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Default Extension="wdp" ContentType="image/vnd.ms-photo"/>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webextensions/webextension1.xml" ContentType="application/vnd.ms-office.webextension+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webextensions/taskpanes.xml" ContentType="application/vnd.ms-office.webextensiontaskpan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39.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11/relationships/webextensiontaskpanes" Target="ppt/webextensions/taskpanes.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158"/>
  </p:notesMasterIdLst>
  <p:sldIdLst>
    <p:sldId id="256" r:id="rId3"/>
    <p:sldId id="332" r:id="rId4"/>
    <p:sldId id="334" r:id="rId5"/>
    <p:sldId id="351" r:id="rId6"/>
    <p:sldId id="352" r:id="rId7"/>
    <p:sldId id="338" r:id="rId8"/>
    <p:sldId id="342" r:id="rId9"/>
    <p:sldId id="343" r:id="rId10"/>
    <p:sldId id="344" r:id="rId11"/>
    <p:sldId id="345" r:id="rId12"/>
    <p:sldId id="341" r:id="rId13"/>
    <p:sldId id="346" r:id="rId14"/>
    <p:sldId id="347" r:id="rId15"/>
    <p:sldId id="348" r:id="rId16"/>
    <p:sldId id="349" r:id="rId17"/>
    <p:sldId id="340" r:id="rId18"/>
    <p:sldId id="350" r:id="rId19"/>
    <p:sldId id="333" r:id="rId20"/>
    <p:sldId id="354" r:id="rId21"/>
    <p:sldId id="355" r:id="rId22"/>
    <p:sldId id="353" r:id="rId23"/>
    <p:sldId id="337" r:id="rId24"/>
    <p:sldId id="410" r:id="rId25"/>
    <p:sldId id="411" r:id="rId26"/>
    <p:sldId id="412" r:id="rId27"/>
    <p:sldId id="413" r:id="rId28"/>
    <p:sldId id="414" r:id="rId29"/>
    <p:sldId id="416" r:id="rId30"/>
    <p:sldId id="417" r:id="rId31"/>
    <p:sldId id="418" r:id="rId32"/>
    <p:sldId id="419" r:id="rId33"/>
    <p:sldId id="420" r:id="rId34"/>
    <p:sldId id="421" r:id="rId35"/>
    <p:sldId id="422" r:id="rId36"/>
    <p:sldId id="415" r:id="rId37"/>
    <p:sldId id="423" r:id="rId38"/>
    <p:sldId id="484" r:id="rId39"/>
    <p:sldId id="485" r:id="rId40"/>
    <p:sldId id="361" r:id="rId41"/>
    <p:sldId id="363" r:id="rId42"/>
    <p:sldId id="362" r:id="rId43"/>
    <p:sldId id="336" r:id="rId44"/>
    <p:sldId id="356" r:id="rId45"/>
    <p:sldId id="357" r:id="rId46"/>
    <p:sldId id="358" r:id="rId47"/>
    <p:sldId id="359" r:id="rId48"/>
    <p:sldId id="360" r:id="rId49"/>
    <p:sldId id="364" r:id="rId50"/>
    <p:sldId id="365" r:id="rId51"/>
    <p:sldId id="430" r:id="rId52"/>
    <p:sldId id="335" r:id="rId53"/>
    <p:sldId id="366" r:id="rId54"/>
    <p:sldId id="367" r:id="rId55"/>
    <p:sldId id="368" r:id="rId56"/>
    <p:sldId id="369" r:id="rId57"/>
    <p:sldId id="370" r:id="rId58"/>
    <p:sldId id="371" r:id="rId59"/>
    <p:sldId id="408" r:id="rId60"/>
    <p:sldId id="372" r:id="rId61"/>
    <p:sldId id="373" r:id="rId62"/>
    <p:sldId id="374" r:id="rId63"/>
    <p:sldId id="375" r:id="rId64"/>
    <p:sldId id="376" r:id="rId65"/>
    <p:sldId id="409" r:id="rId66"/>
    <p:sldId id="424" r:id="rId67"/>
    <p:sldId id="426" r:id="rId68"/>
    <p:sldId id="339" r:id="rId69"/>
    <p:sldId id="377" r:id="rId70"/>
    <p:sldId id="378" r:id="rId71"/>
    <p:sldId id="448" r:id="rId72"/>
    <p:sldId id="449" r:id="rId73"/>
    <p:sldId id="451" r:id="rId74"/>
    <p:sldId id="450" r:id="rId75"/>
    <p:sldId id="380" r:id="rId76"/>
    <p:sldId id="381" r:id="rId77"/>
    <p:sldId id="382" r:id="rId78"/>
    <p:sldId id="453" r:id="rId79"/>
    <p:sldId id="384" r:id="rId80"/>
    <p:sldId id="385" r:id="rId81"/>
    <p:sldId id="454" r:id="rId82"/>
    <p:sldId id="427" r:id="rId83"/>
    <p:sldId id="383" r:id="rId84"/>
    <p:sldId id="379" r:id="rId85"/>
    <p:sldId id="386" r:id="rId86"/>
    <p:sldId id="387" r:id="rId87"/>
    <p:sldId id="388" r:id="rId88"/>
    <p:sldId id="389" r:id="rId89"/>
    <p:sldId id="390" r:id="rId90"/>
    <p:sldId id="391" r:id="rId91"/>
    <p:sldId id="392" r:id="rId92"/>
    <p:sldId id="393" r:id="rId93"/>
    <p:sldId id="425" r:id="rId94"/>
    <p:sldId id="395" r:id="rId95"/>
    <p:sldId id="396" r:id="rId96"/>
    <p:sldId id="455" r:id="rId97"/>
    <p:sldId id="460" r:id="rId98"/>
    <p:sldId id="458" r:id="rId99"/>
    <p:sldId id="461" r:id="rId100"/>
    <p:sldId id="462" r:id="rId101"/>
    <p:sldId id="463" r:id="rId102"/>
    <p:sldId id="464" r:id="rId103"/>
    <p:sldId id="465" r:id="rId104"/>
    <p:sldId id="466" r:id="rId105"/>
    <p:sldId id="472" r:id="rId106"/>
    <p:sldId id="473" r:id="rId107"/>
    <p:sldId id="467" r:id="rId108"/>
    <p:sldId id="468" r:id="rId109"/>
    <p:sldId id="483" r:id="rId110"/>
    <p:sldId id="459" r:id="rId111"/>
    <p:sldId id="394" r:id="rId112"/>
    <p:sldId id="397" r:id="rId113"/>
    <p:sldId id="398" r:id="rId114"/>
    <p:sldId id="399" r:id="rId115"/>
    <p:sldId id="429" r:id="rId116"/>
    <p:sldId id="437" r:id="rId117"/>
    <p:sldId id="428" r:id="rId118"/>
    <p:sldId id="457" r:id="rId119"/>
    <p:sldId id="400" r:id="rId120"/>
    <p:sldId id="456" r:id="rId121"/>
    <p:sldId id="401" r:id="rId122"/>
    <p:sldId id="402" r:id="rId123"/>
    <p:sldId id="482" r:id="rId124"/>
    <p:sldId id="440" r:id="rId125"/>
    <p:sldId id="433" r:id="rId126"/>
    <p:sldId id="403" r:id="rId127"/>
    <p:sldId id="404" r:id="rId128"/>
    <p:sldId id="405" r:id="rId129"/>
    <p:sldId id="406" r:id="rId130"/>
    <p:sldId id="407" r:id="rId131"/>
    <p:sldId id="438" r:id="rId132"/>
    <p:sldId id="439" r:id="rId133"/>
    <p:sldId id="452" r:id="rId134"/>
    <p:sldId id="481" r:id="rId135"/>
    <p:sldId id="434" r:id="rId136"/>
    <p:sldId id="435" r:id="rId137"/>
    <p:sldId id="436" r:id="rId138"/>
    <p:sldId id="432" r:id="rId139"/>
    <p:sldId id="431" r:id="rId140"/>
    <p:sldId id="447" r:id="rId141"/>
    <p:sldId id="469" r:id="rId142"/>
    <p:sldId id="442" r:id="rId143"/>
    <p:sldId id="471" r:id="rId144"/>
    <p:sldId id="441" r:id="rId145"/>
    <p:sldId id="470" r:id="rId146"/>
    <p:sldId id="480" r:id="rId147"/>
    <p:sldId id="443" r:id="rId148"/>
    <p:sldId id="444" r:id="rId149"/>
    <p:sldId id="475" r:id="rId150"/>
    <p:sldId id="474" r:id="rId151"/>
    <p:sldId id="446" r:id="rId152"/>
    <p:sldId id="486" r:id="rId153"/>
    <p:sldId id="476" r:id="rId154"/>
    <p:sldId id="477" r:id="rId155"/>
    <p:sldId id="478" r:id="rId156"/>
    <p:sldId id="479" r:id="rId157"/>
  </p:sldIdLst>
  <p:sldSz cx="9144000" cy="5143500" type="screen16x9"/>
  <p:notesSz cx="6858000" cy="9144000"/>
  <p:embeddedFontLst>
    <p:embeddedFont>
      <p:font typeface="Nanum Gothic" charset="-127"/>
      <p:regular r:id="rId159"/>
      <p:bold r:id="rId160"/>
    </p:embeddedFont>
    <p:embeddedFont>
      <p:font typeface="맑은 고딕" pitchFamily="50" charset="-127"/>
      <p:regular r:id="rId161"/>
      <p:bold r:id="rId162"/>
    </p:embeddedFont>
    <p:embeddedFont>
      <p:font typeface="Rubik" charset="-79"/>
      <p:regular r:id="rId163"/>
      <p:bold r:id="rId164"/>
      <p:italic r:id="rId165"/>
      <p:boldItalic r:id="rId166"/>
    </p:embeddedFont>
    <p:embeddedFont>
      <p:font typeface="Webdings" pitchFamily="18" charset="2"/>
      <p:regular r:id="rId167"/>
    </p:embeddedFont>
    <p:embeddedFont>
      <p:font typeface="Lato" charset="0"/>
      <p:regular r:id="rId168"/>
      <p:bold r:id="rId169"/>
      <p:italic r:id="rId170"/>
      <p:boldItalic r:id="rId171"/>
    </p:embeddedFont>
    <p:embeddedFont>
      <p:font typeface="Calibri" pitchFamily="34" charset="0"/>
      <p:regular r:id="rId172"/>
      <p:bold r:id="rId173"/>
      <p:italic r:id="rId174"/>
      <p:boldItalic r:id="rId175"/>
    </p:embeddedFont>
    <p:embeddedFont>
      <p:font typeface="Abadi" charset="0"/>
      <p:regular r:id="rId176"/>
    </p:embeddedFont>
    <p:embeddedFont>
      <p:font typeface="나눔고딕코딩" charset="-127"/>
      <p:regular r:id="rId177"/>
      <p:bold r:id="rId178"/>
    </p:embeddedFont>
    <p:embeddedFont>
      <p:font typeface="Verdana" pitchFamily="34" charset="0"/>
      <p:regular r:id="rId179"/>
      <p:bold r:id="rId180"/>
      <p:italic r:id="rId181"/>
      <p:boldItalic r:id="rId182"/>
    </p:embeddedFont>
    <p:embeddedFont>
      <p:font typeface="Lato Light" charset="0"/>
      <p:regular r:id="rId183"/>
      <p:bold r:id="rId184"/>
      <p:italic r:id="rId185"/>
      <p:boldItalic r:id="rId186"/>
    </p:embeddedFont>
    <p:embeddedFont>
      <p:font typeface="Lato Hairline" charset="0"/>
      <p:regular r:id="rId187"/>
      <p:bold r:id="rId188"/>
      <p:italic r:id="rId189"/>
      <p:boldItalic r:id="rId1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pos="5760" userDrawn="1">
          <p15:clr>
            <a:srgbClr val="A4A3A4"/>
          </p15:clr>
        </p15:guide>
        <p15:guide id="2" orient="horz" pos="1620" userDrawn="1">
          <p15:clr>
            <a:srgbClr val="A4A3A4"/>
          </p15:clr>
        </p15:guide>
        <p15:guide id="3" pos="396" userDrawn="1">
          <p15:clr>
            <a:srgbClr val="A4A3A4"/>
          </p15:clr>
        </p15:guide>
        <p15:guide id="4" pos="53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1339" autoAdjust="0"/>
  </p:normalViewPr>
  <p:slideViewPr>
    <p:cSldViewPr snapToGrid="0">
      <p:cViewPr varScale="1">
        <p:scale>
          <a:sx n="84" d="100"/>
          <a:sy n="84" d="100"/>
        </p:scale>
        <p:origin x="-96" y="-144"/>
      </p:cViewPr>
      <p:guideLst>
        <p:guide orient="horz" pos="1620"/>
        <p:guide pos="5760"/>
        <p:guide pos="396"/>
        <p:guide pos="5369"/>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font" Target="fonts/font1.fntdata"/><Relationship Id="rId175" Type="http://schemas.openxmlformats.org/officeDocument/2006/relationships/font" Target="fonts/font17.fntdata"/><Relationship Id="rId170" Type="http://schemas.openxmlformats.org/officeDocument/2006/relationships/font" Target="fonts/font12.fntdata"/><Relationship Id="rId191"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font" Target="fonts/font2.fntdata"/><Relationship Id="rId165" Type="http://schemas.openxmlformats.org/officeDocument/2006/relationships/font" Target="fonts/font7.fntdata"/><Relationship Id="rId181" Type="http://schemas.openxmlformats.org/officeDocument/2006/relationships/font" Target="fonts/font23.fntdata"/><Relationship Id="rId186" Type="http://schemas.openxmlformats.org/officeDocument/2006/relationships/font" Target="fonts/font28.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font" Target="fonts/font13.fntdata"/><Relationship Id="rId176" Type="http://schemas.openxmlformats.org/officeDocument/2006/relationships/font" Target="fonts/font18.fntdata"/><Relationship Id="rId192" Type="http://schemas.openxmlformats.org/officeDocument/2006/relationships/viewProps" Target="view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font" Target="fonts/font3.fntdata"/><Relationship Id="rId166" Type="http://schemas.openxmlformats.org/officeDocument/2006/relationships/font" Target="fonts/font8.fntdata"/><Relationship Id="rId182" Type="http://schemas.openxmlformats.org/officeDocument/2006/relationships/font" Target="fonts/font24.fntdata"/><Relationship Id="rId187"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font" Target="fonts/font19.fntdata"/><Relationship Id="rId172" Type="http://schemas.openxmlformats.org/officeDocument/2006/relationships/font" Target="fonts/font14.fntdata"/><Relationship Id="rId193"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9.fntdata"/><Relationship Id="rId188" Type="http://schemas.openxmlformats.org/officeDocument/2006/relationships/font" Target="fonts/font30.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4.fntdata"/><Relationship Id="rId183" Type="http://schemas.openxmlformats.org/officeDocument/2006/relationships/font" Target="fonts/font2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font" Target="fonts/font20.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font" Target="fonts/font15.fntdata"/><Relationship Id="rId194"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5.fntdata"/><Relationship Id="rId184" Type="http://schemas.openxmlformats.org/officeDocument/2006/relationships/font" Target="fonts/font26.fntdata"/><Relationship Id="rId189" Type="http://schemas.openxmlformats.org/officeDocument/2006/relationships/font" Target="fonts/font3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font" Target="fonts/font16.fntdata"/><Relationship Id="rId179" Type="http://schemas.openxmlformats.org/officeDocument/2006/relationships/font" Target="fonts/font21.fntdata"/><Relationship Id="rId190" Type="http://schemas.openxmlformats.org/officeDocument/2006/relationships/font" Target="fonts/font32.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6.fntdata"/><Relationship Id="rId169" Type="http://schemas.openxmlformats.org/officeDocument/2006/relationships/font" Target="fonts/font11.fntdata"/><Relationship Id="rId185" Type="http://schemas.openxmlformats.org/officeDocument/2006/relationships/font" Target="fonts/font27.fntdata"/><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font" Target="fonts/font22.fntdata"/><Relationship Id="rId26"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Lato Light"/>
                <a:ea typeface="Lato Light"/>
                <a:cs typeface="Lato Light"/>
                <a:sym typeface="Lato Light"/>
              </a:defRPr>
            </a:lvl1pPr>
            <a:lvl2pPr marL="914400" marR="0" lvl="1"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Lato Light"/>
                <a:ea typeface="Lato Light"/>
                <a:cs typeface="Lato Light"/>
                <a:sym typeface="Lato Light"/>
              </a:defRPr>
            </a:lvl2pPr>
            <a:lvl3pPr marL="1371600" marR="0" lvl="2"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Lato Light"/>
                <a:ea typeface="Lato Light"/>
                <a:cs typeface="Lato Light"/>
                <a:sym typeface="Lato Light"/>
              </a:defRPr>
            </a:lvl3pPr>
            <a:lvl4pPr marL="1828800" marR="0" lvl="3"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Lato Light"/>
                <a:ea typeface="Lato Light"/>
                <a:cs typeface="Lato Light"/>
                <a:sym typeface="Lato Light"/>
              </a:defRPr>
            </a:lvl4pPr>
            <a:lvl5pPr marL="2286000" marR="0" lvl="4"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Lato Light"/>
                <a:ea typeface="Lato Light"/>
                <a:cs typeface="Lato Light"/>
                <a:sym typeface="Lato Light"/>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Lato Light"/>
                <a:ea typeface="Lato Light"/>
                <a:cs typeface="Lato Light"/>
                <a:sym typeface="Lato Light"/>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44db88e01_3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44db88e01_3_1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8장 단어의 표현에 대해 알아보겠습니다.</a:t>
            </a:r>
            <a:endParaRPr/>
          </a:p>
        </p:txBody>
      </p:sp>
      <p:sp>
        <p:nvSpPr>
          <p:cNvPr id="83" name="Google Shape;83;g544db88e01_3_1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def euclidean_distance(pt1, pt2): </a:t>
            </a:r>
          </a:p>
          <a:p>
            <a:r>
              <a:rPr lang="en-US" altLang="ko-KR"/>
              <a:t>distance = 0 </a:t>
            </a:r>
          </a:p>
          <a:p>
            <a:r>
              <a:rPr lang="en-US" altLang="ko-KR"/>
              <a:t>for i in range(len(pt1)): </a:t>
            </a:r>
          </a:p>
          <a:p>
            <a:r>
              <a:rPr lang="en-US" altLang="ko-KR"/>
              <a:t>distance += (pt1[i] - pt2[i]) ** 2 return distance ** 0.5 # print(euclidean_distance([5, 4, 3], [1, 7, 9]))</a:t>
            </a:r>
            <a:endParaRPr lang="ko-KR" altLang="en-US"/>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Lato Light"/>
                <a:ea typeface="Lato Light"/>
                <a:cs typeface="Lato Light"/>
                <a:sym typeface="Lato Light"/>
              </a:rPr>
              <a:pPr marL="0" marR="0" lvl="0" indent="0" algn="r" rtl="0">
                <a:lnSpc>
                  <a:spcPct val="100000"/>
                </a:lnSpc>
                <a:spcBef>
                  <a:spcPts val="0"/>
                </a:spcBef>
                <a:spcAft>
                  <a:spcPts val="0"/>
                </a:spcAft>
                <a:buClr>
                  <a:srgbClr val="000000"/>
                </a:buClr>
                <a:buSzPts val="1200"/>
                <a:buFont typeface="Arial"/>
                <a:buNone/>
              </a:pPr>
              <a:t>53</a:t>
            </a:fld>
            <a:endParaRPr lang="en-US" sz="1200" b="0" i="0" u="none" strike="noStrike" cap="none">
              <a:solidFill>
                <a:schemeClr val="dk1"/>
              </a:solidFill>
              <a:latin typeface="Lato Light"/>
              <a:ea typeface="Lato Light"/>
              <a:cs typeface="Lato Light"/>
              <a:sym typeface="Lato Light"/>
            </a:endParaRPr>
          </a:p>
        </p:txBody>
      </p:sp>
    </p:spTree>
    <p:extLst>
      <p:ext uri="{BB962C8B-B14F-4D97-AF65-F5344CB8AC3E}">
        <p14:creationId xmlns:p14="http://schemas.microsoft.com/office/powerpoint/2010/main" xmlns="" val="2229925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분자는 영화</a:t>
            </a:r>
            <a:r>
              <a:rPr lang="en-US" altLang="ko-KR"/>
              <a:t>(</a:t>
            </a:r>
            <a:r>
              <a:rPr lang="ko-KR" altLang="en-US"/>
              <a:t>이웃</a:t>
            </a:r>
            <a:r>
              <a:rPr lang="en-US" altLang="ko-KR"/>
              <a:t>)</a:t>
            </a:r>
            <a:r>
              <a:rPr lang="ko-KR" altLang="en-US"/>
              <a:t>의 점수를 각각 </a:t>
            </a:r>
            <a:r>
              <a:rPr lang="en-US" altLang="ko-KR"/>
              <a:t>X</a:t>
            </a:r>
            <a:r>
              <a:rPr lang="ko-KR" altLang="en-US"/>
              <a:t>로부터 떨어진 거리로 나눈 값의 합</a:t>
            </a:r>
            <a:r>
              <a:rPr lang="en-US" altLang="ko-KR"/>
              <a:t>, </a:t>
            </a:r>
            <a:r>
              <a:rPr lang="ko-KR" altLang="en-US"/>
              <a:t>그리고 분모는 </a:t>
            </a:r>
            <a:r>
              <a:rPr lang="en-US" altLang="ko-KR"/>
              <a:t>1</a:t>
            </a:r>
            <a:r>
              <a:rPr lang="ko-KR" altLang="en-US"/>
              <a:t>을 각자 </a:t>
            </a:r>
            <a:r>
              <a:rPr lang="en-US" altLang="ko-KR"/>
              <a:t>X</a:t>
            </a:r>
            <a:r>
              <a:rPr lang="ko-KR" altLang="en-US"/>
              <a:t>로부터 떨어진 거리로 나눈 값의 합이다</a:t>
            </a:r>
            <a:r>
              <a:rPr lang="en-US" altLang="ko-KR"/>
              <a:t>.</a:t>
            </a:r>
          </a:p>
          <a:p>
            <a:r>
              <a:rPr lang="ko-KR" altLang="en-US"/>
              <a:t>이렇게 가중 평균을 사용하면 </a:t>
            </a:r>
            <a:r>
              <a:rPr lang="en-US" altLang="ko-KR"/>
              <a:t>X</a:t>
            </a:r>
            <a:r>
              <a:rPr lang="ko-KR" altLang="en-US"/>
              <a:t>의 점수를 더 잘 예측할 수 있을 거다</a:t>
            </a:r>
            <a:r>
              <a:rPr lang="en-US" altLang="ko-KR"/>
              <a:t>.</a:t>
            </a:r>
            <a:endParaRPr lang="ko-KR" altLang="en-US"/>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Lato Light"/>
                <a:ea typeface="Lato Light"/>
                <a:cs typeface="Lato Light"/>
                <a:sym typeface="Lato Light"/>
              </a:rPr>
              <a:pPr marL="0" marR="0" lvl="0" indent="0" algn="r" rtl="0">
                <a:lnSpc>
                  <a:spcPct val="100000"/>
                </a:lnSpc>
                <a:spcBef>
                  <a:spcPts val="0"/>
                </a:spcBef>
                <a:spcAft>
                  <a:spcPts val="0"/>
                </a:spcAft>
                <a:buClr>
                  <a:srgbClr val="000000"/>
                </a:buClr>
                <a:buSzPts val="1200"/>
                <a:buFont typeface="Arial"/>
                <a:buNone/>
              </a:pPr>
              <a:t>79</a:t>
            </a:fld>
            <a:endParaRPr lang="en-US" sz="1200" b="0" i="0" u="none" strike="noStrike" cap="none">
              <a:solidFill>
                <a:schemeClr val="dk1"/>
              </a:solidFill>
              <a:latin typeface="Lato Light"/>
              <a:ea typeface="Lato Light"/>
              <a:cs typeface="Lato Light"/>
              <a:sym typeface="Lato Light"/>
            </a:endParaRPr>
          </a:p>
        </p:txBody>
      </p:sp>
    </p:spTree>
    <p:extLst>
      <p:ext uri="{BB962C8B-B14F-4D97-AF65-F5344CB8AC3E}">
        <p14:creationId xmlns:p14="http://schemas.microsoft.com/office/powerpoint/2010/main" xmlns="" val="1020383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Lato Light"/>
                <a:ea typeface="Lato Light"/>
                <a:cs typeface="Lato Light"/>
                <a:sym typeface="Lato Light"/>
              </a:rPr>
              <a:pPr marL="0" marR="0" lvl="0" indent="0" algn="r" rtl="0">
                <a:lnSpc>
                  <a:spcPct val="100000"/>
                </a:lnSpc>
                <a:spcBef>
                  <a:spcPts val="0"/>
                </a:spcBef>
                <a:spcAft>
                  <a:spcPts val="0"/>
                </a:spcAft>
                <a:buClr>
                  <a:srgbClr val="000000"/>
                </a:buClr>
                <a:buSzPts val="1200"/>
                <a:buFont typeface="Arial"/>
                <a:buNone/>
              </a:pPr>
              <a:t>88</a:t>
            </a:fld>
            <a:endParaRPr lang="en-US" sz="1200" b="0" i="0" u="none" strike="noStrike" cap="none">
              <a:solidFill>
                <a:schemeClr val="dk1"/>
              </a:solidFill>
              <a:latin typeface="Lato Light"/>
              <a:ea typeface="Lato Light"/>
              <a:cs typeface="Lato Light"/>
              <a:sym typeface="Lato Light"/>
            </a:endParaRPr>
          </a:p>
        </p:txBody>
      </p:sp>
    </p:spTree>
    <p:extLst>
      <p:ext uri="{BB962C8B-B14F-4D97-AF65-F5344CB8AC3E}">
        <p14:creationId xmlns:p14="http://schemas.microsoft.com/office/powerpoint/2010/main" xmlns="" val="19298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Lato Light"/>
                <a:ea typeface="Lato Light"/>
                <a:cs typeface="Lato Light"/>
                <a:sym typeface="Lato Light"/>
              </a:rPr>
              <a:pPr marL="0" marR="0" lvl="0" indent="0" algn="r" rtl="0">
                <a:lnSpc>
                  <a:spcPct val="100000"/>
                </a:lnSpc>
                <a:spcBef>
                  <a:spcPts val="0"/>
                </a:spcBef>
                <a:spcAft>
                  <a:spcPts val="0"/>
                </a:spcAft>
                <a:buClr>
                  <a:srgbClr val="000000"/>
                </a:buClr>
                <a:buSzPts val="1200"/>
                <a:buFont typeface="Arial"/>
                <a:buNone/>
              </a:pPr>
              <a:t>90</a:t>
            </a:fld>
            <a:endParaRPr lang="en-US" sz="1200" b="0" i="0" u="none" strike="noStrike" cap="none">
              <a:solidFill>
                <a:schemeClr val="dk1"/>
              </a:solidFill>
              <a:latin typeface="Lato Light"/>
              <a:ea typeface="Lato Light"/>
              <a:cs typeface="Lato Light"/>
              <a:sym typeface="Lato Light"/>
            </a:endParaRPr>
          </a:p>
        </p:txBody>
      </p:sp>
    </p:spTree>
    <p:extLst>
      <p:ext uri="{BB962C8B-B14F-4D97-AF65-F5344CB8AC3E}">
        <p14:creationId xmlns:p14="http://schemas.microsoft.com/office/powerpoint/2010/main" xmlns="" val="3930232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Lato Light"/>
                <a:ea typeface="Lato Light"/>
                <a:cs typeface="Lato Light"/>
                <a:sym typeface="Lato Light"/>
              </a:rPr>
              <a:pPr marL="0" marR="0" lvl="0" indent="0" algn="r" rtl="0">
                <a:lnSpc>
                  <a:spcPct val="100000"/>
                </a:lnSpc>
                <a:spcBef>
                  <a:spcPts val="0"/>
                </a:spcBef>
                <a:spcAft>
                  <a:spcPts val="0"/>
                </a:spcAft>
                <a:buClr>
                  <a:srgbClr val="000000"/>
                </a:buClr>
                <a:buSzPts val="1200"/>
                <a:buFont typeface="Arial"/>
                <a:buNone/>
              </a:pPr>
              <a:t>132</a:t>
            </a:fld>
            <a:endParaRPr lang="en-US" sz="1200" b="0" i="0" u="none" strike="noStrike" cap="none">
              <a:solidFill>
                <a:schemeClr val="dk1"/>
              </a:solidFill>
              <a:latin typeface="Lato Light"/>
              <a:ea typeface="Lato Light"/>
              <a:cs typeface="Lato Light"/>
              <a:sym typeface="Lato Light"/>
            </a:endParaRPr>
          </a:p>
        </p:txBody>
      </p:sp>
    </p:spTree>
    <p:extLst>
      <p:ext uri="{BB962C8B-B14F-4D97-AF65-F5344CB8AC3E}">
        <p14:creationId xmlns:p14="http://schemas.microsoft.com/office/powerpoint/2010/main" xmlns="" val="4158132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분류오류  </a:t>
            </a:r>
            <a:r>
              <a:rPr lang="en-US" altLang="ko-KR"/>
              <a:t>- </a:t>
            </a:r>
          </a:p>
          <a:p>
            <a:r>
              <a:rPr lang="en-US" altLang="ko-KR"/>
              <a:t>A </a:t>
            </a:r>
            <a:r>
              <a:rPr lang="ko-KR" altLang="en-US"/>
              <a:t>불순도</a:t>
            </a:r>
          </a:p>
          <a:p>
            <a:r>
              <a:rPr lang="en-US" altLang="ko-KR"/>
              <a:t>IE(Dp)=1-0.5=0.5</a:t>
            </a:r>
          </a:p>
          <a:p>
            <a:r>
              <a:rPr lang="en-US" altLang="ko-KR"/>
              <a:t>IE(Dl)=1-(3/4)=0.25</a:t>
            </a:r>
          </a:p>
          <a:p>
            <a:r>
              <a:rPr lang="en-US" altLang="ko-KR"/>
              <a:t>IE(Dr)=1-(3/4)=0.25</a:t>
            </a:r>
          </a:p>
          <a:p>
            <a:r>
              <a:rPr lang="en-US" altLang="ko-KR"/>
              <a:t>A </a:t>
            </a:r>
            <a:r>
              <a:rPr lang="ko-KR" altLang="en-US"/>
              <a:t>정보이득</a:t>
            </a:r>
            <a:r>
              <a:rPr lang="en-US" altLang="ko-KR"/>
              <a:t>=0.5-40/80*0.25-40/80*0.25=0.25</a:t>
            </a:r>
          </a:p>
          <a:p>
            <a:endParaRPr lang="en-US" altLang="ko-KR"/>
          </a:p>
          <a:p>
            <a:r>
              <a:rPr lang="en-US" altLang="ko-KR"/>
              <a:t>B </a:t>
            </a:r>
            <a:r>
              <a:rPr lang="ko-KR" altLang="en-US"/>
              <a:t>불순도</a:t>
            </a:r>
          </a:p>
          <a:p>
            <a:r>
              <a:rPr lang="en-US" altLang="ko-KR"/>
              <a:t>IE(Dp)=1-0.5=0.5</a:t>
            </a:r>
          </a:p>
          <a:p>
            <a:r>
              <a:rPr lang="en-US" altLang="ko-KR"/>
              <a:t>IE(Dl)=1-(40/60)=1/3</a:t>
            </a:r>
          </a:p>
          <a:p>
            <a:r>
              <a:rPr lang="en-US" altLang="ko-KR"/>
              <a:t>IE(Dr)=1-(20/20)=0.0</a:t>
            </a:r>
          </a:p>
          <a:p>
            <a:r>
              <a:rPr lang="en-US" altLang="ko-KR"/>
              <a:t>B </a:t>
            </a:r>
            <a:r>
              <a:rPr lang="ko-KR" altLang="en-US"/>
              <a:t>정보이득</a:t>
            </a:r>
            <a:r>
              <a:rPr lang="en-US" altLang="ko-KR"/>
              <a:t>=0.5-(60/80)*(1/3)-(20/80)*0.0=0.25</a:t>
            </a:r>
          </a:p>
          <a:p>
            <a:endParaRPr lang="en-US" altLang="ko-KR"/>
          </a:p>
          <a:p>
            <a:r>
              <a:rPr lang="ko-KR" altLang="en-US"/>
              <a:t>지니 인덱스</a:t>
            </a:r>
            <a:r>
              <a:rPr lang="en-US" altLang="ko-KR"/>
              <a:t>- A </a:t>
            </a:r>
            <a:r>
              <a:rPr lang="ko-KR" altLang="en-US"/>
              <a:t>정보이득 </a:t>
            </a:r>
            <a:r>
              <a:rPr lang="en-US" altLang="ko-KR"/>
              <a:t>: 0.125, B </a:t>
            </a:r>
            <a:r>
              <a:rPr lang="ko-KR" altLang="en-US"/>
              <a:t>정보이득 </a:t>
            </a:r>
            <a:r>
              <a:rPr lang="en-US" altLang="ko-KR"/>
              <a:t>: </a:t>
            </a:r>
            <a:r>
              <a:rPr lang="ko-KR" altLang="en-US"/>
              <a:t>약 </a:t>
            </a:r>
            <a:r>
              <a:rPr lang="en-US" altLang="ko-KR"/>
              <a:t>0.16</a:t>
            </a:r>
          </a:p>
          <a:p>
            <a:r>
              <a:rPr lang="ko-KR" altLang="en-US"/>
              <a:t>엔트로피</a:t>
            </a:r>
            <a:r>
              <a:rPr lang="en-US" altLang="ko-KR"/>
              <a:t>- A </a:t>
            </a:r>
            <a:r>
              <a:rPr lang="ko-KR" altLang="en-US"/>
              <a:t>정보이득 </a:t>
            </a:r>
            <a:r>
              <a:rPr lang="en-US" altLang="ko-KR"/>
              <a:t>: 0.19, B </a:t>
            </a:r>
            <a:r>
              <a:rPr lang="ko-KR" altLang="en-US"/>
              <a:t>정보이득 </a:t>
            </a:r>
            <a:r>
              <a:rPr lang="en-US" altLang="ko-KR"/>
              <a:t>: 0.31</a:t>
            </a:r>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Lato Light"/>
                <a:ea typeface="Lato Light"/>
                <a:cs typeface="Lato Light"/>
                <a:sym typeface="Lato Light"/>
              </a:rPr>
              <a:pPr marL="0" marR="0" lvl="0" indent="0" algn="r" rtl="0">
                <a:lnSpc>
                  <a:spcPct val="100000"/>
                </a:lnSpc>
                <a:spcBef>
                  <a:spcPts val="0"/>
                </a:spcBef>
                <a:spcAft>
                  <a:spcPts val="0"/>
                </a:spcAft>
                <a:buClr>
                  <a:srgbClr val="000000"/>
                </a:buClr>
                <a:buSzPts val="1200"/>
                <a:buFont typeface="Arial"/>
                <a:buNone/>
              </a:pPr>
              <a:t>144</a:t>
            </a:fld>
            <a:endParaRPr lang="en-US" sz="1200" b="0" i="0" u="none" strike="noStrike" cap="none">
              <a:solidFill>
                <a:schemeClr val="dk1"/>
              </a:solidFill>
              <a:latin typeface="Lato Light"/>
              <a:ea typeface="Lato Light"/>
              <a:cs typeface="Lato Light"/>
              <a:sym typeface="Lato Light"/>
            </a:endParaRPr>
          </a:p>
        </p:txBody>
      </p:sp>
    </p:spTree>
    <p:extLst>
      <p:ext uri="{BB962C8B-B14F-4D97-AF65-F5344CB8AC3E}">
        <p14:creationId xmlns:p14="http://schemas.microsoft.com/office/powerpoint/2010/main" xmlns="" val="2807575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20"/>
        <p:cNvGrpSpPr/>
        <p:nvPr/>
      </p:nvGrpSpPr>
      <p:grpSpPr>
        <a:xfrm>
          <a:off x="0" y="0"/>
          <a:ext cx="0" cy="0"/>
          <a:chOff x="0" y="0"/>
          <a:chExt cx="0" cy="0"/>
        </a:xfrm>
      </p:grpSpPr>
      <p:sp>
        <p:nvSpPr>
          <p:cNvPr id="21" name="Google Shape;21;p2"/>
          <p:cNvSpPr txBox="1">
            <a:spLocks noGrp="1"/>
          </p:cNvSpPr>
          <p:nvPr>
            <p:ph type="ctrTitle"/>
          </p:nvPr>
        </p:nvSpPr>
        <p:spPr>
          <a:xfrm>
            <a:off x="1143002" y="1981438"/>
            <a:ext cx="6858000" cy="590312"/>
          </a:xfrm>
          <a:prstGeom prst="rect">
            <a:avLst/>
          </a:prstGeom>
          <a:noFill/>
          <a:ln>
            <a:noFill/>
          </a:ln>
        </p:spPr>
        <p:txBody>
          <a:bodyPr spcFirstLastPara="1" wrap="square" lIns="34275" tIns="17125" rIns="34275" bIns="17125" anchor="b" anchorCtr="0">
            <a:noAutofit/>
          </a:bodyPr>
          <a:lstStyle>
            <a:lvl1pPr lvl="0" algn="l">
              <a:lnSpc>
                <a:spcPct val="90000"/>
              </a:lnSpc>
              <a:spcBef>
                <a:spcPts val="0"/>
              </a:spcBef>
              <a:spcAft>
                <a:spcPts val="0"/>
              </a:spcAft>
              <a:buClr>
                <a:schemeClr val="dk2"/>
              </a:buClr>
              <a:buSzPts val="4500"/>
              <a:buFont typeface="Lato"/>
              <a:buNone/>
              <a:defRPr sz="28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 name="Google Shape;22;p2"/>
          <p:cNvSpPr txBox="1">
            <a:spLocks noGrp="1"/>
          </p:cNvSpPr>
          <p:nvPr>
            <p:ph type="subTitle" idx="1"/>
          </p:nvPr>
        </p:nvSpPr>
        <p:spPr>
          <a:xfrm>
            <a:off x="965199" y="2590003"/>
            <a:ext cx="6858000" cy="458100"/>
          </a:xfrm>
          <a:prstGeom prst="rect">
            <a:avLst/>
          </a:prstGeom>
          <a:noFill/>
          <a:ln>
            <a:noFill/>
          </a:ln>
        </p:spPr>
        <p:txBody>
          <a:bodyPr spcFirstLastPara="1" wrap="square" lIns="91425" tIns="45700" rIns="91425" bIns="45700" anchor="t" anchorCtr="0">
            <a:noAutofit/>
          </a:bodyPr>
          <a:lstStyle>
            <a:lvl1pPr lvl="0" algn="l">
              <a:lnSpc>
                <a:spcPct val="90000"/>
              </a:lnSpc>
              <a:spcBef>
                <a:spcPts val="750"/>
              </a:spcBef>
              <a:spcAft>
                <a:spcPts val="0"/>
              </a:spcAft>
              <a:buClr>
                <a:schemeClr val="dk1"/>
              </a:buClr>
              <a:buSzPts val="1800"/>
              <a:buNone/>
              <a:defRPr sz="1200">
                <a:solidFill>
                  <a:srgbClr val="595959"/>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49"/>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3" name="Google Shape;23;p2"/>
          <p:cNvSpPr/>
          <p:nvPr/>
        </p:nvSpPr>
        <p:spPr>
          <a:xfrm>
            <a:off x="142876" y="131655"/>
            <a:ext cx="4886400" cy="710100"/>
          </a:xfrm>
          <a:prstGeom prst="rect">
            <a:avLst/>
          </a:prstGeom>
          <a:solidFill>
            <a:schemeClr val="lt1"/>
          </a:solidFill>
          <a:ln>
            <a:noFill/>
          </a:ln>
        </p:spPr>
        <p:txBody>
          <a:bodyPr spcFirstLastPara="1" wrap="square" lIns="91426" tIns="45700" rIns="91426" bIns="45700" anchor="ctr" anchorCtr="0">
            <a:noAutofit/>
          </a:bodyPr>
          <a:lstStyle/>
          <a:p>
            <a:pPr marL="0" marR="0" lvl="0" indent="0" algn="ctr" rtl="0">
              <a:lnSpc>
                <a:spcPct val="100000"/>
              </a:lnSpc>
              <a:spcBef>
                <a:spcPts val="0"/>
              </a:spcBef>
              <a:spcAft>
                <a:spcPts val="0"/>
              </a:spcAft>
              <a:buNone/>
            </a:pPr>
            <a:endParaRPr sz="1401"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만 1">
  <p:cSld name="TITLE_ONLY_1">
    <p:spTree>
      <p:nvGrpSpPr>
        <p:cNvPr id="1" name="Shape 74"/>
        <p:cNvGrpSpPr/>
        <p:nvPr/>
      </p:nvGrpSpPr>
      <p:grpSpPr>
        <a:xfrm>
          <a:off x="0" y="0"/>
          <a:ext cx="0" cy="0"/>
          <a:chOff x="0" y="0"/>
          <a:chExt cx="0" cy="0"/>
        </a:xfrm>
      </p:grpSpPr>
      <p:sp>
        <p:nvSpPr>
          <p:cNvPr id="75" name="Google Shape;75;p12"/>
          <p:cNvSpPr/>
          <p:nvPr/>
        </p:nvSpPr>
        <p:spPr>
          <a:xfrm>
            <a:off x="142876" y="152555"/>
            <a:ext cx="4886400" cy="689100"/>
          </a:xfrm>
          <a:prstGeom prst="rect">
            <a:avLst/>
          </a:prstGeom>
          <a:solidFill>
            <a:schemeClr val="lt1"/>
          </a:solidFill>
          <a:ln>
            <a:noFill/>
          </a:ln>
        </p:spPr>
        <p:txBody>
          <a:bodyPr spcFirstLastPara="1" wrap="square" lIns="91426" tIns="45700" rIns="91426" bIns="45700" anchor="ctr" anchorCtr="0">
            <a:noAutofit/>
          </a:bodyPr>
          <a:lstStyle/>
          <a:p>
            <a:pPr marL="0" marR="0" lvl="0" indent="0" algn="ctr" rtl="0">
              <a:lnSpc>
                <a:spcPct val="100000"/>
              </a:lnSpc>
              <a:spcBef>
                <a:spcPts val="0"/>
              </a:spcBef>
              <a:spcAft>
                <a:spcPts val="0"/>
              </a:spcAft>
              <a:buNone/>
            </a:pPr>
            <a:endParaRPr sz="1401"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76"/>
        <p:cNvGrpSpPr/>
        <p:nvPr/>
      </p:nvGrpSpPr>
      <p:grpSpPr>
        <a:xfrm>
          <a:off x="0" y="0"/>
          <a:ext cx="0" cy="0"/>
          <a:chOff x="0" y="0"/>
          <a:chExt cx="0" cy="0"/>
        </a:xfrm>
      </p:grpSpPr>
      <p:sp>
        <p:nvSpPr>
          <p:cNvPr id="77" name="Google Shape;77;p13"/>
          <p:cNvSpPr txBox="1">
            <a:spLocks noGrp="1"/>
          </p:cNvSpPr>
          <p:nvPr>
            <p:ph type="title"/>
          </p:nvPr>
        </p:nvSpPr>
        <p:spPr>
          <a:xfrm>
            <a:off x="997476" y="273850"/>
            <a:ext cx="7149001" cy="366900"/>
          </a:xfrm>
          <a:prstGeom prst="rect">
            <a:avLst/>
          </a:prstGeom>
          <a:noFill/>
          <a:ln>
            <a:noFill/>
          </a:ln>
        </p:spPr>
        <p:txBody>
          <a:bodyPr spcFirstLastPara="1" wrap="square" lIns="34275" tIns="17125" rIns="34275" bIns="17125" anchor="t" anchorCtr="0">
            <a:noAutofit/>
          </a:bodyPr>
          <a:lstStyle>
            <a:lvl1pPr lvl="0" algn="ctr" rtl="0">
              <a:lnSpc>
                <a:spcPct val="90000"/>
              </a:lnSpc>
              <a:spcBef>
                <a:spcPts val="0"/>
              </a:spcBef>
              <a:spcAft>
                <a:spcPts val="0"/>
              </a:spcAft>
              <a:buClr>
                <a:schemeClr val="dk2"/>
              </a:buClr>
              <a:buSzPts val="18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3"/>
          <p:cNvSpPr txBox="1">
            <a:spLocks noGrp="1"/>
          </p:cNvSpPr>
          <p:nvPr>
            <p:ph type="body" idx="1"/>
          </p:nvPr>
        </p:nvSpPr>
        <p:spPr>
          <a:xfrm>
            <a:off x="628652" y="976121"/>
            <a:ext cx="7886700" cy="3656700"/>
          </a:xfrm>
          <a:prstGeom prst="rect">
            <a:avLst/>
          </a:prstGeom>
          <a:noFill/>
          <a:ln>
            <a:noFill/>
          </a:ln>
        </p:spPr>
        <p:txBody>
          <a:bodyPr spcFirstLastPara="1" wrap="square" lIns="91425" tIns="45700" rIns="91425" bIns="45700" anchor="t" anchorCtr="0">
            <a:noAutofit/>
          </a:bodyPr>
          <a:lstStyle>
            <a:lvl1pPr marL="457206" lvl="0" indent="-342904" algn="l" rtl="0">
              <a:lnSpc>
                <a:spcPct val="150000"/>
              </a:lnSpc>
              <a:spcBef>
                <a:spcPts val="750"/>
              </a:spcBef>
              <a:spcAft>
                <a:spcPts val="0"/>
              </a:spcAft>
              <a:buClr>
                <a:schemeClr val="dk1"/>
              </a:buClr>
              <a:buSzPts val="1800"/>
              <a:buChar char="•"/>
              <a:defRPr/>
            </a:lvl1pPr>
            <a:lvl2pPr marL="914411" lvl="1" indent="-342904" algn="l" rtl="0">
              <a:lnSpc>
                <a:spcPct val="150000"/>
              </a:lnSpc>
              <a:spcBef>
                <a:spcPts val="375"/>
              </a:spcBef>
              <a:spcAft>
                <a:spcPts val="0"/>
              </a:spcAft>
              <a:buClr>
                <a:schemeClr val="dk1"/>
              </a:buClr>
              <a:buSzPts val="1800"/>
              <a:buChar char="•"/>
              <a:defRPr/>
            </a:lvl2pPr>
            <a:lvl3pPr marL="1371617" lvl="2" indent="-342904" algn="l" rtl="0">
              <a:lnSpc>
                <a:spcPct val="150000"/>
              </a:lnSpc>
              <a:spcBef>
                <a:spcPts val="375"/>
              </a:spcBef>
              <a:spcAft>
                <a:spcPts val="0"/>
              </a:spcAft>
              <a:buClr>
                <a:schemeClr val="dk1"/>
              </a:buClr>
              <a:buSzPts val="1800"/>
              <a:buChar char="•"/>
              <a:defRPr/>
            </a:lvl3pPr>
            <a:lvl4pPr marL="1828823" lvl="3" indent="-342904" algn="l" rtl="0">
              <a:lnSpc>
                <a:spcPct val="150000"/>
              </a:lnSpc>
              <a:spcBef>
                <a:spcPts val="375"/>
              </a:spcBef>
              <a:spcAft>
                <a:spcPts val="0"/>
              </a:spcAft>
              <a:buClr>
                <a:schemeClr val="dk1"/>
              </a:buClr>
              <a:buSzPts val="1800"/>
              <a:buChar char="•"/>
              <a:defRPr/>
            </a:lvl4pPr>
            <a:lvl5pPr marL="2286029" lvl="4" indent="-342904" algn="l" rtl="0">
              <a:lnSpc>
                <a:spcPct val="150000"/>
              </a:lnSpc>
              <a:spcBef>
                <a:spcPts val="375"/>
              </a:spcBef>
              <a:spcAft>
                <a:spcPts val="0"/>
              </a:spcAft>
              <a:buClr>
                <a:schemeClr val="dk1"/>
              </a:buClr>
              <a:buSzPts val="1800"/>
              <a:buChar char="•"/>
              <a:defRPr/>
            </a:lvl5pPr>
            <a:lvl6pPr marL="2743234" lvl="5" indent="-342904" algn="l" rtl="0">
              <a:lnSpc>
                <a:spcPct val="150000"/>
              </a:lnSpc>
              <a:spcBef>
                <a:spcPts val="375"/>
              </a:spcBef>
              <a:spcAft>
                <a:spcPts val="0"/>
              </a:spcAft>
              <a:buClr>
                <a:schemeClr val="dk1"/>
              </a:buClr>
              <a:buSzPts val="1800"/>
              <a:buChar char="•"/>
              <a:defRPr/>
            </a:lvl6pPr>
            <a:lvl7pPr marL="3200440" lvl="6" indent="-342904" algn="l" rtl="0">
              <a:lnSpc>
                <a:spcPct val="150000"/>
              </a:lnSpc>
              <a:spcBef>
                <a:spcPts val="375"/>
              </a:spcBef>
              <a:spcAft>
                <a:spcPts val="0"/>
              </a:spcAft>
              <a:buClr>
                <a:schemeClr val="dk1"/>
              </a:buClr>
              <a:buSzPts val="1800"/>
              <a:buChar char="•"/>
              <a:defRPr/>
            </a:lvl7pPr>
            <a:lvl8pPr marL="3657646" lvl="7" indent="-342904" algn="l" rtl="0">
              <a:lnSpc>
                <a:spcPct val="150000"/>
              </a:lnSpc>
              <a:spcBef>
                <a:spcPts val="375"/>
              </a:spcBef>
              <a:spcAft>
                <a:spcPts val="0"/>
              </a:spcAft>
              <a:buClr>
                <a:schemeClr val="dk1"/>
              </a:buClr>
              <a:buSzPts val="1800"/>
              <a:buChar char="•"/>
              <a:defRPr/>
            </a:lvl8pPr>
            <a:lvl9pPr marL="4114851" lvl="8" indent="-342904" algn="l" rtl="0">
              <a:lnSpc>
                <a:spcPct val="150000"/>
              </a:lnSpc>
              <a:spcBef>
                <a:spcPts val="375"/>
              </a:spcBef>
              <a:spcAft>
                <a:spcPts val="0"/>
              </a:spcAft>
              <a:buClr>
                <a:schemeClr val="dk1"/>
              </a:buClr>
              <a:buSzPts val="1800"/>
              <a:buChar char="•"/>
              <a:defRPr/>
            </a:lvl9pPr>
          </a:lstStyle>
          <a:p>
            <a:endParaRPr/>
          </a:p>
        </p:txBody>
      </p:sp>
      <p:sp>
        <p:nvSpPr>
          <p:cNvPr id="79" name="Google Shape;79;p13"/>
          <p:cNvSpPr txBox="1">
            <a:spLocks noGrp="1"/>
          </p:cNvSpPr>
          <p:nvPr>
            <p:ph type="subTitle" idx="2"/>
          </p:nvPr>
        </p:nvSpPr>
        <p:spPr>
          <a:xfrm>
            <a:off x="101024" y="0"/>
            <a:ext cx="2600700" cy="3669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750"/>
              </a:spcBef>
              <a:spcAft>
                <a:spcPts val="0"/>
              </a:spcAft>
              <a:buClr>
                <a:srgbClr val="999999"/>
              </a:buClr>
              <a:buSzPts val="800"/>
              <a:buFont typeface="Nanum Gothic"/>
              <a:buNone/>
              <a:defRPr sz="800">
                <a:solidFill>
                  <a:srgbClr val="999999"/>
                </a:solidFill>
                <a:latin typeface="Nanum Gothic"/>
                <a:ea typeface="Nanum Gothic"/>
                <a:cs typeface="Nanum Gothic"/>
                <a:sym typeface="Nanum Gothic"/>
              </a:defRPr>
            </a:lvl1pPr>
            <a:lvl2pPr lvl="1" algn="ctr" rtl="0">
              <a:lnSpc>
                <a:spcPct val="90000"/>
              </a:lnSpc>
              <a:spcBef>
                <a:spcPts val="375"/>
              </a:spcBef>
              <a:spcAft>
                <a:spcPts val="0"/>
              </a:spcAft>
              <a:buClr>
                <a:srgbClr val="999999"/>
              </a:buClr>
              <a:buSzPts val="800"/>
              <a:buNone/>
              <a:defRPr sz="800">
                <a:solidFill>
                  <a:srgbClr val="999999"/>
                </a:solidFill>
              </a:defRPr>
            </a:lvl2pPr>
            <a:lvl3pPr lvl="2" algn="ctr" rtl="0">
              <a:lnSpc>
                <a:spcPct val="90000"/>
              </a:lnSpc>
              <a:spcBef>
                <a:spcPts val="375"/>
              </a:spcBef>
              <a:spcAft>
                <a:spcPts val="0"/>
              </a:spcAft>
              <a:buClr>
                <a:srgbClr val="999999"/>
              </a:buClr>
              <a:buSzPts val="800"/>
              <a:buNone/>
              <a:defRPr sz="800">
                <a:solidFill>
                  <a:srgbClr val="999999"/>
                </a:solidFill>
              </a:defRPr>
            </a:lvl3pPr>
            <a:lvl4pPr lvl="3" algn="ctr" rtl="0">
              <a:lnSpc>
                <a:spcPct val="90000"/>
              </a:lnSpc>
              <a:spcBef>
                <a:spcPts val="375"/>
              </a:spcBef>
              <a:spcAft>
                <a:spcPts val="0"/>
              </a:spcAft>
              <a:buClr>
                <a:srgbClr val="999999"/>
              </a:buClr>
              <a:buSzPts val="800"/>
              <a:buNone/>
              <a:defRPr sz="800">
                <a:solidFill>
                  <a:srgbClr val="999999"/>
                </a:solidFill>
              </a:defRPr>
            </a:lvl4pPr>
            <a:lvl5pPr lvl="4" algn="ctr" rtl="0">
              <a:lnSpc>
                <a:spcPct val="90000"/>
              </a:lnSpc>
              <a:spcBef>
                <a:spcPts val="375"/>
              </a:spcBef>
              <a:spcAft>
                <a:spcPts val="0"/>
              </a:spcAft>
              <a:buClr>
                <a:srgbClr val="999999"/>
              </a:buClr>
              <a:buSzPts val="800"/>
              <a:buNone/>
              <a:defRPr sz="800">
                <a:solidFill>
                  <a:srgbClr val="999999"/>
                </a:solidFill>
              </a:defRPr>
            </a:lvl5pPr>
            <a:lvl6pPr lvl="5" algn="ctr" rtl="0">
              <a:lnSpc>
                <a:spcPct val="90000"/>
              </a:lnSpc>
              <a:spcBef>
                <a:spcPts val="375"/>
              </a:spcBef>
              <a:spcAft>
                <a:spcPts val="0"/>
              </a:spcAft>
              <a:buClr>
                <a:srgbClr val="999999"/>
              </a:buClr>
              <a:buSzPts val="800"/>
              <a:buNone/>
              <a:defRPr sz="800">
                <a:solidFill>
                  <a:srgbClr val="999999"/>
                </a:solidFill>
              </a:defRPr>
            </a:lvl6pPr>
            <a:lvl7pPr lvl="6" algn="ctr" rtl="0">
              <a:lnSpc>
                <a:spcPct val="90000"/>
              </a:lnSpc>
              <a:spcBef>
                <a:spcPts val="375"/>
              </a:spcBef>
              <a:spcAft>
                <a:spcPts val="0"/>
              </a:spcAft>
              <a:buClr>
                <a:srgbClr val="999999"/>
              </a:buClr>
              <a:buSzPts val="800"/>
              <a:buNone/>
              <a:defRPr sz="800">
                <a:solidFill>
                  <a:srgbClr val="999999"/>
                </a:solidFill>
              </a:defRPr>
            </a:lvl7pPr>
            <a:lvl8pPr lvl="7" algn="ctr" rtl="0">
              <a:lnSpc>
                <a:spcPct val="90000"/>
              </a:lnSpc>
              <a:spcBef>
                <a:spcPts val="375"/>
              </a:spcBef>
              <a:spcAft>
                <a:spcPts val="0"/>
              </a:spcAft>
              <a:buClr>
                <a:srgbClr val="999999"/>
              </a:buClr>
              <a:buSzPts val="800"/>
              <a:buNone/>
              <a:defRPr sz="800">
                <a:solidFill>
                  <a:srgbClr val="999999"/>
                </a:solidFill>
              </a:defRPr>
            </a:lvl8pPr>
            <a:lvl9pPr lvl="8" algn="ctr" rtl="0">
              <a:lnSpc>
                <a:spcPct val="90000"/>
              </a:lnSpc>
              <a:spcBef>
                <a:spcPts val="375"/>
              </a:spcBef>
              <a:spcAft>
                <a:spcPts val="0"/>
              </a:spcAft>
              <a:buClr>
                <a:srgbClr val="999999"/>
              </a:buClr>
              <a:buSzPts val="800"/>
              <a:buNone/>
              <a:defRPr sz="800">
                <a:solidFill>
                  <a:srgbClr val="999999"/>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p:cSld name="1_제목 슬라이드">
    <p:spTree>
      <p:nvGrpSpPr>
        <p:cNvPr id="1" name="Shape 24"/>
        <p:cNvGrpSpPr/>
        <p:nvPr/>
      </p:nvGrpSpPr>
      <p:grpSpPr>
        <a:xfrm>
          <a:off x="0" y="0"/>
          <a:ext cx="0" cy="0"/>
          <a:chOff x="0" y="0"/>
          <a:chExt cx="0" cy="0"/>
        </a:xfrm>
      </p:grpSpPr>
      <p:sp>
        <p:nvSpPr>
          <p:cNvPr id="25" name="Google Shape;25;p3"/>
          <p:cNvSpPr txBox="1">
            <a:spLocks noGrp="1"/>
          </p:cNvSpPr>
          <p:nvPr>
            <p:ph type="ctrTitle"/>
          </p:nvPr>
        </p:nvSpPr>
        <p:spPr>
          <a:xfrm>
            <a:off x="1143002" y="1691634"/>
            <a:ext cx="6858000" cy="590400"/>
          </a:xfrm>
          <a:prstGeom prst="rect">
            <a:avLst/>
          </a:prstGeom>
          <a:noFill/>
          <a:ln>
            <a:noFill/>
          </a:ln>
        </p:spPr>
        <p:txBody>
          <a:bodyPr spcFirstLastPara="1" wrap="square" lIns="34275" tIns="17125" rIns="34275" bIns="17125" anchor="b" anchorCtr="0">
            <a:noAutofit/>
          </a:bodyPr>
          <a:lstStyle>
            <a:lvl1pPr lvl="0" algn="ctr">
              <a:lnSpc>
                <a:spcPct val="90000"/>
              </a:lnSpc>
              <a:spcBef>
                <a:spcPts val="0"/>
              </a:spcBef>
              <a:spcAft>
                <a:spcPts val="0"/>
              </a:spcAft>
              <a:buClr>
                <a:schemeClr val="dk2"/>
              </a:buClr>
              <a:buSzPts val="4500"/>
              <a:buFont typeface="Lato"/>
              <a:buNone/>
              <a:defRPr sz="2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 name="Google Shape;26;p3"/>
          <p:cNvSpPr/>
          <p:nvPr/>
        </p:nvSpPr>
        <p:spPr>
          <a:xfrm>
            <a:off x="142876" y="152555"/>
            <a:ext cx="4886400" cy="689100"/>
          </a:xfrm>
          <a:prstGeom prst="rect">
            <a:avLst/>
          </a:prstGeom>
          <a:solidFill>
            <a:schemeClr val="lt1"/>
          </a:solidFill>
          <a:ln>
            <a:noFill/>
          </a:ln>
        </p:spPr>
        <p:txBody>
          <a:bodyPr spcFirstLastPara="1" wrap="square" lIns="91426" tIns="45700" rIns="91426" bIns="45700" anchor="ctr" anchorCtr="0">
            <a:noAutofit/>
          </a:bodyPr>
          <a:lstStyle/>
          <a:p>
            <a:pPr marL="0" marR="0" lvl="0" indent="0" algn="ctr" rtl="0">
              <a:lnSpc>
                <a:spcPct val="100000"/>
              </a:lnSpc>
              <a:spcBef>
                <a:spcPts val="0"/>
              </a:spcBef>
              <a:spcAft>
                <a:spcPts val="0"/>
              </a:spcAft>
              <a:buNone/>
            </a:pPr>
            <a:endParaRPr sz="1401" b="0" i="0" u="none" strike="noStrike" cap="none">
              <a:solidFill>
                <a:schemeClr val="lt1"/>
              </a:solidFill>
              <a:latin typeface="Arial"/>
              <a:ea typeface="Arial"/>
              <a:cs typeface="Arial"/>
              <a:sym typeface="Arial"/>
            </a:endParaRPr>
          </a:p>
        </p:txBody>
      </p:sp>
      <p:sp>
        <p:nvSpPr>
          <p:cNvPr id="27" name="Google Shape;27;p3"/>
          <p:cNvSpPr/>
          <p:nvPr/>
        </p:nvSpPr>
        <p:spPr>
          <a:xfrm>
            <a:off x="3852000" y="2849605"/>
            <a:ext cx="1440000" cy="34200"/>
          </a:xfrm>
          <a:prstGeom prst="rect">
            <a:avLst/>
          </a:prstGeom>
          <a:solidFill>
            <a:schemeClr val="dk2"/>
          </a:solidFill>
          <a:ln>
            <a:noFill/>
          </a:ln>
        </p:spPr>
        <p:txBody>
          <a:bodyPr spcFirstLastPara="1" wrap="square" lIns="34251" tIns="17125" rIns="34251" bIns="171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1" b="0" i="0" u="none" strike="noStrike" cap="none">
              <a:solidFill>
                <a:schemeClr val="accent2"/>
              </a:solidFill>
              <a:latin typeface="Lato Light"/>
              <a:ea typeface="Lato Light"/>
              <a:cs typeface="Lato Light"/>
              <a:sym typeface="Lato Light"/>
            </a:endParaRPr>
          </a:p>
        </p:txBody>
      </p:sp>
      <p:sp>
        <p:nvSpPr>
          <p:cNvPr id="28" name="Google Shape;28;p3"/>
          <p:cNvSpPr txBox="1">
            <a:spLocks noGrp="1"/>
          </p:cNvSpPr>
          <p:nvPr>
            <p:ph type="subTitle" idx="1"/>
          </p:nvPr>
        </p:nvSpPr>
        <p:spPr>
          <a:xfrm>
            <a:off x="1143000" y="2428203"/>
            <a:ext cx="6858000" cy="4581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750"/>
              </a:spcBef>
              <a:spcAft>
                <a:spcPts val="0"/>
              </a:spcAft>
              <a:buClr>
                <a:srgbClr val="B7B7B7"/>
              </a:buClr>
              <a:buSzPts val="1100"/>
              <a:buNone/>
              <a:defRPr sz="1100">
                <a:solidFill>
                  <a:srgbClr val="B7B7B7"/>
                </a:solidFill>
              </a:defRPr>
            </a:lvl1pPr>
            <a:lvl2pPr lvl="1" algn="ctr" rtl="0">
              <a:lnSpc>
                <a:spcPct val="90000"/>
              </a:lnSpc>
              <a:spcBef>
                <a:spcPts val="375"/>
              </a:spcBef>
              <a:spcAft>
                <a:spcPts val="0"/>
              </a:spcAft>
              <a:buClr>
                <a:schemeClr val="dk1"/>
              </a:buClr>
              <a:buSzPts val="1100"/>
              <a:buNone/>
              <a:defRPr sz="1100"/>
            </a:lvl2pPr>
            <a:lvl3pPr lvl="2" algn="ctr" rtl="0">
              <a:lnSpc>
                <a:spcPct val="90000"/>
              </a:lnSpc>
              <a:spcBef>
                <a:spcPts val="375"/>
              </a:spcBef>
              <a:spcAft>
                <a:spcPts val="0"/>
              </a:spcAft>
              <a:buClr>
                <a:schemeClr val="dk1"/>
              </a:buClr>
              <a:buSzPts val="600"/>
              <a:buNone/>
              <a:defRPr/>
            </a:lvl3pPr>
            <a:lvl4pPr lvl="3" algn="ctr" rtl="0">
              <a:lnSpc>
                <a:spcPct val="90000"/>
              </a:lnSpc>
              <a:spcBef>
                <a:spcPts val="375"/>
              </a:spcBef>
              <a:spcAft>
                <a:spcPts val="0"/>
              </a:spcAft>
              <a:buClr>
                <a:schemeClr val="dk1"/>
              </a:buClr>
              <a:buSzPts val="1100"/>
              <a:buNone/>
              <a:defRPr sz="1100"/>
            </a:lvl4pPr>
            <a:lvl5pPr lvl="4" algn="ctr" rtl="0">
              <a:lnSpc>
                <a:spcPct val="90000"/>
              </a:lnSpc>
              <a:spcBef>
                <a:spcPts val="375"/>
              </a:spcBef>
              <a:spcAft>
                <a:spcPts val="0"/>
              </a:spcAft>
              <a:buClr>
                <a:schemeClr val="dk1"/>
              </a:buClr>
              <a:buSzPts val="1100"/>
              <a:buNone/>
              <a:defRPr sz="1100"/>
            </a:lvl5pPr>
            <a:lvl6pPr lvl="5" algn="ctr" rtl="0">
              <a:lnSpc>
                <a:spcPct val="90000"/>
              </a:lnSpc>
              <a:spcBef>
                <a:spcPts val="375"/>
              </a:spcBef>
              <a:spcAft>
                <a:spcPts val="0"/>
              </a:spcAft>
              <a:buClr>
                <a:schemeClr val="dk1"/>
              </a:buClr>
              <a:buSzPts val="1100"/>
              <a:buNone/>
              <a:defRPr sz="1100"/>
            </a:lvl6pPr>
            <a:lvl7pPr lvl="6" algn="ctr" rtl="0">
              <a:lnSpc>
                <a:spcPct val="90000"/>
              </a:lnSpc>
              <a:spcBef>
                <a:spcPts val="375"/>
              </a:spcBef>
              <a:spcAft>
                <a:spcPts val="0"/>
              </a:spcAft>
              <a:buClr>
                <a:schemeClr val="dk1"/>
              </a:buClr>
              <a:buSzPts val="1100"/>
              <a:buNone/>
              <a:defRPr sz="1100"/>
            </a:lvl7pPr>
            <a:lvl8pPr lvl="7" algn="ctr" rtl="0">
              <a:lnSpc>
                <a:spcPct val="90000"/>
              </a:lnSpc>
              <a:spcBef>
                <a:spcPts val="375"/>
              </a:spcBef>
              <a:spcAft>
                <a:spcPts val="0"/>
              </a:spcAft>
              <a:buClr>
                <a:schemeClr val="dk1"/>
              </a:buClr>
              <a:buSzPts val="1100"/>
              <a:buNone/>
              <a:defRPr sz="1100"/>
            </a:lvl8pPr>
            <a:lvl9pPr lvl="8" algn="ctr" rtl="0">
              <a:lnSpc>
                <a:spcPct val="90000"/>
              </a:lnSpc>
              <a:spcBef>
                <a:spcPts val="375"/>
              </a:spcBef>
              <a:spcAft>
                <a:spcPts val="0"/>
              </a:spcAft>
              <a:buClr>
                <a:schemeClr val="dk1"/>
              </a:buClr>
              <a:buSzPts val="1100"/>
              <a:buNone/>
              <a:defRPr sz="1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슬라이드 1">
  <p:cSld name="1_제목 슬라이드_1">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t="9177" b="64449"/>
          <a:stretch/>
        </p:blipFill>
        <p:spPr>
          <a:xfrm>
            <a:off x="0" y="2043925"/>
            <a:ext cx="9144000" cy="1065925"/>
          </a:xfrm>
          <a:prstGeom prst="rect">
            <a:avLst/>
          </a:prstGeom>
          <a:noFill/>
          <a:ln>
            <a:noFill/>
          </a:ln>
        </p:spPr>
      </p:pic>
      <p:sp>
        <p:nvSpPr>
          <p:cNvPr id="31" name="Google Shape;31;p4"/>
          <p:cNvSpPr/>
          <p:nvPr/>
        </p:nvSpPr>
        <p:spPr>
          <a:xfrm>
            <a:off x="142876" y="152555"/>
            <a:ext cx="4886400" cy="689100"/>
          </a:xfrm>
          <a:prstGeom prst="rect">
            <a:avLst/>
          </a:prstGeom>
          <a:solidFill>
            <a:schemeClr val="lt1"/>
          </a:solidFill>
          <a:ln>
            <a:noFill/>
          </a:ln>
        </p:spPr>
        <p:txBody>
          <a:bodyPr spcFirstLastPara="1" wrap="square" lIns="91426" tIns="45700" rIns="91426" bIns="45700" anchor="ctr" anchorCtr="0">
            <a:noAutofit/>
          </a:bodyPr>
          <a:lstStyle/>
          <a:p>
            <a:pPr marL="0" marR="0" lvl="0" indent="0" algn="ctr" rtl="0">
              <a:lnSpc>
                <a:spcPct val="100000"/>
              </a:lnSpc>
              <a:spcBef>
                <a:spcPts val="0"/>
              </a:spcBef>
              <a:spcAft>
                <a:spcPts val="0"/>
              </a:spcAft>
              <a:buNone/>
            </a:pPr>
            <a:endParaRPr sz="1401" b="0" i="0" u="none" strike="noStrike" cap="none">
              <a:solidFill>
                <a:schemeClr val="lt1"/>
              </a:solidFill>
              <a:latin typeface="Arial"/>
              <a:ea typeface="Arial"/>
              <a:cs typeface="Arial"/>
              <a:sym typeface="Arial"/>
            </a:endParaRPr>
          </a:p>
        </p:txBody>
      </p:sp>
      <p:sp>
        <p:nvSpPr>
          <p:cNvPr id="32" name="Google Shape;32;p4"/>
          <p:cNvSpPr txBox="1">
            <a:spLocks noGrp="1"/>
          </p:cNvSpPr>
          <p:nvPr>
            <p:ph type="ctrTitle"/>
          </p:nvPr>
        </p:nvSpPr>
        <p:spPr>
          <a:xfrm>
            <a:off x="1143002" y="2200359"/>
            <a:ext cx="6858000" cy="590400"/>
          </a:xfrm>
          <a:prstGeom prst="rect">
            <a:avLst/>
          </a:prstGeom>
          <a:noFill/>
          <a:ln>
            <a:noFill/>
          </a:ln>
        </p:spPr>
        <p:txBody>
          <a:bodyPr spcFirstLastPara="1" wrap="square" lIns="34275" tIns="17125" rIns="34275" bIns="17125" anchor="b" anchorCtr="0">
            <a:noAutofit/>
          </a:bodyPr>
          <a:lstStyle>
            <a:lvl1pPr lvl="0" algn="ctr" rtl="0">
              <a:lnSpc>
                <a:spcPct val="90000"/>
              </a:lnSpc>
              <a:spcBef>
                <a:spcPts val="0"/>
              </a:spcBef>
              <a:spcAft>
                <a:spcPts val="0"/>
              </a:spcAft>
              <a:buClr>
                <a:srgbClr val="FFFFFF"/>
              </a:buClr>
              <a:buSzPts val="4500"/>
              <a:buFont typeface="Lato"/>
              <a:buNone/>
              <a:defRPr sz="2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997476" y="273850"/>
            <a:ext cx="7149001" cy="366900"/>
          </a:xfrm>
          <a:prstGeom prst="rect">
            <a:avLst/>
          </a:prstGeom>
          <a:noFill/>
          <a:ln>
            <a:noFill/>
          </a:ln>
        </p:spPr>
        <p:txBody>
          <a:bodyPr spcFirstLastPara="1" wrap="square" lIns="34275" tIns="17125" rIns="34275" bIns="17125" anchor="t" anchorCtr="0">
            <a:noAutofit/>
          </a:bodyPr>
          <a:lstStyle>
            <a:lvl1pPr lvl="0" algn="ctr">
              <a:lnSpc>
                <a:spcPct val="90000"/>
              </a:lnSpc>
              <a:spcBef>
                <a:spcPts val="0"/>
              </a:spcBef>
              <a:spcAft>
                <a:spcPts val="0"/>
              </a:spcAft>
              <a:buClr>
                <a:schemeClr val="dk2"/>
              </a:buClr>
              <a:buSzPts val="18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 name="Google Shape;35;p5"/>
          <p:cNvSpPr txBox="1">
            <a:spLocks noGrp="1"/>
          </p:cNvSpPr>
          <p:nvPr>
            <p:ph type="subTitle" idx="1"/>
          </p:nvPr>
        </p:nvSpPr>
        <p:spPr>
          <a:xfrm>
            <a:off x="76199" y="0"/>
            <a:ext cx="1787100" cy="3669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750"/>
              </a:spcBef>
              <a:spcAft>
                <a:spcPts val="0"/>
              </a:spcAft>
              <a:buClr>
                <a:srgbClr val="434343"/>
              </a:buClr>
              <a:buSzPts val="600"/>
              <a:buNone/>
              <a:defRPr sz="601">
                <a:solidFill>
                  <a:srgbClr val="434343"/>
                </a:solidFill>
              </a:defRPr>
            </a:lvl1pPr>
            <a:lvl2pPr lvl="1" algn="ctr" rtl="0">
              <a:lnSpc>
                <a:spcPct val="90000"/>
              </a:lnSpc>
              <a:spcBef>
                <a:spcPts val="375"/>
              </a:spcBef>
              <a:spcAft>
                <a:spcPts val="0"/>
              </a:spcAft>
              <a:buClr>
                <a:srgbClr val="434343"/>
              </a:buClr>
              <a:buSzPts val="600"/>
              <a:buNone/>
              <a:defRPr sz="601">
                <a:solidFill>
                  <a:srgbClr val="434343"/>
                </a:solidFill>
              </a:defRPr>
            </a:lvl2pPr>
            <a:lvl3pPr lvl="2" algn="ctr" rtl="0">
              <a:lnSpc>
                <a:spcPct val="90000"/>
              </a:lnSpc>
              <a:spcBef>
                <a:spcPts val="375"/>
              </a:spcBef>
              <a:spcAft>
                <a:spcPts val="0"/>
              </a:spcAft>
              <a:buClr>
                <a:srgbClr val="434343"/>
              </a:buClr>
              <a:buSzPts val="600"/>
              <a:buNone/>
              <a:defRPr sz="601">
                <a:solidFill>
                  <a:srgbClr val="434343"/>
                </a:solidFill>
              </a:defRPr>
            </a:lvl3pPr>
            <a:lvl4pPr lvl="3" algn="ctr" rtl="0">
              <a:lnSpc>
                <a:spcPct val="90000"/>
              </a:lnSpc>
              <a:spcBef>
                <a:spcPts val="375"/>
              </a:spcBef>
              <a:spcAft>
                <a:spcPts val="0"/>
              </a:spcAft>
              <a:buClr>
                <a:srgbClr val="434343"/>
              </a:buClr>
              <a:buSzPts val="600"/>
              <a:buNone/>
              <a:defRPr sz="601">
                <a:solidFill>
                  <a:srgbClr val="434343"/>
                </a:solidFill>
              </a:defRPr>
            </a:lvl4pPr>
            <a:lvl5pPr lvl="4" algn="ctr" rtl="0">
              <a:lnSpc>
                <a:spcPct val="90000"/>
              </a:lnSpc>
              <a:spcBef>
                <a:spcPts val="375"/>
              </a:spcBef>
              <a:spcAft>
                <a:spcPts val="0"/>
              </a:spcAft>
              <a:buClr>
                <a:srgbClr val="434343"/>
              </a:buClr>
              <a:buSzPts val="600"/>
              <a:buNone/>
              <a:defRPr sz="601">
                <a:solidFill>
                  <a:srgbClr val="434343"/>
                </a:solidFill>
              </a:defRPr>
            </a:lvl5pPr>
            <a:lvl6pPr lvl="5" algn="ctr" rtl="0">
              <a:lnSpc>
                <a:spcPct val="90000"/>
              </a:lnSpc>
              <a:spcBef>
                <a:spcPts val="375"/>
              </a:spcBef>
              <a:spcAft>
                <a:spcPts val="0"/>
              </a:spcAft>
              <a:buClr>
                <a:srgbClr val="434343"/>
              </a:buClr>
              <a:buSzPts val="600"/>
              <a:buNone/>
              <a:defRPr sz="601">
                <a:solidFill>
                  <a:srgbClr val="434343"/>
                </a:solidFill>
              </a:defRPr>
            </a:lvl6pPr>
            <a:lvl7pPr lvl="6" algn="ctr" rtl="0">
              <a:lnSpc>
                <a:spcPct val="90000"/>
              </a:lnSpc>
              <a:spcBef>
                <a:spcPts val="375"/>
              </a:spcBef>
              <a:spcAft>
                <a:spcPts val="0"/>
              </a:spcAft>
              <a:buClr>
                <a:srgbClr val="434343"/>
              </a:buClr>
              <a:buSzPts val="600"/>
              <a:buNone/>
              <a:defRPr sz="601">
                <a:solidFill>
                  <a:srgbClr val="434343"/>
                </a:solidFill>
              </a:defRPr>
            </a:lvl7pPr>
            <a:lvl8pPr lvl="7" algn="ctr" rtl="0">
              <a:lnSpc>
                <a:spcPct val="90000"/>
              </a:lnSpc>
              <a:spcBef>
                <a:spcPts val="375"/>
              </a:spcBef>
              <a:spcAft>
                <a:spcPts val="0"/>
              </a:spcAft>
              <a:buClr>
                <a:srgbClr val="434343"/>
              </a:buClr>
              <a:buSzPts val="600"/>
              <a:buNone/>
              <a:defRPr sz="601">
                <a:solidFill>
                  <a:srgbClr val="434343"/>
                </a:solidFill>
              </a:defRPr>
            </a:lvl8pPr>
            <a:lvl9pPr lvl="8" algn="ctr" rtl="0">
              <a:lnSpc>
                <a:spcPct val="90000"/>
              </a:lnSpc>
              <a:spcBef>
                <a:spcPts val="375"/>
              </a:spcBef>
              <a:spcAft>
                <a:spcPts val="0"/>
              </a:spcAft>
              <a:buClr>
                <a:srgbClr val="434343"/>
              </a:buClr>
              <a:buSzPts val="600"/>
              <a:buNone/>
              <a:defRPr sz="601">
                <a:solidFill>
                  <a:srgbClr val="43434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997476" y="273850"/>
            <a:ext cx="7149001" cy="366900"/>
          </a:xfrm>
          <a:prstGeom prst="rect">
            <a:avLst/>
          </a:prstGeom>
          <a:noFill/>
          <a:ln>
            <a:noFill/>
          </a:ln>
        </p:spPr>
        <p:txBody>
          <a:bodyPr spcFirstLastPara="1" wrap="square" lIns="34275" tIns="17125" rIns="34275" bIns="17125" anchor="t" anchorCtr="0">
            <a:noAutofit/>
          </a:bodyPr>
          <a:lstStyle>
            <a:lvl1pPr lvl="0" algn="ctr">
              <a:lnSpc>
                <a:spcPct val="90000"/>
              </a:lnSpc>
              <a:spcBef>
                <a:spcPts val="0"/>
              </a:spcBef>
              <a:spcAft>
                <a:spcPts val="0"/>
              </a:spcAft>
              <a:buClr>
                <a:schemeClr val="dk2"/>
              </a:buClr>
              <a:buSzPts val="18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8652" y="976121"/>
            <a:ext cx="7886700" cy="3656700"/>
          </a:xfrm>
          <a:prstGeom prst="rect">
            <a:avLst/>
          </a:prstGeom>
          <a:noFill/>
          <a:ln>
            <a:noFill/>
          </a:ln>
        </p:spPr>
        <p:txBody>
          <a:bodyPr spcFirstLastPara="1" wrap="square" lIns="91425" tIns="45700" rIns="91425" bIns="45700" anchor="t" anchorCtr="0">
            <a:noAutofit/>
          </a:bodyPr>
          <a:lstStyle>
            <a:lvl1pPr marL="457206" lvl="0" indent="-342904" algn="l">
              <a:lnSpc>
                <a:spcPct val="150000"/>
              </a:lnSpc>
              <a:spcBef>
                <a:spcPts val="750"/>
              </a:spcBef>
              <a:spcAft>
                <a:spcPts val="0"/>
              </a:spcAft>
              <a:buClr>
                <a:schemeClr val="dk1"/>
              </a:buClr>
              <a:buSzPts val="1800"/>
              <a:buChar char="•"/>
              <a:defRPr/>
            </a:lvl1pPr>
            <a:lvl2pPr marL="914411" lvl="1" indent="-342904" algn="l">
              <a:lnSpc>
                <a:spcPct val="150000"/>
              </a:lnSpc>
              <a:spcBef>
                <a:spcPts val="375"/>
              </a:spcBef>
              <a:spcAft>
                <a:spcPts val="0"/>
              </a:spcAft>
              <a:buClr>
                <a:schemeClr val="dk1"/>
              </a:buClr>
              <a:buSzPts val="1800"/>
              <a:buChar char="•"/>
              <a:defRPr/>
            </a:lvl2pPr>
            <a:lvl3pPr marL="1371617" lvl="2" indent="-342904" algn="l">
              <a:lnSpc>
                <a:spcPct val="150000"/>
              </a:lnSpc>
              <a:spcBef>
                <a:spcPts val="375"/>
              </a:spcBef>
              <a:spcAft>
                <a:spcPts val="0"/>
              </a:spcAft>
              <a:buClr>
                <a:schemeClr val="dk1"/>
              </a:buClr>
              <a:buSzPts val="1800"/>
              <a:buChar char="•"/>
              <a:defRPr/>
            </a:lvl3pPr>
            <a:lvl4pPr marL="1828823" lvl="3" indent="-342904" algn="l">
              <a:lnSpc>
                <a:spcPct val="150000"/>
              </a:lnSpc>
              <a:spcBef>
                <a:spcPts val="375"/>
              </a:spcBef>
              <a:spcAft>
                <a:spcPts val="0"/>
              </a:spcAft>
              <a:buClr>
                <a:schemeClr val="dk1"/>
              </a:buClr>
              <a:buSzPts val="1800"/>
              <a:buChar char="•"/>
              <a:defRPr/>
            </a:lvl4pPr>
            <a:lvl5pPr marL="2286029" lvl="4" indent="-342904" algn="l">
              <a:lnSpc>
                <a:spcPct val="150000"/>
              </a:lnSpc>
              <a:spcBef>
                <a:spcPts val="375"/>
              </a:spcBef>
              <a:spcAft>
                <a:spcPts val="0"/>
              </a:spcAft>
              <a:buClr>
                <a:schemeClr val="dk1"/>
              </a:buClr>
              <a:buSzPts val="1800"/>
              <a:buChar char="•"/>
              <a:defRPr/>
            </a:lvl5pPr>
            <a:lvl6pPr marL="2743234" lvl="5" indent="-342904" algn="l">
              <a:lnSpc>
                <a:spcPct val="150000"/>
              </a:lnSpc>
              <a:spcBef>
                <a:spcPts val="375"/>
              </a:spcBef>
              <a:spcAft>
                <a:spcPts val="0"/>
              </a:spcAft>
              <a:buClr>
                <a:schemeClr val="dk1"/>
              </a:buClr>
              <a:buSzPts val="1800"/>
              <a:buChar char="•"/>
              <a:defRPr/>
            </a:lvl6pPr>
            <a:lvl7pPr marL="3200440" lvl="6" indent="-342904" algn="l">
              <a:lnSpc>
                <a:spcPct val="150000"/>
              </a:lnSpc>
              <a:spcBef>
                <a:spcPts val="375"/>
              </a:spcBef>
              <a:spcAft>
                <a:spcPts val="0"/>
              </a:spcAft>
              <a:buClr>
                <a:schemeClr val="dk1"/>
              </a:buClr>
              <a:buSzPts val="1800"/>
              <a:buChar char="•"/>
              <a:defRPr/>
            </a:lvl7pPr>
            <a:lvl8pPr marL="3657646" lvl="7" indent="-342904" algn="l">
              <a:lnSpc>
                <a:spcPct val="150000"/>
              </a:lnSpc>
              <a:spcBef>
                <a:spcPts val="375"/>
              </a:spcBef>
              <a:spcAft>
                <a:spcPts val="0"/>
              </a:spcAft>
              <a:buClr>
                <a:schemeClr val="dk1"/>
              </a:buClr>
              <a:buSzPts val="1800"/>
              <a:buChar char="•"/>
              <a:defRPr/>
            </a:lvl8pPr>
            <a:lvl9pPr marL="4114851" lvl="8" indent="-342904" algn="l">
              <a:lnSpc>
                <a:spcPct val="150000"/>
              </a:lnSpc>
              <a:spcBef>
                <a:spcPts val="375"/>
              </a:spcBef>
              <a:spcAft>
                <a:spcPts val="0"/>
              </a:spcAft>
              <a:buClr>
                <a:schemeClr val="dk1"/>
              </a:buClr>
              <a:buSzPts val="1800"/>
              <a:buChar char="•"/>
              <a:defRPr/>
            </a:lvl9pPr>
          </a:lstStyle>
          <a:p>
            <a:endParaRPr/>
          </a:p>
        </p:txBody>
      </p:sp>
      <p:sp>
        <p:nvSpPr>
          <p:cNvPr id="39" name="Google Shape;39;p6"/>
          <p:cNvSpPr txBox="1">
            <a:spLocks noGrp="1"/>
          </p:cNvSpPr>
          <p:nvPr>
            <p:ph type="dt" idx="10"/>
          </p:nvPr>
        </p:nvSpPr>
        <p:spPr>
          <a:xfrm>
            <a:off x="628649" y="4767263"/>
            <a:ext cx="2057401"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9pPr>
          </a:lstStyle>
          <a:p>
            <a:endParaRPr/>
          </a:p>
        </p:txBody>
      </p:sp>
      <p:sp>
        <p:nvSpPr>
          <p:cNvPr id="40" name="Google Shape;40;p6"/>
          <p:cNvSpPr txBox="1">
            <a:spLocks noGrp="1"/>
          </p:cNvSpPr>
          <p:nvPr>
            <p:ph type="ftr" idx="11"/>
          </p:nvPr>
        </p:nvSpPr>
        <p:spPr>
          <a:xfrm>
            <a:off x="3028952" y="4767263"/>
            <a:ext cx="30861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9pPr>
          </a:lstStyle>
          <a:p>
            <a:endParaRPr/>
          </a:p>
        </p:txBody>
      </p:sp>
      <p:sp>
        <p:nvSpPr>
          <p:cNvPr id="41" name="Google Shape;41;p6"/>
          <p:cNvSpPr txBox="1">
            <a:spLocks noGrp="1"/>
          </p:cNvSpPr>
          <p:nvPr>
            <p:ph type="sldNum" idx="12"/>
          </p:nvPr>
        </p:nvSpPr>
        <p:spPr>
          <a:xfrm>
            <a:off x="6457950" y="4767263"/>
            <a:ext cx="2057401"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1" b="0" i="0" u="none" strike="noStrike" cap="none">
                <a:solidFill>
                  <a:srgbClr val="000000"/>
                </a:solidFill>
                <a:latin typeface="Arial"/>
                <a:ea typeface="Arial"/>
                <a:cs typeface="Arial"/>
                <a:sym typeface="Arial"/>
              </a:defRPr>
            </a:lvl9pPr>
          </a:lstStyle>
          <a:p>
            <a:fld id="{00000000-1234-1234-1234-123412341234}" type="slidenum">
              <a:rPr lang="en-US" smtClean="0"/>
              <a:pPr/>
              <a:t>‹#›</a:t>
            </a:fld>
            <a:endParaRPr lang="en-US"/>
          </a:p>
        </p:txBody>
      </p:sp>
      <p:sp>
        <p:nvSpPr>
          <p:cNvPr id="42" name="Google Shape;42;p6"/>
          <p:cNvSpPr txBox="1">
            <a:spLocks noGrp="1"/>
          </p:cNvSpPr>
          <p:nvPr>
            <p:ph type="subTitle" idx="2"/>
          </p:nvPr>
        </p:nvSpPr>
        <p:spPr>
          <a:xfrm>
            <a:off x="91440" y="0"/>
            <a:ext cx="1787100" cy="3669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750"/>
              </a:spcBef>
              <a:spcAft>
                <a:spcPts val="0"/>
              </a:spcAft>
              <a:buClr>
                <a:srgbClr val="434343"/>
              </a:buClr>
              <a:buSzPts val="600"/>
              <a:buNone/>
              <a:defRPr sz="601">
                <a:solidFill>
                  <a:srgbClr val="434343"/>
                </a:solidFill>
              </a:defRPr>
            </a:lvl1pPr>
            <a:lvl2pPr lvl="1" algn="ctr" rtl="0">
              <a:lnSpc>
                <a:spcPct val="90000"/>
              </a:lnSpc>
              <a:spcBef>
                <a:spcPts val="375"/>
              </a:spcBef>
              <a:spcAft>
                <a:spcPts val="0"/>
              </a:spcAft>
              <a:buClr>
                <a:srgbClr val="434343"/>
              </a:buClr>
              <a:buSzPts val="600"/>
              <a:buNone/>
              <a:defRPr sz="601">
                <a:solidFill>
                  <a:srgbClr val="434343"/>
                </a:solidFill>
              </a:defRPr>
            </a:lvl2pPr>
            <a:lvl3pPr lvl="2" algn="ctr" rtl="0">
              <a:lnSpc>
                <a:spcPct val="90000"/>
              </a:lnSpc>
              <a:spcBef>
                <a:spcPts val="375"/>
              </a:spcBef>
              <a:spcAft>
                <a:spcPts val="0"/>
              </a:spcAft>
              <a:buClr>
                <a:srgbClr val="434343"/>
              </a:buClr>
              <a:buSzPts val="600"/>
              <a:buNone/>
              <a:defRPr sz="601">
                <a:solidFill>
                  <a:srgbClr val="434343"/>
                </a:solidFill>
              </a:defRPr>
            </a:lvl3pPr>
            <a:lvl4pPr lvl="3" algn="ctr" rtl="0">
              <a:lnSpc>
                <a:spcPct val="90000"/>
              </a:lnSpc>
              <a:spcBef>
                <a:spcPts val="375"/>
              </a:spcBef>
              <a:spcAft>
                <a:spcPts val="0"/>
              </a:spcAft>
              <a:buClr>
                <a:srgbClr val="434343"/>
              </a:buClr>
              <a:buSzPts val="600"/>
              <a:buNone/>
              <a:defRPr sz="601">
                <a:solidFill>
                  <a:srgbClr val="434343"/>
                </a:solidFill>
              </a:defRPr>
            </a:lvl4pPr>
            <a:lvl5pPr lvl="4" algn="ctr" rtl="0">
              <a:lnSpc>
                <a:spcPct val="90000"/>
              </a:lnSpc>
              <a:spcBef>
                <a:spcPts val="375"/>
              </a:spcBef>
              <a:spcAft>
                <a:spcPts val="0"/>
              </a:spcAft>
              <a:buClr>
                <a:srgbClr val="434343"/>
              </a:buClr>
              <a:buSzPts val="600"/>
              <a:buNone/>
              <a:defRPr sz="601">
                <a:solidFill>
                  <a:srgbClr val="434343"/>
                </a:solidFill>
              </a:defRPr>
            </a:lvl5pPr>
            <a:lvl6pPr lvl="5" algn="ctr" rtl="0">
              <a:lnSpc>
                <a:spcPct val="90000"/>
              </a:lnSpc>
              <a:spcBef>
                <a:spcPts val="375"/>
              </a:spcBef>
              <a:spcAft>
                <a:spcPts val="0"/>
              </a:spcAft>
              <a:buClr>
                <a:srgbClr val="434343"/>
              </a:buClr>
              <a:buSzPts val="600"/>
              <a:buNone/>
              <a:defRPr sz="601">
                <a:solidFill>
                  <a:srgbClr val="434343"/>
                </a:solidFill>
              </a:defRPr>
            </a:lvl6pPr>
            <a:lvl7pPr lvl="6" algn="ctr" rtl="0">
              <a:lnSpc>
                <a:spcPct val="90000"/>
              </a:lnSpc>
              <a:spcBef>
                <a:spcPts val="375"/>
              </a:spcBef>
              <a:spcAft>
                <a:spcPts val="0"/>
              </a:spcAft>
              <a:buClr>
                <a:srgbClr val="434343"/>
              </a:buClr>
              <a:buSzPts val="600"/>
              <a:buNone/>
              <a:defRPr sz="601">
                <a:solidFill>
                  <a:srgbClr val="434343"/>
                </a:solidFill>
              </a:defRPr>
            </a:lvl7pPr>
            <a:lvl8pPr lvl="7" algn="ctr" rtl="0">
              <a:lnSpc>
                <a:spcPct val="90000"/>
              </a:lnSpc>
              <a:spcBef>
                <a:spcPts val="375"/>
              </a:spcBef>
              <a:spcAft>
                <a:spcPts val="0"/>
              </a:spcAft>
              <a:buClr>
                <a:srgbClr val="434343"/>
              </a:buClr>
              <a:buSzPts val="600"/>
              <a:buNone/>
              <a:defRPr sz="601">
                <a:solidFill>
                  <a:srgbClr val="434343"/>
                </a:solidFill>
              </a:defRPr>
            </a:lvl8pPr>
            <a:lvl9pPr lvl="8" algn="ctr" rtl="0">
              <a:lnSpc>
                <a:spcPct val="90000"/>
              </a:lnSpc>
              <a:spcBef>
                <a:spcPts val="375"/>
              </a:spcBef>
              <a:spcAft>
                <a:spcPts val="0"/>
              </a:spcAft>
              <a:buClr>
                <a:srgbClr val="434343"/>
              </a:buClr>
              <a:buSzPts val="600"/>
              <a:buNone/>
              <a:defRPr sz="601">
                <a:solidFill>
                  <a:srgbClr val="43434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58"/>
        <p:cNvGrpSpPr/>
        <p:nvPr/>
      </p:nvGrpSpPr>
      <p:grpSpPr>
        <a:xfrm>
          <a:off x="0" y="0"/>
          <a:ext cx="0" cy="0"/>
          <a:chOff x="0" y="0"/>
          <a:chExt cx="0" cy="0"/>
        </a:xfrm>
      </p:grpSpPr>
      <p:sp>
        <p:nvSpPr>
          <p:cNvPr id="59" name="Google Shape;59;p8"/>
          <p:cNvSpPr txBox="1">
            <a:spLocks noGrp="1"/>
          </p:cNvSpPr>
          <p:nvPr>
            <p:ph type="ctrTitle"/>
          </p:nvPr>
        </p:nvSpPr>
        <p:spPr>
          <a:xfrm>
            <a:off x="1143002" y="1981438"/>
            <a:ext cx="6858000" cy="590400"/>
          </a:xfrm>
          <a:prstGeom prst="rect">
            <a:avLst/>
          </a:prstGeom>
          <a:noFill/>
          <a:ln>
            <a:noFill/>
          </a:ln>
        </p:spPr>
        <p:txBody>
          <a:bodyPr spcFirstLastPara="1" wrap="square" lIns="34275" tIns="17125" rIns="34275" bIns="17125" anchor="b" anchorCtr="0">
            <a:noAutofit/>
          </a:bodyPr>
          <a:lstStyle>
            <a:lvl1pPr lvl="0" algn="l" rtl="0">
              <a:lnSpc>
                <a:spcPct val="90000"/>
              </a:lnSpc>
              <a:spcBef>
                <a:spcPts val="0"/>
              </a:spcBef>
              <a:spcAft>
                <a:spcPts val="0"/>
              </a:spcAft>
              <a:buClr>
                <a:schemeClr val="dk2"/>
              </a:buClr>
              <a:buSzPts val="4500"/>
              <a:buFont typeface="Lato"/>
              <a:buNone/>
              <a:defRPr sz="28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 name="Google Shape;60;p8"/>
          <p:cNvSpPr txBox="1">
            <a:spLocks noGrp="1"/>
          </p:cNvSpPr>
          <p:nvPr>
            <p:ph type="subTitle" idx="1"/>
          </p:nvPr>
        </p:nvSpPr>
        <p:spPr>
          <a:xfrm>
            <a:off x="965199" y="2590003"/>
            <a:ext cx="6858000" cy="4581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750"/>
              </a:spcBef>
              <a:spcAft>
                <a:spcPts val="0"/>
              </a:spcAft>
              <a:buClr>
                <a:schemeClr val="dk1"/>
              </a:buClr>
              <a:buSzPts val="1800"/>
              <a:buFont typeface="Lato Hairline"/>
              <a:buNone/>
              <a:defRPr sz="1200">
                <a:solidFill>
                  <a:srgbClr val="595959"/>
                </a:solidFill>
                <a:latin typeface="Lato Hairline"/>
                <a:ea typeface="Lato Hairline"/>
                <a:cs typeface="Lato Hairline"/>
                <a:sym typeface="Lato Hairline"/>
              </a:defRPr>
            </a:lvl1pPr>
            <a:lvl2pPr lvl="1" algn="ctr" rtl="0">
              <a:lnSpc>
                <a:spcPct val="90000"/>
              </a:lnSpc>
              <a:spcBef>
                <a:spcPts val="375"/>
              </a:spcBef>
              <a:spcAft>
                <a:spcPts val="0"/>
              </a:spcAft>
              <a:buClr>
                <a:schemeClr val="dk1"/>
              </a:buClr>
              <a:buSzPts val="1500"/>
              <a:buFont typeface="Nanum Gothic"/>
              <a:buNone/>
              <a:defRPr sz="1500">
                <a:latin typeface="Nanum Gothic"/>
                <a:ea typeface="Nanum Gothic"/>
                <a:cs typeface="Nanum Gothic"/>
                <a:sym typeface="Nanum Gothic"/>
              </a:defRPr>
            </a:lvl2pPr>
            <a:lvl3pPr lvl="2" algn="ctr" rtl="0">
              <a:lnSpc>
                <a:spcPct val="90000"/>
              </a:lnSpc>
              <a:spcBef>
                <a:spcPts val="375"/>
              </a:spcBef>
              <a:spcAft>
                <a:spcPts val="0"/>
              </a:spcAft>
              <a:buClr>
                <a:schemeClr val="dk1"/>
              </a:buClr>
              <a:buSzPts val="1350"/>
              <a:buFont typeface="Nanum Gothic"/>
              <a:buNone/>
              <a:defRPr sz="1349">
                <a:latin typeface="Nanum Gothic"/>
                <a:ea typeface="Nanum Gothic"/>
                <a:cs typeface="Nanum Gothic"/>
                <a:sym typeface="Nanum Gothic"/>
              </a:defRPr>
            </a:lvl3pPr>
            <a:lvl4pPr lvl="3" algn="ctr" rtl="0">
              <a:lnSpc>
                <a:spcPct val="90000"/>
              </a:lnSpc>
              <a:spcBef>
                <a:spcPts val="375"/>
              </a:spcBef>
              <a:spcAft>
                <a:spcPts val="0"/>
              </a:spcAft>
              <a:buClr>
                <a:schemeClr val="dk1"/>
              </a:buClr>
              <a:buSzPts val="1200"/>
              <a:buFont typeface="Nanum Gothic"/>
              <a:buNone/>
              <a:defRPr sz="1200">
                <a:latin typeface="Nanum Gothic"/>
                <a:ea typeface="Nanum Gothic"/>
                <a:cs typeface="Nanum Gothic"/>
                <a:sym typeface="Nanum Gothic"/>
              </a:defRPr>
            </a:lvl4pPr>
            <a:lvl5pPr lvl="4" algn="ctr" rtl="0">
              <a:lnSpc>
                <a:spcPct val="90000"/>
              </a:lnSpc>
              <a:spcBef>
                <a:spcPts val="375"/>
              </a:spcBef>
              <a:spcAft>
                <a:spcPts val="0"/>
              </a:spcAft>
              <a:buClr>
                <a:schemeClr val="dk1"/>
              </a:buClr>
              <a:buSzPts val="1200"/>
              <a:buFont typeface="Nanum Gothic"/>
              <a:buNone/>
              <a:defRPr sz="1200">
                <a:latin typeface="Nanum Gothic"/>
                <a:ea typeface="Nanum Gothic"/>
                <a:cs typeface="Nanum Gothic"/>
                <a:sym typeface="Nanum Gothic"/>
              </a:defRPr>
            </a:lvl5pPr>
            <a:lvl6pPr lvl="5" algn="ctr" rtl="0">
              <a:lnSpc>
                <a:spcPct val="90000"/>
              </a:lnSpc>
              <a:spcBef>
                <a:spcPts val="375"/>
              </a:spcBef>
              <a:spcAft>
                <a:spcPts val="0"/>
              </a:spcAft>
              <a:buClr>
                <a:schemeClr val="dk1"/>
              </a:buClr>
              <a:buSzPts val="1200"/>
              <a:buFont typeface="Nanum Gothic"/>
              <a:buNone/>
              <a:defRPr sz="1200">
                <a:latin typeface="Nanum Gothic"/>
                <a:ea typeface="Nanum Gothic"/>
                <a:cs typeface="Nanum Gothic"/>
                <a:sym typeface="Nanum Gothic"/>
              </a:defRPr>
            </a:lvl6pPr>
            <a:lvl7pPr lvl="6" algn="ctr" rtl="0">
              <a:lnSpc>
                <a:spcPct val="90000"/>
              </a:lnSpc>
              <a:spcBef>
                <a:spcPts val="375"/>
              </a:spcBef>
              <a:spcAft>
                <a:spcPts val="0"/>
              </a:spcAft>
              <a:buClr>
                <a:schemeClr val="dk1"/>
              </a:buClr>
              <a:buSzPts val="1200"/>
              <a:buFont typeface="Nanum Gothic"/>
              <a:buNone/>
              <a:defRPr sz="1200">
                <a:latin typeface="Nanum Gothic"/>
                <a:ea typeface="Nanum Gothic"/>
                <a:cs typeface="Nanum Gothic"/>
                <a:sym typeface="Nanum Gothic"/>
              </a:defRPr>
            </a:lvl7pPr>
            <a:lvl8pPr lvl="7" algn="ctr" rtl="0">
              <a:lnSpc>
                <a:spcPct val="90000"/>
              </a:lnSpc>
              <a:spcBef>
                <a:spcPts val="375"/>
              </a:spcBef>
              <a:spcAft>
                <a:spcPts val="0"/>
              </a:spcAft>
              <a:buClr>
                <a:schemeClr val="dk1"/>
              </a:buClr>
              <a:buSzPts val="1200"/>
              <a:buFont typeface="Nanum Gothic"/>
              <a:buNone/>
              <a:defRPr sz="1200">
                <a:latin typeface="Nanum Gothic"/>
                <a:ea typeface="Nanum Gothic"/>
                <a:cs typeface="Nanum Gothic"/>
                <a:sym typeface="Nanum Gothic"/>
              </a:defRPr>
            </a:lvl8pPr>
            <a:lvl9pPr lvl="8" algn="ctr" rtl="0">
              <a:lnSpc>
                <a:spcPct val="90000"/>
              </a:lnSpc>
              <a:spcBef>
                <a:spcPts val="375"/>
              </a:spcBef>
              <a:spcAft>
                <a:spcPts val="0"/>
              </a:spcAft>
              <a:buClr>
                <a:schemeClr val="dk1"/>
              </a:buClr>
              <a:buSzPts val="1200"/>
              <a:buFont typeface="Nanum Gothic"/>
              <a:buNone/>
              <a:defRPr sz="1200">
                <a:latin typeface="Nanum Gothic"/>
                <a:ea typeface="Nanum Gothic"/>
                <a:cs typeface="Nanum Gothic"/>
                <a:sym typeface="Nanum Gothic"/>
              </a:defRPr>
            </a:lvl9pPr>
          </a:lstStyle>
          <a:p>
            <a:endParaRPr/>
          </a:p>
        </p:txBody>
      </p:sp>
      <p:sp>
        <p:nvSpPr>
          <p:cNvPr id="61" name="Google Shape;61;p8"/>
          <p:cNvSpPr/>
          <p:nvPr/>
        </p:nvSpPr>
        <p:spPr>
          <a:xfrm>
            <a:off x="142876" y="131655"/>
            <a:ext cx="4886400" cy="710100"/>
          </a:xfrm>
          <a:prstGeom prst="rect">
            <a:avLst/>
          </a:prstGeom>
          <a:solidFill>
            <a:schemeClr val="lt1"/>
          </a:solidFill>
          <a:ln>
            <a:noFill/>
          </a:ln>
        </p:spPr>
        <p:txBody>
          <a:bodyPr spcFirstLastPara="1" wrap="square" lIns="91426" tIns="45700" rIns="91426" bIns="45700" anchor="ctr" anchorCtr="0">
            <a:noAutofit/>
          </a:bodyPr>
          <a:lstStyle/>
          <a:p>
            <a:pPr marL="0" marR="0" lvl="0" indent="0" algn="ctr" rtl="0">
              <a:lnSpc>
                <a:spcPct val="100000"/>
              </a:lnSpc>
              <a:spcBef>
                <a:spcPts val="0"/>
              </a:spcBef>
              <a:spcAft>
                <a:spcPts val="0"/>
              </a:spcAft>
              <a:buNone/>
            </a:pPr>
            <a:endParaRPr sz="1401"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제목 슬라이드">
  <p:cSld name="1_제목 슬라이드">
    <p:spTree>
      <p:nvGrpSpPr>
        <p:cNvPr id="1" name="Shape 62"/>
        <p:cNvGrpSpPr/>
        <p:nvPr/>
      </p:nvGrpSpPr>
      <p:grpSpPr>
        <a:xfrm>
          <a:off x="0" y="0"/>
          <a:ext cx="0" cy="0"/>
          <a:chOff x="0" y="0"/>
          <a:chExt cx="0" cy="0"/>
        </a:xfrm>
      </p:grpSpPr>
      <p:sp>
        <p:nvSpPr>
          <p:cNvPr id="63" name="Google Shape;63;p9"/>
          <p:cNvSpPr txBox="1">
            <a:spLocks noGrp="1"/>
          </p:cNvSpPr>
          <p:nvPr>
            <p:ph type="ctrTitle"/>
          </p:nvPr>
        </p:nvSpPr>
        <p:spPr>
          <a:xfrm>
            <a:off x="1143002" y="2072634"/>
            <a:ext cx="6858000" cy="590400"/>
          </a:xfrm>
          <a:prstGeom prst="rect">
            <a:avLst/>
          </a:prstGeom>
          <a:noFill/>
          <a:ln>
            <a:noFill/>
          </a:ln>
        </p:spPr>
        <p:txBody>
          <a:bodyPr spcFirstLastPara="1" wrap="square" lIns="34275" tIns="17125" rIns="34275" bIns="17125" anchor="b" anchorCtr="0">
            <a:noAutofit/>
          </a:bodyPr>
          <a:lstStyle>
            <a:lvl1pPr lvl="0" algn="ctr" rtl="0">
              <a:lnSpc>
                <a:spcPct val="90000"/>
              </a:lnSpc>
              <a:spcBef>
                <a:spcPts val="0"/>
              </a:spcBef>
              <a:spcAft>
                <a:spcPts val="0"/>
              </a:spcAft>
              <a:buClr>
                <a:schemeClr val="dk2"/>
              </a:buClr>
              <a:buSzPts val="3000"/>
              <a:buNone/>
              <a:defRPr sz="3001">
                <a:solidFill>
                  <a:schemeClr val="dk1"/>
                </a:solidFill>
              </a:defRPr>
            </a:lvl1pPr>
            <a:lvl2pPr lvl="1" algn="ctr" rtl="0">
              <a:lnSpc>
                <a:spcPct val="100000"/>
              </a:lnSpc>
              <a:spcBef>
                <a:spcPts val="0"/>
              </a:spcBef>
              <a:spcAft>
                <a:spcPts val="0"/>
              </a:spcAft>
              <a:buSzPts val="1400"/>
              <a:buNone/>
              <a:defRPr b="0"/>
            </a:lvl2pPr>
            <a:lvl3pPr lvl="2" algn="ctr" rtl="0">
              <a:lnSpc>
                <a:spcPct val="100000"/>
              </a:lnSpc>
              <a:spcBef>
                <a:spcPts val="0"/>
              </a:spcBef>
              <a:spcAft>
                <a:spcPts val="0"/>
              </a:spcAft>
              <a:buSzPts val="1400"/>
              <a:buNone/>
              <a:defRPr b="0"/>
            </a:lvl3pPr>
            <a:lvl4pPr lvl="3" algn="ctr" rtl="0">
              <a:lnSpc>
                <a:spcPct val="100000"/>
              </a:lnSpc>
              <a:spcBef>
                <a:spcPts val="0"/>
              </a:spcBef>
              <a:spcAft>
                <a:spcPts val="0"/>
              </a:spcAft>
              <a:buSzPts val="1400"/>
              <a:buNone/>
              <a:defRPr b="0"/>
            </a:lvl4pPr>
            <a:lvl5pPr lvl="4" algn="ctr" rtl="0">
              <a:lnSpc>
                <a:spcPct val="100000"/>
              </a:lnSpc>
              <a:spcBef>
                <a:spcPts val="0"/>
              </a:spcBef>
              <a:spcAft>
                <a:spcPts val="0"/>
              </a:spcAft>
              <a:buSzPts val="1400"/>
              <a:buNone/>
              <a:defRPr b="0"/>
            </a:lvl5pPr>
            <a:lvl6pPr lvl="5" algn="ctr" rtl="0">
              <a:lnSpc>
                <a:spcPct val="100000"/>
              </a:lnSpc>
              <a:spcBef>
                <a:spcPts val="0"/>
              </a:spcBef>
              <a:spcAft>
                <a:spcPts val="0"/>
              </a:spcAft>
              <a:buSzPts val="1400"/>
              <a:buNone/>
              <a:defRPr b="0"/>
            </a:lvl6pPr>
            <a:lvl7pPr lvl="6" algn="ctr" rtl="0">
              <a:lnSpc>
                <a:spcPct val="100000"/>
              </a:lnSpc>
              <a:spcBef>
                <a:spcPts val="0"/>
              </a:spcBef>
              <a:spcAft>
                <a:spcPts val="0"/>
              </a:spcAft>
              <a:buSzPts val="1400"/>
              <a:buNone/>
              <a:defRPr b="0"/>
            </a:lvl7pPr>
            <a:lvl8pPr lvl="7" algn="ctr" rtl="0">
              <a:lnSpc>
                <a:spcPct val="100000"/>
              </a:lnSpc>
              <a:spcBef>
                <a:spcPts val="0"/>
              </a:spcBef>
              <a:spcAft>
                <a:spcPts val="0"/>
              </a:spcAft>
              <a:buSzPts val="1400"/>
              <a:buNone/>
              <a:defRPr b="0"/>
            </a:lvl8pPr>
            <a:lvl9pPr lvl="8" algn="ctr" rtl="0">
              <a:lnSpc>
                <a:spcPct val="100000"/>
              </a:lnSpc>
              <a:spcBef>
                <a:spcPts val="0"/>
              </a:spcBef>
              <a:spcAft>
                <a:spcPts val="0"/>
              </a:spcAft>
              <a:buSzPts val="1400"/>
              <a:buNone/>
              <a:defRPr b="0"/>
            </a:lvl9pPr>
          </a:lstStyle>
          <a:p>
            <a:endParaRPr/>
          </a:p>
        </p:txBody>
      </p:sp>
      <p:sp>
        <p:nvSpPr>
          <p:cNvPr id="64" name="Google Shape;64;p9"/>
          <p:cNvSpPr/>
          <p:nvPr/>
        </p:nvSpPr>
        <p:spPr>
          <a:xfrm>
            <a:off x="142876" y="152555"/>
            <a:ext cx="4886400" cy="689100"/>
          </a:xfrm>
          <a:prstGeom prst="rect">
            <a:avLst/>
          </a:prstGeom>
          <a:solidFill>
            <a:schemeClr val="lt1"/>
          </a:solidFill>
          <a:ln>
            <a:noFill/>
          </a:ln>
        </p:spPr>
        <p:txBody>
          <a:bodyPr spcFirstLastPara="1" wrap="square" lIns="91426" tIns="45700" rIns="91426" bIns="45700" anchor="ctr" anchorCtr="0">
            <a:noAutofit/>
          </a:bodyPr>
          <a:lstStyle/>
          <a:p>
            <a:pPr marL="0" marR="0" lvl="0" indent="0" algn="ctr" rtl="0">
              <a:lnSpc>
                <a:spcPct val="100000"/>
              </a:lnSpc>
              <a:spcBef>
                <a:spcPts val="0"/>
              </a:spcBef>
              <a:spcAft>
                <a:spcPts val="0"/>
              </a:spcAft>
              <a:buNone/>
            </a:pPr>
            <a:endParaRPr sz="1401" b="0" i="0" u="none" strike="noStrike" cap="none">
              <a:solidFill>
                <a:schemeClr val="lt1"/>
              </a:solidFill>
              <a:latin typeface="Arial"/>
              <a:ea typeface="Arial"/>
              <a:cs typeface="Arial"/>
              <a:sym typeface="Arial"/>
            </a:endParaRPr>
          </a:p>
        </p:txBody>
      </p:sp>
      <p:sp>
        <p:nvSpPr>
          <p:cNvPr id="65" name="Google Shape;65;p9"/>
          <p:cNvSpPr/>
          <p:nvPr/>
        </p:nvSpPr>
        <p:spPr>
          <a:xfrm>
            <a:off x="3852000" y="2849605"/>
            <a:ext cx="1440000" cy="34200"/>
          </a:xfrm>
          <a:prstGeom prst="rect">
            <a:avLst/>
          </a:prstGeom>
          <a:solidFill>
            <a:schemeClr val="dk2"/>
          </a:solidFill>
          <a:ln>
            <a:noFill/>
          </a:ln>
        </p:spPr>
        <p:txBody>
          <a:bodyPr spcFirstLastPara="1" wrap="square" lIns="34251" tIns="17125" rIns="34251" bIns="171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1" b="0" i="0" u="none" strike="noStrike" cap="none">
              <a:solidFill>
                <a:schemeClr val="accent2"/>
              </a:solidFill>
              <a:latin typeface="Lato Light"/>
              <a:ea typeface="Lato Light"/>
              <a:cs typeface="Lato Light"/>
              <a:sym typeface="Lato Light"/>
            </a:endParaRPr>
          </a:p>
        </p:txBody>
      </p:sp>
      <p:sp>
        <p:nvSpPr>
          <p:cNvPr id="66" name="Google Shape;66;p9"/>
          <p:cNvSpPr txBox="1">
            <a:spLocks noGrp="1"/>
          </p:cNvSpPr>
          <p:nvPr>
            <p:ph type="subTitle" idx="1"/>
          </p:nvPr>
        </p:nvSpPr>
        <p:spPr>
          <a:xfrm>
            <a:off x="1143000" y="3021103"/>
            <a:ext cx="6858000" cy="4581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750"/>
              </a:spcBef>
              <a:spcAft>
                <a:spcPts val="0"/>
              </a:spcAft>
              <a:buClr>
                <a:srgbClr val="B7B7B7"/>
              </a:buClr>
              <a:buSzPts val="1100"/>
              <a:buNone/>
              <a:defRPr sz="1100">
                <a:solidFill>
                  <a:srgbClr val="B7B7B7"/>
                </a:solidFill>
              </a:defRPr>
            </a:lvl1pPr>
            <a:lvl2pPr lvl="1" algn="ctr" rtl="0">
              <a:lnSpc>
                <a:spcPct val="90000"/>
              </a:lnSpc>
              <a:spcBef>
                <a:spcPts val="375"/>
              </a:spcBef>
              <a:spcAft>
                <a:spcPts val="0"/>
              </a:spcAft>
              <a:buClr>
                <a:schemeClr val="dk1"/>
              </a:buClr>
              <a:buSzPts val="1100"/>
              <a:buNone/>
              <a:defRPr sz="1100"/>
            </a:lvl2pPr>
            <a:lvl3pPr lvl="2" algn="ctr" rtl="0">
              <a:lnSpc>
                <a:spcPct val="90000"/>
              </a:lnSpc>
              <a:spcBef>
                <a:spcPts val="375"/>
              </a:spcBef>
              <a:spcAft>
                <a:spcPts val="0"/>
              </a:spcAft>
              <a:buClr>
                <a:schemeClr val="dk1"/>
              </a:buClr>
              <a:buSzPts val="800"/>
              <a:buNone/>
              <a:defRPr/>
            </a:lvl3pPr>
            <a:lvl4pPr lvl="3" algn="ctr" rtl="0">
              <a:lnSpc>
                <a:spcPct val="90000"/>
              </a:lnSpc>
              <a:spcBef>
                <a:spcPts val="375"/>
              </a:spcBef>
              <a:spcAft>
                <a:spcPts val="0"/>
              </a:spcAft>
              <a:buClr>
                <a:schemeClr val="dk1"/>
              </a:buClr>
              <a:buSzPts val="1100"/>
              <a:buNone/>
              <a:defRPr sz="1100"/>
            </a:lvl4pPr>
            <a:lvl5pPr lvl="4" algn="ctr" rtl="0">
              <a:lnSpc>
                <a:spcPct val="90000"/>
              </a:lnSpc>
              <a:spcBef>
                <a:spcPts val="375"/>
              </a:spcBef>
              <a:spcAft>
                <a:spcPts val="0"/>
              </a:spcAft>
              <a:buClr>
                <a:schemeClr val="dk1"/>
              </a:buClr>
              <a:buSzPts val="1100"/>
              <a:buNone/>
              <a:defRPr sz="1100"/>
            </a:lvl5pPr>
            <a:lvl6pPr lvl="5" algn="ctr" rtl="0">
              <a:lnSpc>
                <a:spcPct val="90000"/>
              </a:lnSpc>
              <a:spcBef>
                <a:spcPts val="375"/>
              </a:spcBef>
              <a:spcAft>
                <a:spcPts val="0"/>
              </a:spcAft>
              <a:buClr>
                <a:schemeClr val="dk1"/>
              </a:buClr>
              <a:buSzPts val="1100"/>
              <a:buNone/>
              <a:defRPr sz="1100"/>
            </a:lvl6pPr>
            <a:lvl7pPr lvl="6" algn="ctr" rtl="0">
              <a:lnSpc>
                <a:spcPct val="90000"/>
              </a:lnSpc>
              <a:spcBef>
                <a:spcPts val="375"/>
              </a:spcBef>
              <a:spcAft>
                <a:spcPts val="0"/>
              </a:spcAft>
              <a:buClr>
                <a:schemeClr val="dk1"/>
              </a:buClr>
              <a:buSzPts val="1100"/>
              <a:buNone/>
              <a:defRPr sz="1100"/>
            </a:lvl7pPr>
            <a:lvl8pPr lvl="7" algn="ctr" rtl="0">
              <a:lnSpc>
                <a:spcPct val="90000"/>
              </a:lnSpc>
              <a:spcBef>
                <a:spcPts val="375"/>
              </a:spcBef>
              <a:spcAft>
                <a:spcPts val="0"/>
              </a:spcAft>
              <a:buClr>
                <a:schemeClr val="dk1"/>
              </a:buClr>
              <a:buSzPts val="1100"/>
              <a:buNone/>
              <a:defRPr sz="1100"/>
            </a:lvl8pPr>
            <a:lvl9pPr lvl="8" algn="ctr" rtl="0">
              <a:lnSpc>
                <a:spcPct val="90000"/>
              </a:lnSpc>
              <a:spcBef>
                <a:spcPts val="375"/>
              </a:spcBef>
              <a:spcAft>
                <a:spcPts val="0"/>
              </a:spcAft>
              <a:buClr>
                <a:schemeClr val="dk1"/>
              </a:buClr>
              <a:buSzPts val="1100"/>
              <a:buNone/>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제목 슬라이드 1">
  <p:cSld name="1_제목 슬라이드_1">
    <p:spTree>
      <p:nvGrpSpPr>
        <p:cNvPr id="1" name="Shape 67"/>
        <p:cNvGrpSpPr/>
        <p:nvPr/>
      </p:nvGrpSpPr>
      <p:grpSpPr>
        <a:xfrm>
          <a:off x="0" y="0"/>
          <a:ext cx="0" cy="0"/>
          <a:chOff x="0" y="0"/>
          <a:chExt cx="0" cy="0"/>
        </a:xfrm>
      </p:grpSpPr>
      <p:pic>
        <p:nvPicPr>
          <p:cNvPr id="68" name="Google Shape;68;p10"/>
          <p:cNvPicPr preferRelativeResize="0"/>
          <p:nvPr/>
        </p:nvPicPr>
        <p:blipFill rotWithShape="1">
          <a:blip r:embed="rId2">
            <a:alphaModFix/>
          </a:blip>
          <a:srcRect t="64114" b="19990"/>
          <a:stretch/>
        </p:blipFill>
        <p:spPr>
          <a:xfrm rot="10800000">
            <a:off x="0" y="1951596"/>
            <a:ext cx="9144000" cy="1240316"/>
          </a:xfrm>
          <a:prstGeom prst="rect">
            <a:avLst/>
          </a:prstGeom>
          <a:noFill/>
          <a:ln>
            <a:noFill/>
          </a:ln>
        </p:spPr>
      </p:pic>
      <p:sp>
        <p:nvSpPr>
          <p:cNvPr id="69" name="Google Shape;69;p10"/>
          <p:cNvSpPr/>
          <p:nvPr/>
        </p:nvSpPr>
        <p:spPr>
          <a:xfrm>
            <a:off x="142876" y="152555"/>
            <a:ext cx="4886400" cy="689100"/>
          </a:xfrm>
          <a:prstGeom prst="rect">
            <a:avLst/>
          </a:prstGeom>
          <a:solidFill>
            <a:schemeClr val="lt1"/>
          </a:solidFill>
          <a:ln>
            <a:noFill/>
          </a:ln>
        </p:spPr>
        <p:txBody>
          <a:bodyPr spcFirstLastPara="1" wrap="square" lIns="91426" tIns="45700" rIns="91426" bIns="45700" anchor="ctr" anchorCtr="0">
            <a:noAutofit/>
          </a:bodyPr>
          <a:lstStyle/>
          <a:p>
            <a:pPr marL="0" marR="0" lvl="0" indent="0" algn="ctr" rtl="0">
              <a:lnSpc>
                <a:spcPct val="100000"/>
              </a:lnSpc>
              <a:spcBef>
                <a:spcPts val="0"/>
              </a:spcBef>
              <a:spcAft>
                <a:spcPts val="0"/>
              </a:spcAft>
              <a:buNone/>
            </a:pPr>
            <a:endParaRPr sz="1401" b="0" i="0" u="none" strike="noStrike" cap="none">
              <a:solidFill>
                <a:schemeClr val="lt1"/>
              </a:solidFill>
              <a:latin typeface="Arial"/>
              <a:ea typeface="Arial"/>
              <a:cs typeface="Arial"/>
              <a:sym typeface="Arial"/>
            </a:endParaRPr>
          </a:p>
        </p:txBody>
      </p:sp>
      <p:sp>
        <p:nvSpPr>
          <p:cNvPr id="70" name="Google Shape;70;p10"/>
          <p:cNvSpPr txBox="1">
            <a:spLocks noGrp="1"/>
          </p:cNvSpPr>
          <p:nvPr>
            <p:ph type="ctrTitle"/>
          </p:nvPr>
        </p:nvSpPr>
        <p:spPr>
          <a:xfrm>
            <a:off x="1143002" y="2200359"/>
            <a:ext cx="6858000" cy="590400"/>
          </a:xfrm>
          <a:prstGeom prst="rect">
            <a:avLst/>
          </a:prstGeom>
          <a:noFill/>
          <a:ln>
            <a:noFill/>
          </a:ln>
        </p:spPr>
        <p:txBody>
          <a:bodyPr spcFirstLastPara="1" wrap="square" lIns="34275" tIns="17125" rIns="34275" bIns="17125" anchor="b" anchorCtr="0">
            <a:noAutofit/>
          </a:bodyPr>
          <a:lstStyle>
            <a:lvl1pPr lvl="0" algn="ctr" rtl="0">
              <a:lnSpc>
                <a:spcPct val="90000"/>
              </a:lnSpc>
              <a:spcBef>
                <a:spcPts val="0"/>
              </a:spcBef>
              <a:spcAft>
                <a:spcPts val="0"/>
              </a:spcAft>
              <a:buClr>
                <a:srgbClr val="FFFFFF"/>
              </a:buClr>
              <a:buSzPts val="3000"/>
              <a:buNone/>
              <a:defRPr sz="3001">
                <a:solidFill>
                  <a:srgbClr val="FFFFFF"/>
                </a:solidFill>
              </a:defRPr>
            </a:lvl1pPr>
            <a:lvl2pPr lvl="1" algn="ctr" rtl="0">
              <a:lnSpc>
                <a:spcPct val="100000"/>
              </a:lnSpc>
              <a:spcBef>
                <a:spcPts val="0"/>
              </a:spcBef>
              <a:spcAft>
                <a:spcPts val="0"/>
              </a:spcAft>
              <a:buClr>
                <a:srgbClr val="FFFFFF"/>
              </a:buClr>
              <a:buSzPts val="3000"/>
              <a:buNone/>
              <a:defRPr sz="3001" b="0">
                <a:solidFill>
                  <a:srgbClr val="FFFFFF"/>
                </a:solidFill>
              </a:defRPr>
            </a:lvl2pPr>
            <a:lvl3pPr lvl="2" algn="ctr" rtl="0">
              <a:lnSpc>
                <a:spcPct val="100000"/>
              </a:lnSpc>
              <a:spcBef>
                <a:spcPts val="0"/>
              </a:spcBef>
              <a:spcAft>
                <a:spcPts val="0"/>
              </a:spcAft>
              <a:buClr>
                <a:srgbClr val="FFFFFF"/>
              </a:buClr>
              <a:buSzPts val="3000"/>
              <a:buNone/>
              <a:defRPr sz="3001" b="0">
                <a:solidFill>
                  <a:srgbClr val="FFFFFF"/>
                </a:solidFill>
              </a:defRPr>
            </a:lvl3pPr>
            <a:lvl4pPr lvl="3" algn="ctr" rtl="0">
              <a:lnSpc>
                <a:spcPct val="100000"/>
              </a:lnSpc>
              <a:spcBef>
                <a:spcPts val="0"/>
              </a:spcBef>
              <a:spcAft>
                <a:spcPts val="0"/>
              </a:spcAft>
              <a:buClr>
                <a:srgbClr val="FFFFFF"/>
              </a:buClr>
              <a:buSzPts val="3000"/>
              <a:buNone/>
              <a:defRPr sz="3001" b="0">
                <a:solidFill>
                  <a:srgbClr val="FFFFFF"/>
                </a:solidFill>
              </a:defRPr>
            </a:lvl4pPr>
            <a:lvl5pPr lvl="4" algn="ctr" rtl="0">
              <a:lnSpc>
                <a:spcPct val="100000"/>
              </a:lnSpc>
              <a:spcBef>
                <a:spcPts val="0"/>
              </a:spcBef>
              <a:spcAft>
                <a:spcPts val="0"/>
              </a:spcAft>
              <a:buClr>
                <a:srgbClr val="FFFFFF"/>
              </a:buClr>
              <a:buSzPts val="3000"/>
              <a:buNone/>
              <a:defRPr sz="3001" b="0">
                <a:solidFill>
                  <a:srgbClr val="FFFFFF"/>
                </a:solidFill>
              </a:defRPr>
            </a:lvl5pPr>
            <a:lvl6pPr lvl="5" algn="ctr" rtl="0">
              <a:lnSpc>
                <a:spcPct val="100000"/>
              </a:lnSpc>
              <a:spcBef>
                <a:spcPts val="0"/>
              </a:spcBef>
              <a:spcAft>
                <a:spcPts val="0"/>
              </a:spcAft>
              <a:buClr>
                <a:srgbClr val="FFFFFF"/>
              </a:buClr>
              <a:buSzPts val="3000"/>
              <a:buNone/>
              <a:defRPr sz="3001" b="0">
                <a:solidFill>
                  <a:srgbClr val="FFFFFF"/>
                </a:solidFill>
              </a:defRPr>
            </a:lvl6pPr>
            <a:lvl7pPr lvl="6" algn="ctr" rtl="0">
              <a:lnSpc>
                <a:spcPct val="100000"/>
              </a:lnSpc>
              <a:spcBef>
                <a:spcPts val="0"/>
              </a:spcBef>
              <a:spcAft>
                <a:spcPts val="0"/>
              </a:spcAft>
              <a:buClr>
                <a:srgbClr val="FFFFFF"/>
              </a:buClr>
              <a:buSzPts val="3000"/>
              <a:buNone/>
              <a:defRPr sz="3001" b="0">
                <a:solidFill>
                  <a:srgbClr val="FFFFFF"/>
                </a:solidFill>
              </a:defRPr>
            </a:lvl7pPr>
            <a:lvl8pPr lvl="7" algn="ctr" rtl="0">
              <a:lnSpc>
                <a:spcPct val="100000"/>
              </a:lnSpc>
              <a:spcBef>
                <a:spcPts val="0"/>
              </a:spcBef>
              <a:spcAft>
                <a:spcPts val="0"/>
              </a:spcAft>
              <a:buClr>
                <a:srgbClr val="FFFFFF"/>
              </a:buClr>
              <a:buSzPts val="3000"/>
              <a:buNone/>
              <a:defRPr sz="3001" b="0">
                <a:solidFill>
                  <a:srgbClr val="FFFFFF"/>
                </a:solidFill>
              </a:defRPr>
            </a:lvl8pPr>
            <a:lvl9pPr lvl="8" algn="ctr" rtl="0">
              <a:lnSpc>
                <a:spcPct val="100000"/>
              </a:lnSpc>
              <a:spcBef>
                <a:spcPts val="0"/>
              </a:spcBef>
              <a:spcAft>
                <a:spcPts val="0"/>
              </a:spcAft>
              <a:buClr>
                <a:srgbClr val="FFFFFF"/>
              </a:buClr>
              <a:buSzPts val="3000"/>
              <a:buNone/>
              <a:defRPr sz="3001" b="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997476" y="273850"/>
            <a:ext cx="7149001" cy="366900"/>
          </a:xfrm>
          <a:prstGeom prst="rect">
            <a:avLst/>
          </a:prstGeom>
          <a:noFill/>
          <a:ln>
            <a:noFill/>
          </a:ln>
        </p:spPr>
        <p:txBody>
          <a:bodyPr spcFirstLastPara="1" wrap="square" lIns="34275" tIns="17125" rIns="34275" bIns="17125" anchor="t" anchorCtr="0">
            <a:noAutofit/>
          </a:bodyPr>
          <a:lstStyle>
            <a:lvl1pPr lvl="0" algn="ctr" rtl="0">
              <a:lnSpc>
                <a:spcPct val="90000"/>
              </a:lnSpc>
              <a:spcBef>
                <a:spcPts val="0"/>
              </a:spcBef>
              <a:spcAft>
                <a:spcPts val="0"/>
              </a:spcAft>
              <a:buClr>
                <a:schemeClr val="dk2"/>
              </a:buClr>
              <a:buSzPts val="18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1"/>
          <p:cNvSpPr txBox="1">
            <a:spLocks noGrp="1"/>
          </p:cNvSpPr>
          <p:nvPr>
            <p:ph type="subTitle" idx="1"/>
          </p:nvPr>
        </p:nvSpPr>
        <p:spPr>
          <a:xfrm>
            <a:off x="101024" y="0"/>
            <a:ext cx="2600700" cy="3669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750"/>
              </a:spcBef>
              <a:spcAft>
                <a:spcPts val="0"/>
              </a:spcAft>
              <a:buClr>
                <a:srgbClr val="999999"/>
              </a:buClr>
              <a:buSzPts val="800"/>
              <a:buFont typeface="Nanum Gothic"/>
              <a:buNone/>
              <a:defRPr sz="800">
                <a:solidFill>
                  <a:srgbClr val="999999"/>
                </a:solidFill>
                <a:latin typeface="Nanum Gothic"/>
                <a:ea typeface="Nanum Gothic"/>
                <a:cs typeface="Nanum Gothic"/>
                <a:sym typeface="Nanum Gothic"/>
              </a:defRPr>
            </a:lvl1pPr>
            <a:lvl2pPr lvl="1" algn="ctr" rtl="0">
              <a:lnSpc>
                <a:spcPct val="90000"/>
              </a:lnSpc>
              <a:spcBef>
                <a:spcPts val="375"/>
              </a:spcBef>
              <a:spcAft>
                <a:spcPts val="0"/>
              </a:spcAft>
              <a:buClr>
                <a:srgbClr val="999999"/>
              </a:buClr>
              <a:buSzPts val="800"/>
              <a:buNone/>
              <a:defRPr sz="800">
                <a:solidFill>
                  <a:srgbClr val="999999"/>
                </a:solidFill>
              </a:defRPr>
            </a:lvl2pPr>
            <a:lvl3pPr lvl="2" algn="ctr" rtl="0">
              <a:lnSpc>
                <a:spcPct val="90000"/>
              </a:lnSpc>
              <a:spcBef>
                <a:spcPts val="375"/>
              </a:spcBef>
              <a:spcAft>
                <a:spcPts val="0"/>
              </a:spcAft>
              <a:buClr>
                <a:srgbClr val="999999"/>
              </a:buClr>
              <a:buSzPts val="800"/>
              <a:buNone/>
              <a:defRPr sz="800">
                <a:solidFill>
                  <a:srgbClr val="999999"/>
                </a:solidFill>
              </a:defRPr>
            </a:lvl3pPr>
            <a:lvl4pPr lvl="3" algn="ctr" rtl="0">
              <a:lnSpc>
                <a:spcPct val="90000"/>
              </a:lnSpc>
              <a:spcBef>
                <a:spcPts val="375"/>
              </a:spcBef>
              <a:spcAft>
                <a:spcPts val="0"/>
              </a:spcAft>
              <a:buClr>
                <a:srgbClr val="999999"/>
              </a:buClr>
              <a:buSzPts val="800"/>
              <a:buNone/>
              <a:defRPr sz="800">
                <a:solidFill>
                  <a:srgbClr val="999999"/>
                </a:solidFill>
              </a:defRPr>
            </a:lvl4pPr>
            <a:lvl5pPr lvl="4" algn="ctr" rtl="0">
              <a:lnSpc>
                <a:spcPct val="90000"/>
              </a:lnSpc>
              <a:spcBef>
                <a:spcPts val="375"/>
              </a:spcBef>
              <a:spcAft>
                <a:spcPts val="0"/>
              </a:spcAft>
              <a:buClr>
                <a:srgbClr val="999999"/>
              </a:buClr>
              <a:buSzPts val="800"/>
              <a:buNone/>
              <a:defRPr sz="800">
                <a:solidFill>
                  <a:srgbClr val="999999"/>
                </a:solidFill>
              </a:defRPr>
            </a:lvl5pPr>
            <a:lvl6pPr lvl="5" algn="ctr" rtl="0">
              <a:lnSpc>
                <a:spcPct val="90000"/>
              </a:lnSpc>
              <a:spcBef>
                <a:spcPts val="375"/>
              </a:spcBef>
              <a:spcAft>
                <a:spcPts val="0"/>
              </a:spcAft>
              <a:buClr>
                <a:srgbClr val="999999"/>
              </a:buClr>
              <a:buSzPts val="800"/>
              <a:buNone/>
              <a:defRPr sz="800">
                <a:solidFill>
                  <a:srgbClr val="999999"/>
                </a:solidFill>
              </a:defRPr>
            </a:lvl6pPr>
            <a:lvl7pPr lvl="6" algn="ctr" rtl="0">
              <a:lnSpc>
                <a:spcPct val="90000"/>
              </a:lnSpc>
              <a:spcBef>
                <a:spcPts val="375"/>
              </a:spcBef>
              <a:spcAft>
                <a:spcPts val="0"/>
              </a:spcAft>
              <a:buClr>
                <a:srgbClr val="999999"/>
              </a:buClr>
              <a:buSzPts val="800"/>
              <a:buNone/>
              <a:defRPr sz="800">
                <a:solidFill>
                  <a:srgbClr val="999999"/>
                </a:solidFill>
              </a:defRPr>
            </a:lvl7pPr>
            <a:lvl8pPr lvl="7" algn="ctr" rtl="0">
              <a:lnSpc>
                <a:spcPct val="90000"/>
              </a:lnSpc>
              <a:spcBef>
                <a:spcPts val="375"/>
              </a:spcBef>
              <a:spcAft>
                <a:spcPts val="0"/>
              </a:spcAft>
              <a:buClr>
                <a:srgbClr val="999999"/>
              </a:buClr>
              <a:buSzPts val="800"/>
              <a:buNone/>
              <a:defRPr sz="800">
                <a:solidFill>
                  <a:srgbClr val="999999"/>
                </a:solidFill>
              </a:defRPr>
            </a:lvl8pPr>
            <a:lvl9pPr lvl="8" algn="ctr" rtl="0">
              <a:lnSpc>
                <a:spcPct val="90000"/>
              </a:lnSpc>
              <a:spcBef>
                <a:spcPts val="375"/>
              </a:spcBef>
              <a:spcAft>
                <a:spcPts val="0"/>
              </a:spcAft>
              <a:buClr>
                <a:srgbClr val="999999"/>
              </a:buClr>
              <a:buSzPts val="800"/>
              <a:buNone/>
              <a:defRPr sz="800">
                <a:solidFill>
                  <a:srgbClr val="999999"/>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97475" y="273850"/>
            <a:ext cx="7135826" cy="366900"/>
          </a:xfrm>
          <a:prstGeom prst="rect">
            <a:avLst/>
          </a:prstGeom>
          <a:noFill/>
          <a:ln>
            <a:noFill/>
          </a:ln>
        </p:spPr>
        <p:txBody>
          <a:bodyPr spcFirstLastPara="1" wrap="square" lIns="34275" tIns="17125" rIns="34275" bIns="17125" anchor="t" anchorCtr="0">
            <a:noAutofit/>
          </a:bodyPr>
          <a:lstStyle>
            <a:lvl1pPr marR="0" lvl="0" algn="ctr" rtl="0">
              <a:lnSpc>
                <a:spcPct val="90000"/>
              </a:lnSpc>
              <a:spcBef>
                <a:spcPts val="0"/>
              </a:spcBef>
              <a:spcAft>
                <a:spcPts val="0"/>
              </a:spcAft>
              <a:buSzPts val="2400"/>
              <a:buFont typeface="Lato"/>
              <a:buNone/>
              <a:defRPr sz="2400" b="1" i="0" u="none" strike="noStrike" cap="none">
                <a:latin typeface="Lato"/>
                <a:ea typeface="Lato"/>
                <a:cs typeface="Lato"/>
                <a:sym typeface="Lato"/>
              </a:defRPr>
            </a:lvl1pPr>
            <a:lvl2pPr marR="0" lvl="1"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628652" y="976121"/>
            <a:ext cx="7886700" cy="3656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750"/>
              </a:spcBef>
              <a:spcAft>
                <a:spcPts val="0"/>
              </a:spcAft>
              <a:buClr>
                <a:schemeClr val="dk1"/>
              </a:buClr>
              <a:buSzPts val="1400"/>
              <a:buFont typeface="Arial"/>
              <a:buChar char="•"/>
              <a:defRPr b="0" i="0" u="none" strike="noStrike" cap="none">
                <a:solidFill>
                  <a:schemeClr val="dk1"/>
                </a:solidFill>
                <a:latin typeface="Calibri"/>
                <a:ea typeface="Calibri"/>
                <a:cs typeface="Calibri"/>
                <a:sym typeface="Calibri"/>
              </a:defRPr>
            </a:lvl1pPr>
            <a:lvl2pPr marL="914400" marR="0" lvl="1" indent="-304800" algn="l" rtl="0">
              <a:lnSpc>
                <a:spcPct val="90000"/>
              </a:lnSpc>
              <a:spcBef>
                <a:spcPts val="375"/>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2pPr>
            <a:lvl3pPr marL="1371600" marR="0" lvl="2" indent="-298450"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3pPr>
            <a:lvl4pPr marL="1828800" marR="0" lvl="3" indent="-292100" algn="l" rtl="0">
              <a:lnSpc>
                <a:spcPct val="90000"/>
              </a:lnSpc>
              <a:spcBef>
                <a:spcPts val="375"/>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85750"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5pPr>
            <a:lvl6pPr marL="2743200" marR="0" lvl="5" indent="-285750"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6pPr>
            <a:lvl7pPr marL="3200400" marR="0" lvl="6" indent="-285750"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7pPr>
            <a:lvl8pPr marL="3657600" marR="0" lvl="7" indent="-285750"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8pPr>
            <a:lvl9pPr marL="4114800" marR="0" lvl="8" indent="-285750"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9pPr>
          </a:lstStyle>
          <a:p>
            <a:endParaRPr/>
          </a:p>
        </p:txBody>
      </p:sp>
      <p:sp>
        <p:nvSpPr>
          <p:cNvPr id="12" name="Google Shape;12;p1"/>
          <p:cNvSpPr/>
          <p:nvPr/>
        </p:nvSpPr>
        <p:spPr>
          <a:xfrm>
            <a:off x="4288528" y="726165"/>
            <a:ext cx="582300" cy="34200"/>
          </a:xfrm>
          <a:prstGeom prst="rect">
            <a:avLst/>
          </a:prstGeom>
          <a:solidFill>
            <a:schemeClr val="dk2"/>
          </a:solidFill>
          <a:ln>
            <a:noFill/>
          </a:ln>
        </p:spPr>
        <p:txBody>
          <a:bodyPr spcFirstLastPara="1" wrap="square" lIns="34251" tIns="17125" rIns="34251" bIns="171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1" b="0" i="0" u="none" strike="noStrike" cap="none">
              <a:solidFill>
                <a:schemeClr val="accent2"/>
              </a:solidFill>
              <a:latin typeface="Lato Light"/>
              <a:ea typeface="Lato Light"/>
              <a:cs typeface="Lato Light"/>
              <a:sym typeface="Lato Light"/>
            </a:endParaRPr>
          </a:p>
        </p:txBody>
      </p:sp>
      <p:sp>
        <p:nvSpPr>
          <p:cNvPr id="13" name="Google Shape;13;p1"/>
          <p:cNvSpPr txBox="1"/>
          <p:nvPr/>
        </p:nvSpPr>
        <p:spPr>
          <a:xfrm>
            <a:off x="76201" y="4757300"/>
            <a:ext cx="1834500" cy="246300"/>
          </a:xfrm>
          <a:prstGeom prst="rect">
            <a:avLst/>
          </a:prstGeom>
          <a:noFill/>
          <a:ln>
            <a:noFill/>
          </a:ln>
        </p:spPr>
        <p:txBody>
          <a:bodyPr spcFirstLastPara="1" wrap="square" lIns="91426" tIns="45700" rIns="91426" bIns="45700" anchor="t" anchorCtr="0">
            <a:noAutofit/>
          </a:bodyPr>
          <a:lstStyle/>
          <a:p>
            <a:pPr marL="0" marR="0" lvl="0" indent="0" algn="l" rtl="0">
              <a:lnSpc>
                <a:spcPct val="100000"/>
              </a:lnSpc>
              <a:spcBef>
                <a:spcPts val="0"/>
              </a:spcBef>
              <a:spcAft>
                <a:spcPts val="0"/>
              </a:spcAft>
              <a:buNone/>
            </a:pPr>
            <a:r>
              <a:rPr lang="en-US" sz="601" b="0" i="0" u="none" strike="noStrike" cap="none">
                <a:solidFill>
                  <a:schemeClr val="dk2"/>
                </a:solidFill>
                <a:latin typeface="Calibri"/>
                <a:ea typeface="Calibri"/>
                <a:cs typeface="Calibri"/>
                <a:sym typeface="Calibri"/>
              </a:rPr>
              <a:t>INSIGHT CAMPUS</a:t>
            </a:r>
            <a:endParaRPr sz="601"/>
          </a:p>
          <a:p>
            <a:pPr marL="0" marR="0" lvl="0" indent="0" algn="l" rtl="0">
              <a:lnSpc>
                <a:spcPct val="100000"/>
              </a:lnSpc>
              <a:spcBef>
                <a:spcPts val="0"/>
              </a:spcBef>
              <a:spcAft>
                <a:spcPts val="0"/>
              </a:spcAft>
              <a:buNone/>
            </a:pPr>
            <a:r>
              <a:rPr lang="en-US" sz="601" b="0" i="0" u="none" strike="noStrike" cap="none">
                <a:solidFill>
                  <a:schemeClr val="dk2"/>
                </a:solidFill>
                <a:latin typeface="Calibri"/>
                <a:ea typeface="Calibri"/>
                <a:cs typeface="Calibri"/>
                <a:sym typeface="Calibri"/>
              </a:rPr>
              <a:t>Copyright INSIGHT CAMPUS. All Right Reserved</a:t>
            </a:r>
            <a:endParaRPr sz="601" b="0" i="0" u="none" strike="noStrike" cap="none">
              <a:solidFill>
                <a:schemeClr val="dk2"/>
              </a:solidFill>
              <a:latin typeface="Calibri"/>
              <a:ea typeface="Calibri"/>
              <a:cs typeface="Calibri"/>
              <a:sym typeface="Calibri"/>
            </a:endParaRPr>
          </a:p>
        </p:txBody>
      </p:sp>
      <p:grpSp>
        <p:nvGrpSpPr>
          <p:cNvPr id="14" name="Google Shape;14;p1"/>
          <p:cNvGrpSpPr/>
          <p:nvPr/>
        </p:nvGrpSpPr>
        <p:grpSpPr>
          <a:xfrm>
            <a:off x="7908850" y="4757300"/>
            <a:ext cx="1164000" cy="269500"/>
            <a:chOff x="-272380" y="4754206"/>
            <a:chExt cx="1164000" cy="269500"/>
          </a:xfrm>
        </p:grpSpPr>
        <p:pic>
          <p:nvPicPr>
            <p:cNvPr id="15" name="Google Shape;15;p1"/>
            <p:cNvPicPr preferRelativeResize="0"/>
            <p:nvPr/>
          </p:nvPicPr>
          <p:blipFill rotWithShape="1">
            <a:blip r:embed="rId7">
              <a:alphaModFix/>
            </a:blip>
            <a:srcRect/>
            <a:stretch/>
          </p:blipFill>
          <p:spPr>
            <a:xfrm>
              <a:off x="98220" y="4908106"/>
              <a:ext cx="626500" cy="115600"/>
            </a:xfrm>
            <a:prstGeom prst="rect">
              <a:avLst/>
            </a:prstGeom>
            <a:noFill/>
            <a:ln>
              <a:noFill/>
            </a:ln>
          </p:spPr>
        </p:pic>
        <p:sp>
          <p:nvSpPr>
            <p:cNvPr id="16" name="Google Shape;16;p1"/>
            <p:cNvSpPr txBox="1"/>
            <p:nvPr/>
          </p:nvSpPr>
          <p:spPr>
            <a:xfrm>
              <a:off x="-272380" y="4754206"/>
              <a:ext cx="1164000" cy="15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601" b="0" i="0" u="none" strike="noStrike" cap="none">
                  <a:solidFill>
                    <a:schemeClr val="dk2"/>
                  </a:solidFill>
                  <a:latin typeface="Calibri"/>
                  <a:ea typeface="Calibri"/>
                  <a:cs typeface="Calibri"/>
                  <a:sym typeface="Calibri"/>
                </a:rPr>
                <a:t>실무에 적용하는 살아있는 교육</a:t>
              </a:r>
              <a:endParaRPr sz="601"/>
            </a:p>
          </p:txBody>
        </p:sp>
      </p:grpSp>
      <p:pic>
        <p:nvPicPr>
          <p:cNvPr id="17" name="Google Shape;17;p1"/>
          <p:cNvPicPr preferRelativeResize="0"/>
          <p:nvPr/>
        </p:nvPicPr>
        <p:blipFill>
          <a:blip r:embed="rId8">
            <a:alphaModFix/>
          </a:blip>
          <a:stretch>
            <a:fillRect/>
          </a:stretch>
        </p:blipFill>
        <p:spPr>
          <a:xfrm>
            <a:off x="8890000" y="0"/>
            <a:ext cx="254002" cy="254000"/>
          </a:xfrm>
          <a:prstGeom prst="rect">
            <a:avLst/>
          </a:prstGeom>
          <a:noFill/>
          <a:ln>
            <a:noFill/>
          </a:ln>
        </p:spPr>
      </p:pic>
      <p:pic>
        <p:nvPicPr>
          <p:cNvPr id="18" name="Google Shape;18;p1"/>
          <p:cNvPicPr preferRelativeResize="0"/>
          <p:nvPr/>
        </p:nvPicPr>
        <p:blipFill>
          <a:blip r:embed="rId9">
            <a:alphaModFix/>
          </a:blip>
          <a:stretch>
            <a:fillRect/>
          </a:stretch>
        </p:blipFill>
        <p:spPr>
          <a:xfrm>
            <a:off x="0" y="4889500"/>
            <a:ext cx="254002" cy="254000"/>
          </a:xfrm>
          <a:prstGeom prst="rect">
            <a:avLst/>
          </a:prstGeom>
          <a:noFill/>
          <a:ln>
            <a:noFill/>
          </a:ln>
        </p:spPr>
      </p:pic>
      <p:sp>
        <p:nvSpPr>
          <p:cNvPr id="19" name="Google Shape;19;p1"/>
          <p:cNvSpPr/>
          <p:nvPr/>
        </p:nvSpPr>
        <p:spPr>
          <a:xfrm>
            <a:off x="177225" y="253999"/>
            <a:ext cx="582300" cy="9000"/>
          </a:xfrm>
          <a:prstGeom prst="rect">
            <a:avLst/>
          </a:prstGeom>
          <a:solidFill>
            <a:srgbClr val="CCCCCC"/>
          </a:solidFill>
          <a:ln>
            <a:noFill/>
          </a:ln>
        </p:spPr>
        <p:txBody>
          <a:bodyPr spcFirstLastPara="1" wrap="square" lIns="34251" tIns="17125" rIns="34251" bIns="171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1" b="0" i="0" u="none" strike="noStrike" cap="none">
              <a:solidFill>
                <a:schemeClr val="accent2"/>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guide id="3" pos="112" userDrawn="1">
          <p15:clr>
            <a:srgbClr val="F26B43"/>
          </p15:clr>
        </p15:guide>
        <p15:guide id="4" pos="5616" userDrawn="1">
          <p15:clr>
            <a:srgbClr val="F26B43"/>
          </p15:clr>
        </p15:guide>
        <p15:guide id="5" orient="horz" pos="303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997474" y="350050"/>
            <a:ext cx="7135801" cy="366900"/>
          </a:xfrm>
          <a:prstGeom prst="rect">
            <a:avLst/>
          </a:prstGeom>
          <a:noFill/>
          <a:ln>
            <a:noFill/>
          </a:ln>
        </p:spPr>
        <p:txBody>
          <a:bodyPr spcFirstLastPara="1" wrap="square" lIns="34275" tIns="17125" rIns="34275" bIns="17125" anchor="t" anchorCtr="0">
            <a:noAutofit/>
          </a:bodyPr>
          <a:lstStyle>
            <a:lvl1pPr marR="0" lvl="0" algn="ctr" rtl="0">
              <a:lnSpc>
                <a:spcPct val="90000"/>
              </a:lnSpc>
              <a:spcBef>
                <a:spcPts val="0"/>
              </a:spcBef>
              <a:spcAft>
                <a:spcPts val="0"/>
              </a:spcAft>
              <a:buSzPts val="2200"/>
              <a:buFont typeface="Nanum Gothic"/>
              <a:buNone/>
              <a:defRPr sz="2200" b="1" i="0" u="none" strike="noStrike" cap="none">
                <a:latin typeface="Nanum Gothic"/>
                <a:ea typeface="Nanum Gothic"/>
                <a:cs typeface="Nanum Gothic"/>
                <a:sym typeface="Nanum Gothic"/>
              </a:defRPr>
            </a:lvl1pPr>
            <a:lvl2pPr marR="0" lvl="1" algn="ctr" rtl="0">
              <a:lnSpc>
                <a:spcPct val="100000"/>
              </a:lnSpc>
              <a:spcBef>
                <a:spcPts val="0"/>
              </a:spcBef>
              <a:spcAft>
                <a:spcPts val="0"/>
              </a:spcAft>
              <a:buClr>
                <a:srgbClr val="000000"/>
              </a:buClr>
              <a:buSzPts val="1400"/>
              <a:buFont typeface="Nanum Gothic"/>
              <a:buNone/>
              <a:defRPr sz="1800" b="1" i="0" u="none" strike="noStrike" cap="none">
                <a:solidFill>
                  <a:srgbClr val="000000"/>
                </a:solidFill>
                <a:latin typeface="Nanum Gothic"/>
                <a:ea typeface="Nanum Gothic"/>
                <a:cs typeface="Nanum Gothic"/>
                <a:sym typeface="Nanum Gothic"/>
              </a:defRPr>
            </a:lvl2pPr>
            <a:lvl3pPr marR="0" lvl="2" algn="ctr" rtl="0">
              <a:lnSpc>
                <a:spcPct val="100000"/>
              </a:lnSpc>
              <a:spcBef>
                <a:spcPts val="0"/>
              </a:spcBef>
              <a:spcAft>
                <a:spcPts val="0"/>
              </a:spcAft>
              <a:buClr>
                <a:srgbClr val="000000"/>
              </a:buClr>
              <a:buSzPts val="1400"/>
              <a:buFont typeface="Nanum Gothic"/>
              <a:buNone/>
              <a:defRPr sz="1800" b="1" i="0" u="none" strike="noStrike" cap="none">
                <a:solidFill>
                  <a:srgbClr val="000000"/>
                </a:solidFill>
                <a:latin typeface="Nanum Gothic"/>
                <a:ea typeface="Nanum Gothic"/>
                <a:cs typeface="Nanum Gothic"/>
                <a:sym typeface="Nanum Gothic"/>
              </a:defRPr>
            </a:lvl3pPr>
            <a:lvl4pPr marR="0" lvl="3" algn="ctr" rtl="0">
              <a:lnSpc>
                <a:spcPct val="100000"/>
              </a:lnSpc>
              <a:spcBef>
                <a:spcPts val="0"/>
              </a:spcBef>
              <a:spcAft>
                <a:spcPts val="0"/>
              </a:spcAft>
              <a:buClr>
                <a:srgbClr val="000000"/>
              </a:buClr>
              <a:buSzPts val="1400"/>
              <a:buFont typeface="Nanum Gothic"/>
              <a:buNone/>
              <a:defRPr sz="1800" b="1" i="0" u="none" strike="noStrike" cap="none">
                <a:solidFill>
                  <a:srgbClr val="000000"/>
                </a:solidFill>
                <a:latin typeface="Nanum Gothic"/>
                <a:ea typeface="Nanum Gothic"/>
                <a:cs typeface="Nanum Gothic"/>
                <a:sym typeface="Nanum Gothic"/>
              </a:defRPr>
            </a:lvl4pPr>
            <a:lvl5pPr marR="0" lvl="4" algn="ctr" rtl="0">
              <a:lnSpc>
                <a:spcPct val="100000"/>
              </a:lnSpc>
              <a:spcBef>
                <a:spcPts val="0"/>
              </a:spcBef>
              <a:spcAft>
                <a:spcPts val="0"/>
              </a:spcAft>
              <a:buClr>
                <a:srgbClr val="000000"/>
              </a:buClr>
              <a:buSzPts val="1400"/>
              <a:buFont typeface="Nanum Gothic"/>
              <a:buNone/>
              <a:defRPr sz="1800" b="1" i="0" u="none" strike="noStrike" cap="none">
                <a:solidFill>
                  <a:srgbClr val="000000"/>
                </a:solidFill>
                <a:latin typeface="Nanum Gothic"/>
                <a:ea typeface="Nanum Gothic"/>
                <a:cs typeface="Nanum Gothic"/>
                <a:sym typeface="Nanum Gothic"/>
              </a:defRPr>
            </a:lvl5pPr>
            <a:lvl6pPr marR="0" lvl="5" algn="ctr" rtl="0">
              <a:lnSpc>
                <a:spcPct val="100000"/>
              </a:lnSpc>
              <a:spcBef>
                <a:spcPts val="0"/>
              </a:spcBef>
              <a:spcAft>
                <a:spcPts val="0"/>
              </a:spcAft>
              <a:buClr>
                <a:srgbClr val="000000"/>
              </a:buClr>
              <a:buSzPts val="1400"/>
              <a:buFont typeface="Nanum Gothic"/>
              <a:buNone/>
              <a:defRPr sz="1800" b="1" i="0" u="none" strike="noStrike" cap="none">
                <a:solidFill>
                  <a:srgbClr val="000000"/>
                </a:solidFill>
                <a:latin typeface="Nanum Gothic"/>
                <a:ea typeface="Nanum Gothic"/>
                <a:cs typeface="Nanum Gothic"/>
                <a:sym typeface="Nanum Gothic"/>
              </a:defRPr>
            </a:lvl6pPr>
            <a:lvl7pPr marR="0" lvl="6" algn="ctr" rtl="0">
              <a:lnSpc>
                <a:spcPct val="100000"/>
              </a:lnSpc>
              <a:spcBef>
                <a:spcPts val="0"/>
              </a:spcBef>
              <a:spcAft>
                <a:spcPts val="0"/>
              </a:spcAft>
              <a:buClr>
                <a:srgbClr val="000000"/>
              </a:buClr>
              <a:buSzPts val="1400"/>
              <a:buFont typeface="Nanum Gothic"/>
              <a:buNone/>
              <a:defRPr sz="1800" b="1" i="0" u="none" strike="noStrike" cap="none">
                <a:solidFill>
                  <a:srgbClr val="000000"/>
                </a:solidFill>
                <a:latin typeface="Nanum Gothic"/>
                <a:ea typeface="Nanum Gothic"/>
                <a:cs typeface="Nanum Gothic"/>
                <a:sym typeface="Nanum Gothic"/>
              </a:defRPr>
            </a:lvl7pPr>
            <a:lvl8pPr marR="0" lvl="7" algn="ctr" rtl="0">
              <a:lnSpc>
                <a:spcPct val="100000"/>
              </a:lnSpc>
              <a:spcBef>
                <a:spcPts val="0"/>
              </a:spcBef>
              <a:spcAft>
                <a:spcPts val="0"/>
              </a:spcAft>
              <a:buClr>
                <a:srgbClr val="000000"/>
              </a:buClr>
              <a:buSzPts val="1400"/>
              <a:buFont typeface="Nanum Gothic"/>
              <a:buNone/>
              <a:defRPr sz="1800" b="1" i="0" u="none" strike="noStrike" cap="none">
                <a:solidFill>
                  <a:srgbClr val="000000"/>
                </a:solidFill>
                <a:latin typeface="Nanum Gothic"/>
                <a:ea typeface="Nanum Gothic"/>
                <a:cs typeface="Nanum Gothic"/>
                <a:sym typeface="Nanum Gothic"/>
              </a:defRPr>
            </a:lvl8pPr>
            <a:lvl9pPr marR="0" lvl="8" algn="ctr" rtl="0">
              <a:lnSpc>
                <a:spcPct val="100000"/>
              </a:lnSpc>
              <a:spcBef>
                <a:spcPts val="0"/>
              </a:spcBef>
              <a:spcAft>
                <a:spcPts val="0"/>
              </a:spcAft>
              <a:buClr>
                <a:srgbClr val="000000"/>
              </a:buClr>
              <a:buSzPts val="1400"/>
              <a:buFont typeface="Nanum Gothic"/>
              <a:buNone/>
              <a:defRPr sz="1800" b="1" i="0" u="none" strike="noStrike" cap="none">
                <a:solidFill>
                  <a:srgbClr val="000000"/>
                </a:solidFill>
                <a:latin typeface="Nanum Gothic"/>
                <a:ea typeface="Nanum Gothic"/>
                <a:cs typeface="Nanum Gothic"/>
                <a:sym typeface="Nanum Gothic"/>
              </a:defRPr>
            </a:lvl9pPr>
          </a:lstStyle>
          <a:p>
            <a:endParaRPr/>
          </a:p>
        </p:txBody>
      </p:sp>
      <p:sp>
        <p:nvSpPr>
          <p:cNvPr id="45" name="Google Shape;45;p7"/>
          <p:cNvSpPr txBox="1">
            <a:spLocks noGrp="1"/>
          </p:cNvSpPr>
          <p:nvPr>
            <p:ph type="body" idx="1"/>
          </p:nvPr>
        </p:nvSpPr>
        <p:spPr>
          <a:xfrm>
            <a:off x="628652" y="976121"/>
            <a:ext cx="7886700" cy="3656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750"/>
              </a:spcBef>
              <a:spcAft>
                <a:spcPts val="0"/>
              </a:spcAft>
              <a:buClr>
                <a:schemeClr val="dk1"/>
              </a:buClr>
              <a:buSzPts val="1400"/>
              <a:buFont typeface="Nanum Gothic"/>
              <a:buChar char="•"/>
              <a:defRPr i="0" u="none" strike="noStrike" cap="none">
                <a:solidFill>
                  <a:schemeClr val="dk1"/>
                </a:solidFill>
                <a:latin typeface="Nanum Gothic"/>
                <a:ea typeface="Nanum Gothic"/>
                <a:cs typeface="Nanum Gothic"/>
                <a:sym typeface="Nanum Gothic"/>
              </a:defRPr>
            </a:lvl1pPr>
            <a:lvl2pPr marL="914400" marR="0" lvl="1" indent="-304800" algn="l" rtl="0">
              <a:lnSpc>
                <a:spcPct val="90000"/>
              </a:lnSpc>
              <a:spcBef>
                <a:spcPts val="375"/>
              </a:spcBef>
              <a:spcAft>
                <a:spcPts val="0"/>
              </a:spcAft>
              <a:buClr>
                <a:schemeClr val="dk1"/>
              </a:buClr>
              <a:buSzPts val="1200"/>
              <a:buFont typeface="Nanum Gothic"/>
              <a:buChar char="•"/>
              <a:defRPr sz="1200" i="0" u="none" strike="noStrike" cap="none">
                <a:solidFill>
                  <a:schemeClr val="dk1"/>
                </a:solidFill>
                <a:latin typeface="Nanum Gothic"/>
                <a:ea typeface="Nanum Gothic"/>
                <a:cs typeface="Nanum Gothic"/>
                <a:sym typeface="Nanum Gothic"/>
              </a:defRPr>
            </a:lvl2pPr>
            <a:lvl3pPr marL="1371600" marR="0" lvl="2" indent="-298450" algn="l" rtl="0">
              <a:lnSpc>
                <a:spcPct val="90000"/>
              </a:lnSpc>
              <a:spcBef>
                <a:spcPts val="375"/>
              </a:spcBef>
              <a:spcAft>
                <a:spcPts val="0"/>
              </a:spcAft>
              <a:buClr>
                <a:schemeClr val="dk1"/>
              </a:buClr>
              <a:buSzPts val="1100"/>
              <a:buFont typeface="Nanum Gothic"/>
              <a:buChar char="•"/>
              <a:defRPr sz="1100" i="0" u="none" strike="noStrike" cap="none">
                <a:solidFill>
                  <a:schemeClr val="dk1"/>
                </a:solidFill>
                <a:latin typeface="Nanum Gothic"/>
                <a:ea typeface="Nanum Gothic"/>
                <a:cs typeface="Nanum Gothic"/>
                <a:sym typeface="Nanum Gothic"/>
              </a:defRPr>
            </a:lvl3pPr>
            <a:lvl4pPr marL="1828800" marR="0" lvl="3" indent="-292100" algn="l" rtl="0">
              <a:lnSpc>
                <a:spcPct val="90000"/>
              </a:lnSpc>
              <a:spcBef>
                <a:spcPts val="375"/>
              </a:spcBef>
              <a:spcAft>
                <a:spcPts val="0"/>
              </a:spcAft>
              <a:buClr>
                <a:schemeClr val="dk1"/>
              </a:buClr>
              <a:buSzPts val="1000"/>
              <a:buFont typeface="Nanum Gothic"/>
              <a:buChar char="•"/>
              <a:defRPr sz="1000" i="0" u="none" strike="noStrike" cap="none">
                <a:solidFill>
                  <a:schemeClr val="dk1"/>
                </a:solidFill>
                <a:latin typeface="Nanum Gothic"/>
                <a:ea typeface="Nanum Gothic"/>
                <a:cs typeface="Nanum Gothic"/>
                <a:sym typeface="Nanum Gothic"/>
              </a:defRPr>
            </a:lvl4pPr>
            <a:lvl5pPr marL="2286000" marR="0" lvl="4" indent="-285750" algn="l" rtl="0">
              <a:lnSpc>
                <a:spcPct val="90000"/>
              </a:lnSpc>
              <a:spcBef>
                <a:spcPts val="375"/>
              </a:spcBef>
              <a:spcAft>
                <a:spcPts val="0"/>
              </a:spcAft>
              <a:buClr>
                <a:schemeClr val="dk1"/>
              </a:buClr>
              <a:buSzPts val="900"/>
              <a:buFont typeface="Nanum Gothic"/>
              <a:buChar char="•"/>
              <a:defRPr sz="900" i="0" u="none" strike="noStrike" cap="none">
                <a:solidFill>
                  <a:schemeClr val="dk1"/>
                </a:solidFill>
                <a:latin typeface="Nanum Gothic"/>
                <a:ea typeface="Nanum Gothic"/>
                <a:cs typeface="Nanum Gothic"/>
                <a:sym typeface="Nanum Gothic"/>
              </a:defRPr>
            </a:lvl5pPr>
            <a:lvl6pPr marL="2743200" marR="0" lvl="5" indent="-285750" algn="l" rtl="0">
              <a:lnSpc>
                <a:spcPct val="90000"/>
              </a:lnSpc>
              <a:spcBef>
                <a:spcPts val="375"/>
              </a:spcBef>
              <a:spcAft>
                <a:spcPts val="0"/>
              </a:spcAft>
              <a:buClr>
                <a:schemeClr val="dk1"/>
              </a:buClr>
              <a:buSzPts val="900"/>
              <a:buFont typeface="Nanum Gothic"/>
              <a:buChar char="•"/>
              <a:defRPr sz="900" i="0" u="none" strike="noStrike" cap="none">
                <a:solidFill>
                  <a:schemeClr val="dk1"/>
                </a:solidFill>
                <a:latin typeface="Nanum Gothic"/>
                <a:ea typeface="Nanum Gothic"/>
                <a:cs typeface="Nanum Gothic"/>
                <a:sym typeface="Nanum Gothic"/>
              </a:defRPr>
            </a:lvl6pPr>
            <a:lvl7pPr marL="3200400" marR="0" lvl="6" indent="-285750" algn="l" rtl="0">
              <a:lnSpc>
                <a:spcPct val="90000"/>
              </a:lnSpc>
              <a:spcBef>
                <a:spcPts val="375"/>
              </a:spcBef>
              <a:spcAft>
                <a:spcPts val="0"/>
              </a:spcAft>
              <a:buClr>
                <a:schemeClr val="dk1"/>
              </a:buClr>
              <a:buSzPts val="900"/>
              <a:buFont typeface="Nanum Gothic"/>
              <a:buChar char="•"/>
              <a:defRPr sz="900" i="0" u="none" strike="noStrike" cap="none">
                <a:solidFill>
                  <a:schemeClr val="dk1"/>
                </a:solidFill>
                <a:latin typeface="Nanum Gothic"/>
                <a:ea typeface="Nanum Gothic"/>
                <a:cs typeface="Nanum Gothic"/>
                <a:sym typeface="Nanum Gothic"/>
              </a:defRPr>
            </a:lvl7pPr>
            <a:lvl8pPr marL="3657600" marR="0" lvl="7" indent="-285750" algn="l" rtl="0">
              <a:lnSpc>
                <a:spcPct val="90000"/>
              </a:lnSpc>
              <a:spcBef>
                <a:spcPts val="375"/>
              </a:spcBef>
              <a:spcAft>
                <a:spcPts val="0"/>
              </a:spcAft>
              <a:buClr>
                <a:schemeClr val="dk1"/>
              </a:buClr>
              <a:buSzPts val="900"/>
              <a:buFont typeface="Nanum Gothic"/>
              <a:buChar char="•"/>
              <a:defRPr sz="900" i="0" u="none" strike="noStrike" cap="none">
                <a:solidFill>
                  <a:schemeClr val="dk1"/>
                </a:solidFill>
                <a:latin typeface="Nanum Gothic"/>
                <a:ea typeface="Nanum Gothic"/>
                <a:cs typeface="Nanum Gothic"/>
                <a:sym typeface="Nanum Gothic"/>
              </a:defRPr>
            </a:lvl8pPr>
            <a:lvl9pPr marL="4114800" marR="0" lvl="8" indent="-285750" algn="l" rtl="0">
              <a:lnSpc>
                <a:spcPct val="90000"/>
              </a:lnSpc>
              <a:spcBef>
                <a:spcPts val="375"/>
              </a:spcBef>
              <a:spcAft>
                <a:spcPts val="0"/>
              </a:spcAft>
              <a:buClr>
                <a:schemeClr val="dk1"/>
              </a:buClr>
              <a:buSzPts val="900"/>
              <a:buFont typeface="Nanum Gothic"/>
              <a:buChar char="•"/>
              <a:defRPr sz="900" i="0" u="none" strike="noStrike" cap="none">
                <a:solidFill>
                  <a:schemeClr val="dk1"/>
                </a:solidFill>
                <a:latin typeface="Nanum Gothic"/>
                <a:ea typeface="Nanum Gothic"/>
                <a:cs typeface="Nanum Gothic"/>
                <a:sym typeface="Nanum Gothic"/>
              </a:defRPr>
            </a:lvl9pPr>
          </a:lstStyle>
          <a:p>
            <a:endParaRPr/>
          </a:p>
        </p:txBody>
      </p:sp>
      <p:sp>
        <p:nvSpPr>
          <p:cNvPr id="46" name="Google Shape;46;p7"/>
          <p:cNvSpPr/>
          <p:nvPr/>
        </p:nvSpPr>
        <p:spPr>
          <a:xfrm>
            <a:off x="4288528" y="802365"/>
            <a:ext cx="582300" cy="34200"/>
          </a:xfrm>
          <a:prstGeom prst="rect">
            <a:avLst/>
          </a:prstGeom>
          <a:solidFill>
            <a:schemeClr val="dk2"/>
          </a:solidFill>
          <a:ln>
            <a:noFill/>
          </a:ln>
        </p:spPr>
        <p:txBody>
          <a:bodyPr spcFirstLastPara="1" wrap="square" lIns="34251" tIns="17125" rIns="34251" bIns="171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1" b="0" i="0" u="none" strike="noStrike" cap="none">
              <a:solidFill>
                <a:schemeClr val="accent2"/>
              </a:solidFill>
              <a:latin typeface="Lato Light"/>
              <a:ea typeface="Lato Light"/>
              <a:cs typeface="Lato Light"/>
              <a:sym typeface="Lato Light"/>
            </a:endParaRPr>
          </a:p>
        </p:txBody>
      </p:sp>
      <p:sp>
        <p:nvSpPr>
          <p:cNvPr id="47" name="Google Shape;47;p7"/>
          <p:cNvSpPr txBox="1"/>
          <p:nvPr/>
        </p:nvSpPr>
        <p:spPr>
          <a:xfrm>
            <a:off x="101026" y="4686300"/>
            <a:ext cx="2724000" cy="246300"/>
          </a:xfrm>
          <a:prstGeom prst="rect">
            <a:avLst/>
          </a:prstGeom>
          <a:noFill/>
          <a:ln>
            <a:noFill/>
          </a:ln>
        </p:spPr>
        <p:txBody>
          <a:bodyPr spcFirstLastPara="1" wrap="square" lIns="91426" tIns="45700" rIns="91426" bIns="45700" anchor="t" anchorCtr="0">
            <a:noAutofit/>
          </a:bodyPr>
          <a:lstStyle/>
          <a:p>
            <a:pPr marL="0" marR="0" lvl="0" indent="0" algn="l" rtl="0">
              <a:lnSpc>
                <a:spcPct val="100000"/>
              </a:lnSpc>
              <a:spcBef>
                <a:spcPts val="0"/>
              </a:spcBef>
              <a:spcAft>
                <a:spcPts val="0"/>
              </a:spcAft>
              <a:buNone/>
            </a:pPr>
            <a:r>
              <a:rPr lang="en-US" sz="800">
                <a:solidFill>
                  <a:schemeClr val="dk2"/>
                </a:solidFill>
                <a:latin typeface="Nanum Gothic"/>
                <a:ea typeface="Nanum Gothic"/>
                <a:cs typeface="Nanum Gothic"/>
                <a:sym typeface="Nanum Gothic"/>
              </a:rPr>
              <a:t>FIN INSIGHT</a:t>
            </a:r>
            <a:endParaRPr sz="800">
              <a:latin typeface="Nanum Gothic"/>
              <a:ea typeface="Nanum Gothic"/>
              <a:cs typeface="Nanum Gothic"/>
              <a:sym typeface="Nanum Gothic"/>
            </a:endParaRPr>
          </a:p>
          <a:p>
            <a:pPr marL="0" marR="0" lvl="0" indent="0" algn="l" rtl="0">
              <a:lnSpc>
                <a:spcPct val="100000"/>
              </a:lnSpc>
              <a:spcBef>
                <a:spcPts val="0"/>
              </a:spcBef>
              <a:spcAft>
                <a:spcPts val="0"/>
              </a:spcAft>
              <a:buNone/>
            </a:pPr>
            <a:r>
              <a:rPr lang="en-US" sz="800" i="0" u="none" strike="noStrike" cap="none">
                <a:solidFill>
                  <a:schemeClr val="dk2"/>
                </a:solidFill>
                <a:latin typeface="Nanum Gothic"/>
                <a:ea typeface="Nanum Gothic"/>
                <a:cs typeface="Nanum Gothic"/>
                <a:sym typeface="Nanum Gothic"/>
              </a:rPr>
              <a:t>Copyright </a:t>
            </a:r>
            <a:r>
              <a:rPr lang="en-US" sz="800">
                <a:solidFill>
                  <a:schemeClr val="dk2"/>
                </a:solidFill>
                <a:latin typeface="Nanum Gothic"/>
                <a:ea typeface="Nanum Gothic"/>
                <a:cs typeface="Nanum Gothic"/>
                <a:sym typeface="Nanum Gothic"/>
              </a:rPr>
              <a:t>FIN INSIGHT</a:t>
            </a:r>
            <a:r>
              <a:rPr lang="en-US" sz="800" i="0" u="none" strike="noStrike" cap="none">
                <a:solidFill>
                  <a:schemeClr val="dk2"/>
                </a:solidFill>
                <a:latin typeface="Nanum Gothic"/>
                <a:ea typeface="Nanum Gothic"/>
                <a:cs typeface="Nanum Gothic"/>
                <a:sym typeface="Nanum Gothic"/>
              </a:rPr>
              <a:t>. All Right Reserved</a:t>
            </a:r>
            <a:endParaRPr sz="800" i="0" u="none" strike="noStrike" cap="none">
              <a:solidFill>
                <a:schemeClr val="dk2"/>
              </a:solidFill>
              <a:latin typeface="Nanum Gothic"/>
              <a:ea typeface="Nanum Gothic"/>
              <a:cs typeface="Nanum Gothic"/>
              <a:sym typeface="Nanum Gothic"/>
            </a:endParaRPr>
          </a:p>
        </p:txBody>
      </p:sp>
      <p:sp>
        <p:nvSpPr>
          <p:cNvPr id="48" name="Google Shape;48;p7"/>
          <p:cNvSpPr txBox="1"/>
          <p:nvPr/>
        </p:nvSpPr>
        <p:spPr>
          <a:xfrm>
            <a:off x="7097374" y="4686300"/>
            <a:ext cx="1907100" cy="153900"/>
          </a:xfrm>
          <a:prstGeom prst="rect">
            <a:avLst/>
          </a:prstGeom>
          <a:noFill/>
          <a:ln>
            <a:noFill/>
          </a:ln>
        </p:spPr>
        <p:txBody>
          <a:bodyPr spcFirstLastPara="1" wrap="square" lIns="91426" tIns="45700" rIns="91426" bIns="45700" anchor="t" anchorCtr="0">
            <a:noAutofit/>
          </a:bodyPr>
          <a:lstStyle/>
          <a:p>
            <a:pPr marL="0" marR="0" lvl="0" indent="0" algn="r" rtl="0">
              <a:lnSpc>
                <a:spcPct val="100000"/>
              </a:lnSpc>
              <a:spcBef>
                <a:spcPts val="0"/>
              </a:spcBef>
              <a:spcAft>
                <a:spcPts val="0"/>
              </a:spcAft>
              <a:buNone/>
            </a:pPr>
            <a:r>
              <a:rPr lang="en-US" sz="800">
                <a:solidFill>
                  <a:schemeClr val="dk2"/>
                </a:solidFill>
                <a:latin typeface="Nanum Gothic"/>
                <a:ea typeface="Nanum Gothic"/>
                <a:cs typeface="Nanum Gothic"/>
                <a:sym typeface="Nanum Gothic"/>
              </a:rPr>
              <a:t>가치를 높이는 금융 인공지능 실무교육</a:t>
            </a:r>
            <a:endParaRPr sz="800">
              <a:latin typeface="Nanum Gothic"/>
              <a:ea typeface="Nanum Gothic"/>
              <a:cs typeface="Nanum Gothic"/>
              <a:sym typeface="Nanum Gothic"/>
            </a:endParaRPr>
          </a:p>
        </p:txBody>
      </p:sp>
      <p:sp>
        <p:nvSpPr>
          <p:cNvPr id="49" name="Google Shape;49;p7"/>
          <p:cNvSpPr/>
          <p:nvPr/>
        </p:nvSpPr>
        <p:spPr>
          <a:xfrm>
            <a:off x="177225" y="284849"/>
            <a:ext cx="582300" cy="9000"/>
          </a:xfrm>
          <a:prstGeom prst="rect">
            <a:avLst/>
          </a:prstGeom>
          <a:solidFill>
            <a:srgbClr val="CCCCCC"/>
          </a:solidFill>
          <a:ln>
            <a:noFill/>
          </a:ln>
        </p:spPr>
        <p:txBody>
          <a:bodyPr spcFirstLastPara="1" wrap="square" lIns="34251" tIns="17125" rIns="34251" bIns="171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1" b="0" i="0" u="none" strike="noStrike" cap="none">
              <a:solidFill>
                <a:schemeClr val="accent2"/>
              </a:solidFill>
              <a:latin typeface="Lato Light"/>
              <a:ea typeface="Lato Light"/>
              <a:cs typeface="Lato Light"/>
              <a:sym typeface="Lato Light"/>
            </a:endParaRPr>
          </a:p>
        </p:txBody>
      </p:sp>
      <p:grpSp>
        <p:nvGrpSpPr>
          <p:cNvPr id="50" name="Google Shape;50;p7"/>
          <p:cNvGrpSpPr/>
          <p:nvPr/>
        </p:nvGrpSpPr>
        <p:grpSpPr>
          <a:xfrm rot="10800000">
            <a:off x="-3" y="4882076"/>
            <a:ext cx="268852" cy="268852"/>
            <a:chOff x="8896050" y="0"/>
            <a:chExt cx="248109" cy="248110"/>
          </a:xfrm>
        </p:grpSpPr>
        <p:sp>
          <p:nvSpPr>
            <p:cNvPr id="51" name="Google Shape;51;p7"/>
            <p:cNvSpPr/>
            <p:nvPr/>
          </p:nvSpPr>
          <p:spPr>
            <a:xfrm>
              <a:off x="8896050" y="0"/>
              <a:ext cx="248100" cy="91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1"/>
            </a:p>
          </p:txBody>
        </p:sp>
        <p:sp>
          <p:nvSpPr>
            <p:cNvPr id="52" name="Google Shape;52;p7"/>
            <p:cNvSpPr/>
            <p:nvPr/>
          </p:nvSpPr>
          <p:spPr>
            <a:xfrm rot="-5395843">
              <a:off x="8974359" y="78460"/>
              <a:ext cx="248100" cy="91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1"/>
            </a:p>
          </p:txBody>
        </p:sp>
      </p:grpSp>
      <p:pic>
        <p:nvPicPr>
          <p:cNvPr id="53" name="Google Shape;53;p7"/>
          <p:cNvPicPr preferRelativeResize="0"/>
          <p:nvPr/>
        </p:nvPicPr>
        <p:blipFill>
          <a:blip r:embed="rId8">
            <a:alphaModFix/>
          </a:blip>
          <a:stretch>
            <a:fillRect/>
          </a:stretch>
        </p:blipFill>
        <p:spPr>
          <a:xfrm>
            <a:off x="8890000" y="0"/>
            <a:ext cx="254002" cy="254000"/>
          </a:xfrm>
          <a:prstGeom prst="rect">
            <a:avLst/>
          </a:prstGeom>
          <a:noFill/>
          <a:ln>
            <a:noFill/>
          </a:ln>
        </p:spPr>
      </p:pic>
      <p:grpSp>
        <p:nvGrpSpPr>
          <p:cNvPr id="54" name="Google Shape;54;p7"/>
          <p:cNvGrpSpPr/>
          <p:nvPr/>
        </p:nvGrpSpPr>
        <p:grpSpPr>
          <a:xfrm>
            <a:off x="8875197" y="0"/>
            <a:ext cx="268852" cy="268852"/>
            <a:chOff x="8896050" y="0"/>
            <a:chExt cx="248109" cy="248110"/>
          </a:xfrm>
        </p:grpSpPr>
        <p:sp>
          <p:nvSpPr>
            <p:cNvPr id="55" name="Google Shape;55;p7"/>
            <p:cNvSpPr/>
            <p:nvPr/>
          </p:nvSpPr>
          <p:spPr>
            <a:xfrm>
              <a:off x="8896050" y="0"/>
              <a:ext cx="248100" cy="91200"/>
            </a:xfrm>
            <a:prstGeom prst="rect">
              <a:avLst/>
            </a:prstGeom>
            <a:solidFill>
              <a:srgbClr val="F684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1"/>
            </a:p>
          </p:txBody>
        </p:sp>
        <p:sp>
          <p:nvSpPr>
            <p:cNvPr id="56" name="Google Shape;56;p7"/>
            <p:cNvSpPr/>
            <p:nvPr/>
          </p:nvSpPr>
          <p:spPr>
            <a:xfrm rot="-5395843">
              <a:off x="8974359" y="78460"/>
              <a:ext cx="248100" cy="91200"/>
            </a:xfrm>
            <a:prstGeom prst="rect">
              <a:avLst/>
            </a:prstGeom>
            <a:solidFill>
              <a:srgbClr val="F684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1"/>
            </a:p>
          </p:txBody>
        </p:sp>
      </p:grpSp>
      <p:pic>
        <p:nvPicPr>
          <p:cNvPr id="57" name="Google Shape;57;p7"/>
          <p:cNvPicPr preferRelativeResize="0"/>
          <p:nvPr/>
        </p:nvPicPr>
        <p:blipFill rotWithShape="1">
          <a:blip r:embed="rId9">
            <a:alphaModFix/>
          </a:blip>
          <a:srcRect/>
          <a:stretch/>
        </p:blipFill>
        <p:spPr>
          <a:xfrm>
            <a:off x="8071881" y="4872900"/>
            <a:ext cx="834069" cy="1539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guide id="3" pos="112" userDrawn="1">
          <p15:clr>
            <a:srgbClr val="F26B43"/>
          </p15:clr>
        </p15:guide>
        <p15:guide id="4" pos="5616" userDrawn="1">
          <p15:clr>
            <a:srgbClr val="F26B43"/>
          </p15:clr>
        </p15:guide>
        <p15:guide id="5" orient="horz" pos="2952" userDrawn="1">
          <p15:clr>
            <a:srgbClr val="F26B43"/>
          </p15:clr>
        </p15:guide>
        <p15:guide id="6" orient="horz" pos="247" userDrawn="1">
          <p15:clr>
            <a:srgbClr val="F06B4A"/>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11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image" Target="../media/image82.gif"/><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image" Target="../media/image84.gif"/><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9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9.xml"/><Relationship Id="rId5" Type="http://schemas.openxmlformats.org/officeDocument/2006/relationships/image" Target="../media/image109.png"/><Relationship Id="rId4" Type="http://schemas.openxmlformats.org/officeDocument/2006/relationships/image" Target="../media/image108.png"/></Relationships>
</file>

<file path=ppt/slides/_rels/slide1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0.png"/><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4"/>
          <p:cNvSpPr txBox="1">
            <a:spLocks noGrp="1"/>
          </p:cNvSpPr>
          <p:nvPr>
            <p:ph type="ctrTitle"/>
          </p:nvPr>
        </p:nvSpPr>
        <p:spPr>
          <a:xfrm>
            <a:off x="1143002" y="2200351"/>
            <a:ext cx="6858000" cy="664800"/>
          </a:xfrm>
          <a:prstGeom prst="rect">
            <a:avLst/>
          </a:prstGeom>
        </p:spPr>
        <p:txBody>
          <a:bodyPr spcFirstLastPara="1" wrap="square" lIns="34276" tIns="17125" rIns="34276" bIns="17125" anchor="ctr" anchorCtr="0">
            <a:noAutofit/>
          </a:bodyPr>
          <a:lstStyle/>
          <a:p>
            <a:r>
              <a:rPr lang="en-US" sz="4800"/>
              <a:t>Machine Learning</a:t>
            </a:r>
            <a:endParaRPr sz="4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2ED5661-944A-4574-A763-8E03A17DF00E}"/>
              </a:ext>
            </a:extLst>
          </p:cNvPr>
          <p:cNvSpPr>
            <a:spLocks noGrp="1"/>
          </p:cNvSpPr>
          <p:nvPr>
            <p:ph type="title"/>
          </p:nvPr>
        </p:nvSpPr>
        <p:spPr/>
        <p:txBody>
          <a:bodyPr/>
          <a:lstStyle/>
          <a:p>
            <a:r>
              <a:rPr lang="en-US" altLang="ko-KR"/>
              <a:t>Decision Tree</a:t>
            </a:r>
            <a:endParaRPr lang="ko-KR" altLang="en-US"/>
          </a:p>
        </p:txBody>
      </p:sp>
      <p:sp>
        <p:nvSpPr>
          <p:cNvPr id="3" name="부제목 2">
            <a:extLst>
              <a:ext uri="{FF2B5EF4-FFF2-40B4-BE49-F238E27FC236}">
                <a16:creationId xmlns:a16="http://schemas.microsoft.com/office/drawing/2014/main" xmlns="" id="{540F15C0-5BF7-4B0E-A213-92F508D581F4}"/>
              </a:ext>
            </a:extLst>
          </p:cNvPr>
          <p:cNvSpPr>
            <a:spLocks noGrp="1"/>
          </p:cNvSpPr>
          <p:nvPr>
            <p:ph type="subTitle" idx="1"/>
          </p:nvPr>
        </p:nvSpPr>
        <p:spPr/>
        <p:txBody>
          <a:bodyPr/>
          <a:lstStyle/>
          <a:p>
            <a:endParaRPr lang="ko-KR" altLang="en-US"/>
          </a:p>
        </p:txBody>
      </p:sp>
      <p:pic>
        <p:nvPicPr>
          <p:cNvPr id="6146" name="Picture 2">
            <a:extLst>
              <a:ext uri="{FF2B5EF4-FFF2-40B4-BE49-F238E27FC236}">
                <a16:creationId xmlns:a16="http://schemas.microsoft.com/office/drawing/2014/main" xmlns="" id="{536D5D2A-C88D-40B2-BD81-D35B0E54A03F}"/>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36530" y="914601"/>
            <a:ext cx="5070940" cy="364298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3029102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9C1F92F0-26F9-4E9F-8F1F-367798BBC85A}"/>
              </a:ext>
            </a:extLst>
          </p:cNvPr>
          <p:cNvSpPr>
            <a:spLocks noGrp="1"/>
          </p:cNvSpPr>
          <p:nvPr>
            <p:ph type="title"/>
          </p:nvPr>
        </p:nvSpPr>
        <p:spPr/>
        <p:txBody>
          <a:bodyPr/>
          <a:lstStyle/>
          <a:p>
            <a:r>
              <a:rPr lang="ko-KR" altLang="en-US"/>
              <a:t>학습률 </a:t>
            </a:r>
            <a:r>
              <a:rPr lang="en-US" altLang="ko-KR"/>
              <a:t>(Learning Rate)</a:t>
            </a:r>
            <a:endParaRPr lang="ko-KR" altLang="en-US"/>
          </a:p>
        </p:txBody>
      </p:sp>
      <p:sp>
        <p:nvSpPr>
          <p:cNvPr id="3" name="부제목 2">
            <a:extLst>
              <a:ext uri="{FF2B5EF4-FFF2-40B4-BE49-F238E27FC236}">
                <a16:creationId xmlns:a16="http://schemas.microsoft.com/office/drawing/2014/main" xmlns="" id="{576220CB-A234-4950-9941-3EA470FFE929}"/>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xmlns="" id="{CCD9C3F0-2151-43C6-A401-868A9334FD0A}"/>
              </a:ext>
            </a:extLst>
          </p:cNvPr>
          <p:cNvPicPr>
            <a:picLocks noChangeAspect="1"/>
          </p:cNvPicPr>
          <p:nvPr/>
        </p:nvPicPr>
        <p:blipFill>
          <a:blip r:embed="rId2"/>
          <a:stretch>
            <a:fillRect/>
          </a:stretch>
        </p:blipFill>
        <p:spPr>
          <a:xfrm>
            <a:off x="461798" y="981075"/>
            <a:ext cx="4267200" cy="3181350"/>
          </a:xfrm>
          <a:prstGeom prst="rect">
            <a:avLst/>
          </a:prstGeom>
        </p:spPr>
      </p:pic>
      <p:sp>
        <p:nvSpPr>
          <p:cNvPr id="5" name="직사각형 4">
            <a:extLst>
              <a:ext uri="{FF2B5EF4-FFF2-40B4-BE49-F238E27FC236}">
                <a16:creationId xmlns:a16="http://schemas.microsoft.com/office/drawing/2014/main" xmlns="" id="{FBB75E39-FE5F-4D91-BD01-640146BB03E7}"/>
              </a:ext>
            </a:extLst>
          </p:cNvPr>
          <p:cNvSpPr/>
          <p:nvPr/>
        </p:nvSpPr>
        <p:spPr>
          <a:xfrm>
            <a:off x="4890976" y="981075"/>
            <a:ext cx="3791226" cy="1463221"/>
          </a:xfrm>
          <a:prstGeom prst="rect">
            <a:avLst/>
          </a:prstGeom>
        </p:spPr>
        <p:txBody>
          <a:bodyPr wrap="square">
            <a:spAutoFit/>
          </a:bodyPr>
          <a:lstStyle/>
          <a:p>
            <a:pPr>
              <a:lnSpc>
                <a:spcPct val="130000"/>
              </a:lnSpc>
            </a:pPr>
            <a:r>
              <a:rPr lang="ko-KR" altLang="en-US"/>
              <a:t>학습률이란 </a:t>
            </a:r>
            <a:r>
              <a:rPr lang="en-US" altLang="ko-KR"/>
              <a:t>X</a:t>
            </a:r>
            <a:r>
              <a:rPr lang="ko-KR" altLang="en-US"/>
              <a:t>를 찾아 가는 간격이다</a:t>
            </a:r>
            <a:r>
              <a:rPr lang="en-US" altLang="ko-KR"/>
              <a:t>.</a:t>
            </a:r>
          </a:p>
          <a:p>
            <a:pPr>
              <a:lnSpc>
                <a:spcPct val="130000"/>
              </a:lnSpc>
            </a:pPr>
            <a:r>
              <a:rPr lang="ko-KR" altLang="en-US"/>
              <a:t>학습률을 크게 설정하면 최적의 값을 제대로 찾지 못할 수 있다</a:t>
            </a:r>
            <a:r>
              <a:rPr lang="en-US" altLang="ko-KR"/>
              <a:t>.</a:t>
            </a:r>
          </a:p>
          <a:p>
            <a:pPr>
              <a:lnSpc>
                <a:spcPct val="130000"/>
              </a:lnSpc>
            </a:pPr>
            <a:r>
              <a:rPr lang="ko-KR" altLang="en-US"/>
              <a:t>학습률을 작게 설정하면 최적의 값으로 수렴할 때까지 시간이 오래 걸린다</a:t>
            </a:r>
            <a:r>
              <a:rPr lang="en-US" altLang="ko-KR"/>
              <a:t>.</a:t>
            </a:r>
            <a:endParaRPr lang="ko-KR" altLang="en-US"/>
          </a:p>
        </p:txBody>
      </p:sp>
    </p:spTree>
    <p:extLst>
      <p:ext uri="{BB962C8B-B14F-4D97-AF65-F5344CB8AC3E}">
        <p14:creationId xmlns:p14="http://schemas.microsoft.com/office/powerpoint/2010/main" xmlns="" val="32338965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0DF3B29B-96D8-446C-A17A-B0009533B8A5}"/>
              </a:ext>
            </a:extLst>
          </p:cNvPr>
          <p:cNvSpPr>
            <a:spLocks noGrp="1"/>
          </p:cNvSpPr>
          <p:nvPr>
            <p:ph type="title"/>
          </p:nvPr>
        </p:nvSpPr>
        <p:spPr/>
        <p:txBody>
          <a:bodyPr/>
          <a:lstStyle/>
          <a:p>
            <a:r>
              <a:rPr lang="ko-KR" altLang="en-US"/>
              <a:t>단순 선형 회귀</a:t>
            </a:r>
          </a:p>
        </p:txBody>
      </p:sp>
      <p:sp>
        <p:nvSpPr>
          <p:cNvPr id="3" name="부제목 2">
            <a:extLst>
              <a:ext uri="{FF2B5EF4-FFF2-40B4-BE49-F238E27FC236}">
                <a16:creationId xmlns:a16="http://schemas.microsoft.com/office/drawing/2014/main" xmlns="" id="{E5BC0D2F-CBF2-4785-B020-EAD98C06810E}"/>
              </a:ext>
            </a:extLst>
          </p:cNvPr>
          <p:cNvSpPr>
            <a:spLocks noGrp="1"/>
          </p:cNvSpPr>
          <p:nvPr>
            <p:ph type="subTitle" idx="1"/>
          </p:nvPr>
        </p:nvSpPr>
        <p:spPr>
          <a:noFill/>
        </p:spPr>
        <p:txBody>
          <a:bodyPr/>
          <a:lstStyle/>
          <a:p>
            <a:endParaRPr lang="ko-KR" altLang="en-US"/>
          </a:p>
        </p:txBody>
      </p:sp>
      <p:pic>
        <p:nvPicPr>
          <p:cNvPr id="4" name="그림 3">
            <a:extLst>
              <a:ext uri="{FF2B5EF4-FFF2-40B4-BE49-F238E27FC236}">
                <a16:creationId xmlns:a16="http://schemas.microsoft.com/office/drawing/2014/main" xmlns="" id="{9FFD2058-8D12-4B7B-BB79-807DCB1CAE4C}"/>
              </a:ext>
            </a:extLst>
          </p:cNvPr>
          <p:cNvPicPr>
            <a:picLocks noChangeAspect="1"/>
          </p:cNvPicPr>
          <p:nvPr/>
        </p:nvPicPr>
        <p:blipFill>
          <a:blip r:embed="rId2"/>
          <a:stretch>
            <a:fillRect/>
          </a:stretch>
        </p:blipFill>
        <p:spPr>
          <a:xfrm>
            <a:off x="313598" y="775371"/>
            <a:ext cx="4033086" cy="3242930"/>
          </a:xfrm>
          <a:prstGeom prst="rect">
            <a:avLst/>
          </a:prstGeom>
        </p:spPr>
      </p:pic>
      <p:sp>
        <p:nvSpPr>
          <p:cNvPr id="5" name="직사각형 4">
            <a:extLst>
              <a:ext uri="{FF2B5EF4-FFF2-40B4-BE49-F238E27FC236}">
                <a16:creationId xmlns:a16="http://schemas.microsoft.com/office/drawing/2014/main" xmlns="" id="{58C80C2C-E4F2-4DDE-9C06-07D87016F9BD}"/>
              </a:ext>
            </a:extLst>
          </p:cNvPr>
          <p:cNvSpPr/>
          <p:nvPr/>
        </p:nvSpPr>
        <p:spPr>
          <a:xfrm>
            <a:off x="4580604" y="914600"/>
            <a:ext cx="4033086" cy="3423758"/>
          </a:xfrm>
          <a:prstGeom prst="rect">
            <a:avLst/>
          </a:prstGeom>
        </p:spPr>
        <p:txBody>
          <a:bodyPr wrap="square">
            <a:spAutoFit/>
          </a:bodyPr>
          <a:lstStyle/>
          <a:p>
            <a:pPr>
              <a:lnSpc>
                <a:spcPct val="130000"/>
              </a:lnSpc>
            </a:pPr>
            <a:r>
              <a:rPr lang="ko-KR" altLang="en-US"/>
              <a:t>빨간 점은 샘플</a:t>
            </a:r>
            <a:r>
              <a:rPr lang="en-US" altLang="ko-KR"/>
              <a:t>(sample)</a:t>
            </a:r>
            <a:r>
              <a:rPr lang="ko-KR" altLang="en-US"/>
              <a:t>이다</a:t>
            </a:r>
            <a:r>
              <a:rPr lang="en-US" altLang="ko-KR"/>
              <a:t>. x </a:t>
            </a:r>
            <a:r>
              <a:rPr lang="ko-KR" altLang="en-US"/>
              <a:t>좌표 값은 샘플의 특성값을 의미하고 </a:t>
            </a:r>
            <a:r>
              <a:rPr lang="en-US" altLang="ko-KR"/>
              <a:t>y </a:t>
            </a:r>
            <a:r>
              <a:rPr lang="ko-KR" altLang="en-US"/>
              <a:t>좌표 값은 타깃</a:t>
            </a:r>
            <a:r>
              <a:rPr lang="en-US" altLang="ko-KR"/>
              <a:t>(</a:t>
            </a:r>
            <a:r>
              <a:rPr lang="ko-KR" altLang="en-US"/>
              <a:t>혹은 라벨 값</a:t>
            </a:r>
            <a:r>
              <a:rPr lang="en-US" altLang="ko-KR"/>
              <a:t>)</a:t>
            </a:r>
            <a:r>
              <a:rPr lang="ko-KR" altLang="en-US"/>
              <a:t>을 의미한다</a:t>
            </a:r>
            <a:r>
              <a:rPr lang="en-US" altLang="ko-KR"/>
              <a:t>.</a:t>
            </a:r>
          </a:p>
          <a:p>
            <a:pPr>
              <a:lnSpc>
                <a:spcPct val="130000"/>
              </a:lnSpc>
            </a:pPr>
            <a:endParaRPr lang="en-US" altLang="ko-KR"/>
          </a:p>
          <a:p>
            <a:pPr>
              <a:lnSpc>
                <a:spcPct val="130000"/>
              </a:lnSpc>
            </a:pPr>
            <a:r>
              <a:rPr lang="ko-KR" altLang="en-US"/>
              <a:t>샘플의 특성값을 이용해 특성과 타깃의 관계를 가장 잘 설명하는</a:t>
            </a:r>
            <a:r>
              <a:rPr lang="en-US" altLang="ko-KR"/>
              <a:t>, </a:t>
            </a:r>
            <a:r>
              <a:rPr lang="ko-KR" altLang="en-US"/>
              <a:t>타깃과 가장 일치하는 직선을 찾는 과정이라고 생각하면 된다</a:t>
            </a:r>
            <a:r>
              <a:rPr lang="en-US" altLang="ko-KR"/>
              <a:t>. </a:t>
            </a:r>
          </a:p>
          <a:p>
            <a:pPr>
              <a:lnSpc>
                <a:spcPct val="130000"/>
              </a:lnSpc>
            </a:pPr>
            <a:endParaRPr lang="en-US" altLang="ko-KR"/>
          </a:p>
          <a:p>
            <a:pPr>
              <a:lnSpc>
                <a:spcPct val="130000"/>
              </a:lnSpc>
            </a:pPr>
            <a:r>
              <a:rPr lang="ko-KR" altLang="en-US"/>
              <a:t>주어진 데이터에 완벽하게 대응하는 선형 함수를 찾아내는 것은 거의 불가능하고</a:t>
            </a:r>
            <a:r>
              <a:rPr lang="en-US" altLang="ko-KR"/>
              <a:t>, </a:t>
            </a:r>
            <a:r>
              <a:rPr lang="ko-KR" altLang="en-US"/>
              <a:t>최대한 특성과 타깃 값이 가장 잘 들어맞는 일차 함수 식을 찾아내는 것이 단순 선형 회귀의 목적이다</a:t>
            </a:r>
            <a:r>
              <a:rPr lang="en-US" altLang="ko-KR"/>
              <a:t>.</a:t>
            </a:r>
            <a:endParaRPr lang="ko-KR" altLang="en-US"/>
          </a:p>
        </p:txBody>
      </p:sp>
      <p:pic>
        <p:nvPicPr>
          <p:cNvPr id="64514" name="Picture 2">
            <a:extLst>
              <a:ext uri="{FF2B5EF4-FFF2-40B4-BE49-F238E27FC236}">
                <a16:creationId xmlns:a16="http://schemas.microsoft.com/office/drawing/2014/main" xmlns="" id="{A9778451-9814-4B2F-8D0B-3BCB6DCC44BE}"/>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r="18948" b="34855"/>
          <a:stretch/>
        </p:blipFill>
        <p:spPr bwMode="auto">
          <a:xfrm>
            <a:off x="1826585" y="2978667"/>
            <a:ext cx="2192522" cy="50881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758403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B0D192AD-DB55-4162-8802-43F5344ABA4D}"/>
              </a:ext>
            </a:extLst>
          </p:cNvPr>
          <p:cNvSpPr>
            <a:spLocks noGrp="1"/>
          </p:cNvSpPr>
          <p:nvPr>
            <p:ph type="title"/>
          </p:nvPr>
        </p:nvSpPr>
        <p:spPr/>
        <p:txBody>
          <a:bodyPr/>
          <a:lstStyle/>
          <a:p>
            <a:r>
              <a:rPr lang="ko-KR" altLang="en-US"/>
              <a:t>예측 함수</a:t>
            </a:r>
          </a:p>
        </p:txBody>
      </p:sp>
      <p:sp>
        <p:nvSpPr>
          <p:cNvPr id="3" name="부제목 2">
            <a:extLst>
              <a:ext uri="{FF2B5EF4-FFF2-40B4-BE49-F238E27FC236}">
                <a16:creationId xmlns:a16="http://schemas.microsoft.com/office/drawing/2014/main" xmlns="" id="{59DC96E1-F886-4A3C-9B39-82350798F348}"/>
              </a:ext>
            </a:extLst>
          </p:cNvPr>
          <p:cNvSpPr>
            <a:spLocks noGrp="1"/>
          </p:cNvSpPr>
          <p:nvPr>
            <p:ph type="subTitle" idx="1"/>
          </p:nvPr>
        </p:nvSpPr>
        <p:spPr>
          <a:noFill/>
        </p:spPr>
        <p:txBody>
          <a:bodyPr/>
          <a:lstStyle/>
          <a:p>
            <a:endParaRPr lang="ko-KR" altLang="en-US"/>
          </a:p>
        </p:txBody>
      </p:sp>
      <p:pic>
        <p:nvPicPr>
          <p:cNvPr id="4" name="그림 3">
            <a:extLst>
              <a:ext uri="{FF2B5EF4-FFF2-40B4-BE49-F238E27FC236}">
                <a16:creationId xmlns:a16="http://schemas.microsoft.com/office/drawing/2014/main" xmlns="" id="{4ECC4319-FAC4-4273-84C8-781D45B8EABD}"/>
              </a:ext>
            </a:extLst>
          </p:cNvPr>
          <p:cNvPicPr>
            <a:picLocks noChangeAspect="1"/>
          </p:cNvPicPr>
          <p:nvPr/>
        </p:nvPicPr>
        <p:blipFill>
          <a:blip r:embed="rId2"/>
          <a:stretch>
            <a:fillRect/>
          </a:stretch>
        </p:blipFill>
        <p:spPr>
          <a:xfrm>
            <a:off x="3219450" y="841517"/>
            <a:ext cx="2705100" cy="781050"/>
          </a:xfrm>
          <a:prstGeom prst="rect">
            <a:avLst/>
          </a:prstGeom>
        </p:spPr>
      </p:pic>
      <p:sp>
        <p:nvSpPr>
          <p:cNvPr id="5" name="직사각형 4">
            <a:extLst>
              <a:ext uri="{FF2B5EF4-FFF2-40B4-BE49-F238E27FC236}">
                <a16:creationId xmlns:a16="http://schemas.microsoft.com/office/drawing/2014/main" xmlns="" id="{5ACE9327-6DF6-461C-AF1C-5C39D3A3C8D4}"/>
              </a:ext>
            </a:extLst>
          </p:cNvPr>
          <p:cNvSpPr/>
          <p:nvPr/>
        </p:nvSpPr>
        <p:spPr>
          <a:xfrm>
            <a:off x="997475" y="1986975"/>
            <a:ext cx="6987575" cy="1021562"/>
          </a:xfrm>
          <a:prstGeom prst="rect">
            <a:avLst/>
          </a:prstGeom>
        </p:spPr>
        <p:txBody>
          <a:bodyPr wrap="square">
            <a:spAutoFit/>
          </a:bodyPr>
          <a:lstStyle/>
          <a:p>
            <a:pPr>
              <a:lnSpc>
                <a:spcPct val="150000"/>
              </a:lnSpc>
            </a:pPr>
            <a:r>
              <a:rPr lang="en-US" altLang="ko-KR"/>
              <a:t>x</a:t>
            </a:r>
            <a:r>
              <a:rPr lang="ko-KR" altLang="en-US"/>
              <a:t>는 특성</a:t>
            </a:r>
            <a:r>
              <a:rPr lang="en-US" altLang="ko-KR"/>
              <a:t>, y</a:t>
            </a:r>
            <a:r>
              <a:rPr lang="ko-KR" altLang="en-US"/>
              <a:t>는 예측 값이다</a:t>
            </a:r>
            <a:r>
              <a:rPr lang="en-US" altLang="ko-KR"/>
              <a:t>. w</a:t>
            </a:r>
            <a:r>
              <a:rPr lang="ko-KR" altLang="en-US"/>
              <a:t>는 기울기</a:t>
            </a:r>
            <a:r>
              <a:rPr lang="en-US" altLang="ko-KR"/>
              <a:t>, b</a:t>
            </a:r>
            <a:r>
              <a:rPr lang="ko-KR" altLang="en-US"/>
              <a:t>는 </a:t>
            </a:r>
            <a:r>
              <a:rPr lang="en-US" altLang="ko-KR"/>
              <a:t>y</a:t>
            </a:r>
            <a:r>
              <a:rPr lang="ko-KR" altLang="en-US"/>
              <a:t>절편을 뜻하지만 </a:t>
            </a:r>
            <a:r>
              <a:rPr lang="en-US" altLang="ko-KR"/>
              <a:t>w</a:t>
            </a:r>
            <a:r>
              <a:rPr lang="ko-KR" altLang="en-US"/>
              <a:t>는 가중치</a:t>
            </a:r>
            <a:r>
              <a:rPr lang="en-US" altLang="ko-KR"/>
              <a:t>(weight), b</a:t>
            </a:r>
            <a:r>
              <a:rPr lang="ko-KR" altLang="en-US"/>
              <a:t>는 </a:t>
            </a:r>
            <a:r>
              <a:rPr lang="en-US" altLang="ko-KR"/>
              <a:t>offset</a:t>
            </a:r>
            <a:r>
              <a:rPr lang="ko-KR" altLang="en-US"/>
              <a:t>으로 부르는 것이 적절하다</a:t>
            </a:r>
            <a:r>
              <a:rPr lang="en-US" altLang="ko-KR"/>
              <a:t>. </a:t>
            </a:r>
            <a:r>
              <a:rPr lang="ko-KR" altLang="en-US"/>
              <a:t>선형 회귀에서는 여러 샘플의 특성 값과 예측 값을 활용해 가장 적절한 </a:t>
            </a:r>
            <a:r>
              <a:rPr lang="en-US" altLang="ko-KR"/>
              <a:t>w</a:t>
            </a:r>
            <a:r>
              <a:rPr lang="ko-KR" altLang="en-US"/>
              <a:t>와 </a:t>
            </a:r>
            <a:r>
              <a:rPr lang="en-US" altLang="ko-KR"/>
              <a:t>b</a:t>
            </a:r>
            <a:r>
              <a:rPr lang="ko-KR" altLang="en-US"/>
              <a:t>를 구하는 것이 목적이다</a:t>
            </a:r>
            <a:r>
              <a:rPr lang="en-US" altLang="ko-KR"/>
              <a:t>.</a:t>
            </a:r>
            <a:endParaRPr lang="ko-KR" altLang="en-US"/>
          </a:p>
        </p:txBody>
      </p:sp>
    </p:spTree>
    <p:extLst>
      <p:ext uri="{BB962C8B-B14F-4D97-AF65-F5344CB8AC3E}">
        <p14:creationId xmlns:p14="http://schemas.microsoft.com/office/powerpoint/2010/main" xmlns="" val="19401266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a:extLst>
              <a:ext uri="{FF2B5EF4-FFF2-40B4-BE49-F238E27FC236}">
                <a16:creationId xmlns:a16="http://schemas.microsoft.com/office/drawing/2014/main" xmlns="" id="{465F722E-56B4-4936-8B48-B307EF65B050}"/>
              </a:ext>
            </a:extLst>
          </p:cNvPr>
          <p:cNvSpPr>
            <a:spLocks noGrp="1"/>
          </p:cNvSpPr>
          <p:nvPr>
            <p:ph type="subTitle" idx="1"/>
          </p:nvPr>
        </p:nvSpPr>
        <p:spPr>
          <a:noFill/>
        </p:spPr>
        <p:txBody>
          <a:bodyPr/>
          <a:lstStyle/>
          <a:p>
            <a:endParaRPr lang="ko-KR" altLang="en-US"/>
          </a:p>
        </p:txBody>
      </p:sp>
      <p:sp>
        <p:nvSpPr>
          <p:cNvPr id="2" name="제목 1">
            <a:extLst>
              <a:ext uri="{FF2B5EF4-FFF2-40B4-BE49-F238E27FC236}">
                <a16:creationId xmlns:a16="http://schemas.microsoft.com/office/drawing/2014/main" xmlns="" id="{21BC77D6-8A1B-49BE-BFB3-94D1D8E09883}"/>
              </a:ext>
            </a:extLst>
          </p:cNvPr>
          <p:cNvSpPr>
            <a:spLocks noGrp="1"/>
          </p:cNvSpPr>
          <p:nvPr>
            <p:ph type="title"/>
          </p:nvPr>
        </p:nvSpPr>
        <p:spPr/>
        <p:txBody>
          <a:bodyPr/>
          <a:lstStyle/>
          <a:p>
            <a:r>
              <a:rPr lang="ko-KR" altLang="en-US"/>
              <a:t>평균 제곱 오차 </a:t>
            </a:r>
            <a:r>
              <a:rPr lang="en-US" altLang="ko-KR"/>
              <a:t>(Mean Square Error)</a:t>
            </a:r>
            <a:endParaRPr lang="ko-KR" altLang="en-US"/>
          </a:p>
        </p:txBody>
      </p:sp>
      <p:pic>
        <p:nvPicPr>
          <p:cNvPr id="4" name="그림 3">
            <a:extLst>
              <a:ext uri="{FF2B5EF4-FFF2-40B4-BE49-F238E27FC236}">
                <a16:creationId xmlns:a16="http://schemas.microsoft.com/office/drawing/2014/main" xmlns="" id="{21F4A20A-D0DA-448C-8656-490EB77163B0}"/>
              </a:ext>
            </a:extLst>
          </p:cNvPr>
          <p:cNvPicPr>
            <a:picLocks noChangeAspect="1"/>
          </p:cNvPicPr>
          <p:nvPr/>
        </p:nvPicPr>
        <p:blipFill rotWithShape="1">
          <a:blip r:embed="rId2"/>
          <a:srcRect t="19052" b="13208"/>
          <a:stretch/>
        </p:blipFill>
        <p:spPr>
          <a:xfrm>
            <a:off x="1981200" y="850599"/>
            <a:ext cx="5181600" cy="1509823"/>
          </a:xfrm>
          <a:prstGeom prst="rect">
            <a:avLst/>
          </a:prstGeom>
        </p:spPr>
      </p:pic>
      <p:sp>
        <p:nvSpPr>
          <p:cNvPr id="5" name="직사각형 4">
            <a:extLst>
              <a:ext uri="{FF2B5EF4-FFF2-40B4-BE49-F238E27FC236}">
                <a16:creationId xmlns:a16="http://schemas.microsoft.com/office/drawing/2014/main" xmlns="" id="{5E834D39-4A2B-4423-8757-200DBA72E10D}"/>
              </a:ext>
            </a:extLst>
          </p:cNvPr>
          <p:cNvSpPr/>
          <p:nvPr/>
        </p:nvSpPr>
        <p:spPr>
          <a:xfrm>
            <a:off x="627321" y="2307351"/>
            <a:ext cx="8006316" cy="1463221"/>
          </a:xfrm>
          <a:prstGeom prst="rect">
            <a:avLst/>
          </a:prstGeom>
        </p:spPr>
        <p:txBody>
          <a:bodyPr wrap="square">
            <a:spAutoFit/>
          </a:bodyPr>
          <a:lstStyle/>
          <a:p>
            <a:pPr>
              <a:lnSpc>
                <a:spcPct val="130000"/>
              </a:lnSpc>
            </a:pPr>
            <a:r>
              <a:rPr lang="ko-KR" altLang="en-US">
                <a:solidFill>
                  <a:srgbClr val="222426"/>
                </a:solidFill>
                <a:latin typeface="Abadi" panose="020B0604020104020204" pitchFamily="34" charset="0"/>
              </a:rPr>
              <a:t>선형 회귀에서는 목적 함수</a:t>
            </a:r>
            <a:r>
              <a:rPr lang="en-US" altLang="ko-KR">
                <a:solidFill>
                  <a:srgbClr val="222426"/>
                </a:solidFill>
                <a:latin typeface="Abadi" panose="020B0604020104020204" pitchFamily="34" charset="0"/>
              </a:rPr>
              <a:t>(</a:t>
            </a:r>
            <a:r>
              <a:rPr lang="ko-KR" altLang="en-US">
                <a:solidFill>
                  <a:srgbClr val="222426"/>
                </a:solidFill>
                <a:latin typeface="Abadi" panose="020B0604020104020204" pitchFamily="34" charset="0"/>
              </a:rPr>
              <a:t>또는 비용 함수</a:t>
            </a:r>
            <a:r>
              <a:rPr lang="en-US" altLang="ko-KR">
                <a:solidFill>
                  <a:srgbClr val="222426"/>
                </a:solidFill>
                <a:latin typeface="Abadi" panose="020B0604020104020204" pitchFamily="34" charset="0"/>
              </a:rPr>
              <a:t>)</a:t>
            </a:r>
            <a:r>
              <a:rPr lang="ko-KR" altLang="en-US">
                <a:solidFill>
                  <a:srgbClr val="222426"/>
                </a:solidFill>
                <a:latin typeface="Abadi" panose="020B0604020104020204" pitchFamily="34" charset="0"/>
              </a:rPr>
              <a:t>로 평균 제곱 오차를 사용한다</a:t>
            </a:r>
            <a:r>
              <a:rPr lang="en-US" altLang="ko-KR">
                <a:solidFill>
                  <a:srgbClr val="222426"/>
                </a:solidFill>
                <a:latin typeface="Abadi" panose="020B0604020104020204" pitchFamily="34" charset="0"/>
              </a:rPr>
              <a:t>. </a:t>
            </a:r>
            <a:r>
              <a:rPr lang="ko-KR" altLang="en-US">
                <a:solidFill>
                  <a:srgbClr val="222426"/>
                </a:solidFill>
                <a:latin typeface="Abadi" panose="020B0604020104020204" pitchFamily="34" charset="0"/>
              </a:rPr>
              <a:t>여기서 목적 함수란 샘플 데이터와 타깃과의 유사도를 의미하며 목적 함수가 최소가 되도록 파라미터를 학습시킨다</a:t>
            </a:r>
            <a:r>
              <a:rPr lang="en-US" altLang="ko-KR">
                <a:solidFill>
                  <a:srgbClr val="222426"/>
                </a:solidFill>
                <a:latin typeface="Abadi" panose="020B0604020104020204" pitchFamily="34" charset="0"/>
              </a:rPr>
              <a:t>.</a:t>
            </a:r>
          </a:p>
          <a:p>
            <a:pPr>
              <a:lnSpc>
                <a:spcPct val="130000"/>
              </a:lnSpc>
            </a:pPr>
            <a:endParaRPr lang="en-US" altLang="ko-KR">
              <a:solidFill>
                <a:srgbClr val="222426"/>
              </a:solidFill>
              <a:latin typeface="Abadi" panose="020B0604020104020204" pitchFamily="34" charset="0"/>
            </a:endParaRPr>
          </a:p>
          <a:p>
            <a:pPr>
              <a:lnSpc>
                <a:spcPct val="130000"/>
              </a:lnSpc>
            </a:pPr>
            <a:r>
              <a:rPr lang="en-US" altLang="ko-KR"/>
              <a:t>f(x)</a:t>
            </a:r>
            <a:r>
              <a:rPr lang="ko-KR" altLang="en-US"/>
              <a:t>는 예측 함수이고</a:t>
            </a:r>
            <a:r>
              <a:rPr lang="en-US" altLang="ko-KR"/>
              <a:t>, y</a:t>
            </a:r>
            <a:r>
              <a:rPr lang="ko-KR" altLang="en-US"/>
              <a:t>는 타깃 값을 의미한다</a:t>
            </a:r>
            <a:r>
              <a:rPr lang="en-US" altLang="ko-KR"/>
              <a:t>. </a:t>
            </a:r>
            <a:r>
              <a:rPr lang="ko-KR" altLang="en-US"/>
              <a:t>예측 값에서 타깃 값을 뺀 오차를 샘플 개수로 나누어 오차도를 구한다</a:t>
            </a:r>
            <a:r>
              <a:rPr lang="en-US" altLang="ko-KR"/>
              <a:t>.</a:t>
            </a:r>
            <a:endParaRPr lang="ko-KR" altLang="en-US"/>
          </a:p>
        </p:txBody>
      </p:sp>
    </p:spTree>
    <p:extLst>
      <p:ext uri="{BB962C8B-B14F-4D97-AF65-F5344CB8AC3E}">
        <p14:creationId xmlns:p14="http://schemas.microsoft.com/office/powerpoint/2010/main" xmlns="" val="40983714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6244876E-18A7-4931-B8A2-099DB821626B}"/>
              </a:ext>
            </a:extLst>
          </p:cNvPr>
          <p:cNvSpPr>
            <a:spLocks noGrp="1"/>
          </p:cNvSpPr>
          <p:nvPr>
            <p:ph type="title"/>
          </p:nvPr>
        </p:nvSpPr>
        <p:spPr/>
        <p:txBody>
          <a:bodyPr/>
          <a:lstStyle/>
          <a:p>
            <a:r>
              <a:rPr lang="ko-KR" altLang="en-US"/>
              <a:t>실습</a:t>
            </a:r>
          </a:p>
        </p:txBody>
      </p:sp>
      <p:sp>
        <p:nvSpPr>
          <p:cNvPr id="3" name="부제목 2">
            <a:extLst>
              <a:ext uri="{FF2B5EF4-FFF2-40B4-BE49-F238E27FC236}">
                <a16:creationId xmlns:a16="http://schemas.microsoft.com/office/drawing/2014/main" xmlns="" id="{B1C95AC1-9EBA-40D9-B568-C9BE8C79D875}"/>
              </a:ext>
            </a:extLst>
          </p:cNvPr>
          <p:cNvSpPr>
            <a:spLocks noGrp="1"/>
          </p:cNvSpPr>
          <p:nvPr>
            <p:ph type="subTitle" idx="1"/>
          </p:nvPr>
        </p:nvSpPr>
        <p:spPr>
          <a:solidFill>
            <a:srgbClr val="FF0000"/>
          </a:solidFill>
        </p:spPr>
        <p:txBody>
          <a:bodyPr/>
          <a:lstStyle/>
          <a:p>
            <a:endParaRPr lang="ko-KR" altLang="en-US"/>
          </a:p>
        </p:txBody>
      </p:sp>
      <p:sp>
        <p:nvSpPr>
          <p:cNvPr id="4" name="직사각형 3">
            <a:extLst>
              <a:ext uri="{FF2B5EF4-FFF2-40B4-BE49-F238E27FC236}">
                <a16:creationId xmlns:a16="http://schemas.microsoft.com/office/drawing/2014/main" xmlns="" id="{F01B8E3D-655F-4EE5-A054-BB45B7823CC0}"/>
              </a:ext>
            </a:extLst>
          </p:cNvPr>
          <p:cNvSpPr/>
          <p:nvPr/>
        </p:nvSpPr>
        <p:spPr>
          <a:xfrm>
            <a:off x="520991" y="885375"/>
            <a:ext cx="3880886" cy="3431709"/>
          </a:xfrm>
          <a:prstGeom prst="rect">
            <a:avLst/>
          </a:prstGeom>
        </p:spPr>
        <p:txBody>
          <a:bodyPr wrap="square">
            <a:spAutoFit/>
          </a:bodyPr>
          <a:lstStyle/>
          <a:p>
            <a:pPr>
              <a:lnSpc>
                <a:spcPct val="130000"/>
              </a:lnSpc>
            </a:pPr>
            <a:r>
              <a:rPr lang="en-US" altLang="ko-KR"/>
              <a:t>1) X = [1, 2, 3] → Y = [3, 5, 7]</a:t>
            </a:r>
            <a:r>
              <a:rPr lang="ko-KR" altLang="en-US"/>
              <a:t>일 때 </a:t>
            </a:r>
            <a:r>
              <a:rPr lang="en-US" altLang="ko-KR"/>
              <a:t>X=4</a:t>
            </a:r>
            <a:r>
              <a:rPr lang="ko-KR" altLang="en-US"/>
              <a:t>일 때 </a:t>
            </a:r>
            <a:r>
              <a:rPr lang="en-US" altLang="ko-KR"/>
              <a:t>Y</a:t>
            </a:r>
            <a:r>
              <a:rPr lang="ko-KR" altLang="en-US"/>
              <a:t>는</a:t>
            </a:r>
            <a:r>
              <a:rPr lang="en-US" altLang="ko-KR"/>
              <a:t>? </a:t>
            </a:r>
            <a:r>
              <a:rPr lang="ko-KR" altLang="en-US"/>
              <a:t>매우 간단하다</a:t>
            </a:r>
            <a:r>
              <a:rPr lang="en-US" altLang="ko-KR"/>
              <a:t>. </a:t>
            </a:r>
            <a:r>
              <a:rPr lang="ko-KR" altLang="en-US"/>
              <a:t>선형회귀를 해보자</a:t>
            </a:r>
            <a:r>
              <a:rPr lang="en-US" altLang="ko-KR"/>
              <a:t>.</a:t>
            </a:r>
            <a:endParaRPr lang="ko-KR" altLang="en-US"/>
          </a:p>
          <a:p>
            <a:pPr>
              <a:lnSpc>
                <a:spcPct val="130000"/>
              </a:lnSpc>
            </a:pPr>
            <a:endParaRPr lang="en-US" altLang="ko-KR"/>
          </a:p>
          <a:p>
            <a:pPr>
              <a:lnSpc>
                <a:spcPct val="130000"/>
              </a:lnSpc>
            </a:pPr>
            <a:r>
              <a:rPr lang="en-US" altLang="ko-KR"/>
              <a:t>2) </a:t>
            </a:r>
            <a:r>
              <a:rPr lang="ko-KR" altLang="en-US"/>
              <a:t>가설을 세워보자</a:t>
            </a:r>
            <a:r>
              <a:rPr lang="en-US" altLang="ko-KR"/>
              <a:t>. </a:t>
            </a:r>
          </a:p>
          <a:p>
            <a:pPr algn="ctr">
              <a:lnSpc>
                <a:spcPct val="130000"/>
              </a:lnSpc>
            </a:pPr>
            <a:r>
              <a:rPr lang="en-US" altLang="ko-KR"/>
              <a:t>H(W,b)=Wx+b (</a:t>
            </a:r>
            <a:r>
              <a:rPr lang="ko-KR" altLang="en-US"/>
              <a:t>목표</a:t>
            </a:r>
            <a:r>
              <a:rPr lang="en-US" altLang="ko-KR"/>
              <a:t>:W=2,b=1)</a:t>
            </a:r>
          </a:p>
          <a:p>
            <a:pPr latinLnBrk="1"/>
            <a:endParaRPr lang="en-US" altLang="ko-KR"/>
          </a:p>
          <a:p>
            <a:pPr latinLnBrk="1"/>
            <a:r>
              <a:rPr lang="ko-KR" altLang="ko-KR"/>
              <a:t>처음에</a:t>
            </a:r>
            <a:r>
              <a:rPr lang="en-US" altLang="ko-KR"/>
              <a:t> W=1, b=0</a:t>
            </a:r>
            <a:r>
              <a:rPr lang="ko-KR" altLang="ko-KR"/>
              <a:t>으로 설정하고 학습</a:t>
            </a:r>
            <a:r>
              <a:rPr lang="ko-KR" altLang="en-US"/>
              <a:t>한다</a:t>
            </a:r>
            <a:r>
              <a:rPr lang="en-US" altLang="ko-KR"/>
              <a:t>.</a:t>
            </a:r>
            <a:endParaRPr lang="ko-KR" altLang="ko-KR"/>
          </a:p>
          <a:p>
            <a:pPr latinLnBrk="1"/>
            <a:r>
              <a:rPr lang="ko-KR" altLang="ko-KR"/>
              <a:t>분명 틀린 결과가 나올 것이다 </a:t>
            </a:r>
            <a:r>
              <a:rPr lang="en-US" altLang="ko-KR"/>
              <a:t>– </a:t>
            </a:r>
            <a:r>
              <a:rPr lang="ko-KR" altLang="ko-KR"/>
              <a:t>이를 비용함수로 측정</a:t>
            </a:r>
            <a:r>
              <a:rPr lang="ko-KR" altLang="en-US"/>
              <a:t>한다</a:t>
            </a:r>
            <a:r>
              <a:rPr lang="en-US" altLang="ko-KR"/>
              <a:t>. H(1,0)</a:t>
            </a:r>
            <a:r>
              <a:rPr lang="ko-KR" altLang="ko-KR"/>
              <a:t>일 때 </a:t>
            </a:r>
            <a:r>
              <a:rPr lang="en-US" altLang="ko-KR"/>
              <a:t>Cost(W,b)=(1/m)*∑(Wx+b-y)</a:t>
            </a:r>
            <a:r>
              <a:rPr lang="en-US" altLang="ko-KR" baseline="30000"/>
              <a:t>2</a:t>
            </a:r>
            <a:r>
              <a:rPr lang="en-US" altLang="ko-KR"/>
              <a:t>=29/3</a:t>
            </a:r>
          </a:p>
          <a:p>
            <a:pPr latinLnBrk="1"/>
            <a:endParaRPr lang="en-US" altLang="ko-KR"/>
          </a:p>
          <a:p>
            <a:pPr latinLnBrk="1"/>
            <a:r>
              <a:rPr lang="en-US" altLang="ko-KR"/>
              <a:t>3) Min Cost(W,b)</a:t>
            </a:r>
            <a:r>
              <a:rPr lang="ko-KR" altLang="ko-KR"/>
              <a:t>가 목표</a:t>
            </a:r>
            <a:r>
              <a:rPr lang="en-US" altLang="ko-KR"/>
              <a:t>.</a:t>
            </a:r>
          </a:p>
          <a:p>
            <a:pPr algn="r" latinLnBrk="1"/>
            <a:r>
              <a:rPr lang="ko-KR" altLang="ko-KR"/>
              <a:t>최소화라는 목표를 위해 찾으려는 값는 </a:t>
            </a:r>
            <a:r>
              <a:rPr lang="en-US" altLang="ko-KR"/>
              <a:t>W,b</a:t>
            </a:r>
            <a:endParaRPr lang="ko-KR" altLang="ko-KR"/>
          </a:p>
          <a:p>
            <a:pPr latinLnBrk="1"/>
            <a:endParaRPr lang="en-US" altLang="ko-KR"/>
          </a:p>
        </p:txBody>
      </p:sp>
      <p:sp>
        <p:nvSpPr>
          <p:cNvPr id="5" name="직사각형 4">
            <a:extLst>
              <a:ext uri="{FF2B5EF4-FFF2-40B4-BE49-F238E27FC236}">
                <a16:creationId xmlns:a16="http://schemas.microsoft.com/office/drawing/2014/main" xmlns="" id="{6E01B9A4-0CFC-4FAE-A35D-517789B024E5}"/>
              </a:ext>
            </a:extLst>
          </p:cNvPr>
          <p:cNvSpPr/>
          <p:nvPr/>
        </p:nvSpPr>
        <p:spPr>
          <a:xfrm>
            <a:off x="4572000" y="885375"/>
            <a:ext cx="4572000" cy="3230180"/>
          </a:xfrm>
          <a:prstGeom prst="rect">
            <a:avLst/>
          </a:prstGeom>
        </p:spPr>
        <p:txBody>
          <a:bodyPr>
            <a:spAutoFit/>
          </a:bodyPr>
          <a:lstStyle/>
          <a:p>
            <a:pPr latinLnBrk="1">
              <a:lnSpc>
                <a:spcPct val="130000"/>
              </a:lnSpc>
            </a:pPr>
            <a:r>
              <a:rPr lang="en-US" altLang="ko-KR"/>
              <a:t>4) </a:t>
            </a:r>
            <a:r>
              <a:rPr lang="ko-KR" altLang="ko-KR"/>
              <a:t>우선 </a:t>
            </a:r>
            <a:r>
              <a:rPr lang="en-US" altLang="ko-KR"/>
              <a:t>b</a:t>
            </a:r>
            <a:r>
              <a:rPr lang="ko-KR" altLang="ko-KR"/>
              <a:t>를 고정하고 </a:t>
            </a:r>
            <a:r>
              <a:rPr lang="en-US" altLang="ko-KR"/>
              <a:t>W</a:t>
            </a:r>
            <a:r>
              <a:rPr lang="ko-KR" altLang="ko-KR"/>
              <a:t>만 변화시킴</a:t>
            </a:r>
            <a:endParaRPr lang="en-US" altLang="ko-KR"/>
          </a:p>
          <a:p>
            <a:pPr latinLnBrk="1">
              <a:lnSpc>
                <a:spcPct val="130000"/>
              </a:lnSpc>
            </a:pPr>
            <a:r>
              <a:rPr lang="en-US" altLang="ko-KR"/>
              <a:t>    →Cost</a:t>
            </a:r>
            <a:r>
              <a:rPr lang="ko-KR" altLang="ko-KR"/>
              <a:t> 기하급수적 증가</a:t>
            </a:r>
            <a:endParaRPr lang="en-US" altLang="ko-KR"/>
          </a:p>
          <a:p>
            <a:pPr algn="ctr" latinLnBrk="1">
              <a:lnSpc>
                <a:spcPct val="130000"/>
              </a:lnSpc>
            </a:pPr>
            <a:r>
              <a:rPr lang="en-US" altLang="ko-KR"/>
              <a:t>X</a:t>
            </a:r>
            <a:r>
              <a:rPr lang="ko-KR" altLang="ko-KR"/>
              <a:t>축 </a:t>
            </a:r>
            <a:r>
              <a:rPr lang="en-US" altLang="ko-KR"/>
              <a:t>W, Y</a:t>
            </a:r>
            <a:r>
              <a:rPr lang="ko-KR" altLang="ko-KR"/>
              <a:t>축</a:t>
            </a:r>
            <a:r>
              <a:rPr lang="en-US" altLang="ko-KR"/>
              <a:t> Cost </a:t>
            </a:r>
            <a:r>
              <a:rPr lang="ko-KR" altLang="ko-KR"/>
              <a:t>인 </a:t>
            </a:r>
            <a:r>
              <a:rPr lang="en-US" altLang="ko-KR"/>
              <a:t>2</a:t>
            </a:r>
            <a:r>
              <a:rPr lang="ko-KR" altLang="ko-KR"/>
              <a:t>차 함수형태의 그래프</a:t>
            </a:r>
          </a:p>
          <a:p>
            <a:pPr latinLnBrk="1">
              <a:lnSpc>
                <a:spcPct val="130000"/>
              </a:lnSpc>
            </a:pPr>
            <a:endParaRPr lang="en-US" altLang="ko-KR"/>
          </a:p>
          <a:p>
            <a:pPr latinLnBrk="1">
              <a:lnSpc>
                <a:spcPct val="130000"/>
              </a:lnSpc>
            </a:pPr>
            <a:r>
              <a:rPr lang="en-US" altLang="ko-KR"/>
              <a:t>5) </a:t>
            </a:r>
            <a:r>
              <a:rPr lang="ko-KR" altLang="ko-KR"/>
              <a:t>접선기울기를 바꿔가며 </a:t>
            </a:r>
            <a:r>
              <a:rPr lang="en-US" altLang="ko-KR"/>
              <a:t>W</a:t>
            </a:r>
            <a:r>
              <a:rPr lang="ko-KR" altLang="ko-KR"/>
              <a:t>를 변화</a:t>
            </a:r>
          </a:p>
          <a:p>
            <a:pPr marL="285750" lvl="0" indent="-285750" latinLnBrk="1">
              <a:lnSpc>
                <a:spcPct val="130000"/>
              </a:lnSpc>
              <a:buFont typeface="Arial" panose="020B0604020202020204" pitchFamily="34" charset="0"/>
              <a:buChar char="•"/>
            </a:pPr>
            <a:r>
              <a:rPr lang="ko-KR" altLang="ko-KR"/>
              <a:t>기울기 음수 </a:t>
            </a:r>
            <a:r>
              <a:rPr lang="en-US" altLang="ko-KR"/>
              <a:t>– </a:t>
            </a:r>
            <a:r>
              <a:rPr lang="ko-KR" altLang="ko-KR"/>
              <a:t>오른쪽 이동 </a:t>
            </a:r>
            <a:r>
              <a:rPr lang="en-US" altLang="ko-KR"/>
              <a:t>– </a:t>
            </a:r>
            <a:r>
              <a:rPr lang="ko-KR" altLang="ko-KR"/>
              <a:t>값 증가</a:t>
            </a:r>
          </a:p>
          <a:p>
            <a:pPr marL="285750" lvl="0" indent="-285750" latinLnBrk="1">
              <a:lnSpc>
                <a:spcPct val="130000"/>
              </a:lnSpc>
              <a:buFont typeface="Arial" panose="020B0604020202020204" pitchFamily="34" charset="0"/>
              <a:buChar char="•"/>
            </a:pPr>
            <a:r>
              <a:rPr lang="ko-KR" altLang="ko-KR"/>
              <a:t>기울기 양수 </a:t>
            </a:r>
            <a:r>
              <a:rPr lang="en-US" altLang="ko-KR"/>
              <a:t>– </a:t>
            </a:r>
            <a:r>
              <a:rPr lang="ko-KR" altLang="ko-KR"/>
              <a:t>왼쪽 이동 </a:t>
            </a:r>
            <a:r>
              <a:rPr lang="en-US" altLang="ko-KR"/>
              <a:t>– </a:t>
            </a:r>
            <a:r>
              <a:rPr lang="ko-KR" altLang="ko-KR"/>
              <a:t>값 감소</a:t>
            </a:r>
            <a:endParaRPr lang="en-US" altLang="ko-KR"/>
          </a:p>
          <a:p>
            <a:pPr marL="285750" indent="-285750" latinLnBrk="1">
              <a:buFont typeface="Arial" panose="020B0604020202020204" pitchFamily="34" charset="0"/>
              <a:buChar char="•"/>
            </a:pPr>
            <a:r>
              <a:rPr lang="ko-KR" altLang="ko-KR"/>
              <a:t>기울기가</a:t>
            </a:r>
            <a:r>
              <a:rPr lang="en-US" altLang="ko-KR"/>
              <a:t> 0</a:t>
            </a:r>
            <a:r>
              <a:rPr lang="ko-KR" altLang="ko-KR"/>
              <a:t>인 곳</a:t>
            </a:r>
            <a:r>
              <a:rPr lang="en-US" altLang="ko-KR"/>
              <a:t>(</a:t>
            </a:r>
            <a:r>
              <a:rPr lang="ko-KR" altLang="ko-KR"/>
              <a:t>글로벌 옵티멈</a:t>
            </a:r>
            <a:r>
              <a:rPr lang="en-US" altLang="ko-KR"/>
              <a:t>)</a:t>
            </a:r>
            <a:r>
              <a:rPr lang="ko-KR" altLang="ko-KR"/>
              <a:t>까지 이동 </a:t>
            </a:r>
            <a:endParaRPr lang="en-US" altLang="ko-KR"/>
          </a:p>
          <a:p>
            <a:pPr marL="285750" indent="-285750" latinLnBrk="1">
              <a:buFont typeface="Arial" panose="020B0604020202020204" pitchFamily="34" charset="0"/>
              <a:buChar char="•"/>
            </a:pPr>
            <a:r>
              <a:rPr lang="ko-KR" altLang="ko-KR"/>
              <a:t>경사하강법</a:t>
            </a:r>
            <a:endParaRPr lang="en-US" altLang="ko-KR"/>
          </a:p>
          <a:p>
            <a:pPr latinLnBrk="1"/>
            <a:endParaRPr lang="en-US" altLang="ko-KR"/>
          </a:p>
          <a:p>
            <a:pPr lvl="0" latinLnBrk="1">
              <a:lnSpc>
                <a:spcPct val="130000"/>
              </a:lnSpc>
            </a:pPr>
            <a:endParaRPr lang="ko-KR" altLang="ko-KR"/>
          </a:p>
          <a:p>
            <a:pPr latinLnBrk="1">
              <a:lnSpc>
                <a:spcPct val="130000"/>
              </a:lnSpc>
            </a:pPr>
            <a:endParaRPr lang="ko-KR" altLang="ko-KR"/>
          </a:p>
        </p:txBody>
      </p:sp>
    </p:spTree>
    <p:extLst>
      <p:ext uri="{BB962C8B-B14F-4D97-AF65-F5344CB8AC3E}">
        <p14:creationId xmlns:p14="http://schemas.microsoft.com/office/powerpoint/2010/main" xmlns="" val="42023103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6244876E-18A7-4931-B8A2-099DB821626B}"/>
              </a:ext>
            </a:extLst>
          </p:cNvPr>
          <p:cNvSpPr>
            <a:spLocks noGrp="1"/>
          </p:cNvSpPr>
          <p:nvPr>
            <p:ph type="title"/>
          </p:nvPr>
        </p:nvSpPr>
        <p:spPr/>
        <p:txBody>
          <a:bodyPr/>
          <a:lstStyle/>
          <a:p>
            <a:r>
              <a:rPr lang="ko-KR" altLang="en-US"/>
              <a:t>실습</a:t>
            </a:r>
          </a:p>
        </p:txBody>
      </p:sp>
      <p:sp>
        <p:nvSpPr>
          <p:cNvPr id="3" name="부제목 2">
            <a:extLst>
              <a:ext uri="{FF2B5EF4-FFF2-40B4-BE49-F238E27FC236}">
                <a16:creationId xmlns:a16="http://schemas.microsoft.com/office/drawing/2014/main" xmlns="" id="{B1C95AC1-9EBA-40D9-B568-C9BE8C79D875}"/>
              </a:ext>
            </a:extLst>
          </p:cNvPr>
          <p:cNvSpPr>
            <a:spLocks noGrp="1"/>
          </p:cNvSpPr>
          <p:nvPr>
            <p:ph type="subTitle" idx="1"/>
          </p:nvPr>
        </p:nvSpPr>
        <p:spPr>
          <a:solidFill>
            <a:srgbClr val="FF0000"/>
          </a:solidFill>
        </p:spPr>
        <p:txBody>
          <a:bodyPr/>
          <a:lstStyle/>
          <a:p>
            <a:endParaRPr lang="ko-KR" altLang="en-US"/>
          </a:p>
        </p:txBody>
      </p:sp>
      <p:sp>
        <p:nvSpPr>
          <p:cNvPr id="5" name="직사각형 4">
            <a:extLst>
              <a:ext uri="{FF2B5EF4-FFF2-40B4-BE49-F238E27FC236}">
                <a16:creationId xmlns:a16="http://schemas.microsoft.com/office/drawing/2014/main" xmlns="" id="{6E01B9A4-0CFC-4FAE-A35D-517789B024E5}"/>
              </a:ext>
            </a:extLst>
          </p:cNvPr>
          <p:cNvSpPr/>
          <p:nvPr/>
        </p:nvSpPr>
        <p:spPr>
          <a:xfrm>
            <a:off x="2498646" y="885375"/>
            <a:ext cx="4178595" cy="3531801"/>
          </a:xfrm>
          <a:prstGeom prst="rect">
            <a:avLst/>
          </a:prstGeom>
        </p:spPr>
        <p:txBody>
          <a:bodyPr wrap="square">
            <a:spAutoFit/>
          </a:bodyPr>
          <a:lstStyle/>
          <a:p>
            <a:pPr latinLnBrk="1"/>
            <a:r>
              <a:rPr lang="en-US" altLang="ko-KR"/>
              <a:t>6) </a:t>
            </a:r>
            <a:r>
              <a:rPr lang="ko-KR" altLang="ko-KR"/>
              <a:t>이번에는 </a:t>
            </a:r>
            <a:r>
              <a:rPr lang="en-US" altLang="ko-KR"/>
              <a:t>W </a:t>
            </a:r>
            <a:r>
              <a:rPr lang="ko-KR" altLang="ko-KR"/>
              <a:t>고정</a:t>
            </a:r>
            <a:r>
              <a:rPr lang="en-US" altLang="ko-KR"/>
              <a:t>, b</a:t>
            </a:r>
            <a:r>
              <a:rPr lang="ko-KR" altLang="ko-KR"/>
              <a:t>를 이동</a:t>
            </a:r>
            <a:r>
              <a:rPr lang="en-US" altLang="ko-KR"/>
              <a:t>, </a:t>
            </a:r>
            <a:r>
              <a:rPr lang="ko-KR" altLang="ko-KR"/>
              <a:t>기울기 계산은 편미분</a:t>
            </a:r>
          </a:p>
          <a:p>
            <a:pPr algn="ctr" latinLnBrk="1"/>
            <a:r>
              <a:rPr lang="en-US" altLang="ko-KR"/>
              <a:t>(Wx+b-y)</a:t>
            </a:r>
            <a:r>
              <a:rPr lang="en-US" altLang="ko-KR" baseline="30000"/>
              <a:t>2</a:t>
            </a:r>
            <a:r>
              <a:rPr lang="en-US" altLang="ko-KR"/>
              <a:t> =(x</a:t>
            </a:r>
            <a:r>
              <a:rPr lang="en-US" altLang="ko-KR" baseline="30000"/>
              <a:t>2</a:t>
            </a:r>
            <a:r>
              <a:rPr lang="en-US" altLang="ko-KR"/>
              <a:t>W</a:t>
            </a:r>
            <a:r>
              <a:rPr lang="en-US" altLang="ko-KR" baseline="30000"/>
              <a:t>2</a:t>
            </a:r>
            <a:r>
              <a:rPr lang="en-US" altLang="ko-KR"/>
              <a:t>+2xbW-2by-2xyW+b</a:t>
            </a:r>
            <a:r>
              <a:rPr lang="en-US" altLang="ko-KR" baseline="30000"/>
              <a:t>2</a:t>
            </a:r>
            <a:r>
              <a:rPr lang="en-US" altLang="ko-KR"/>
              <a:t>+y</a:t>
            </a:r>
            <a:r>
              <a:rPr lang="en-US" altLang="ko-KR" baseline="30000"/>
              <a:t>2</a:t>
            </a:r>
            <a:r>
              <a:rPr lang="en-US" altLang="ko-KR"/>
              <a:t>)</a:t>
            </a:r>
            <a:endParaRPr lang="ko-KR" altLang="ko-KR"/>
          </a:p>
          <a:p>
            <a:pPr latinLnBrk="1"/>
            <a:endParaRPr lang="en-US" altLang="ko-KR"/>
          </a:p>
          <a:p>
            <a:pPr algn="ctr" latinLnBrk="1"/>
            <a:r>
              <a:rPr lang="en-US" altLang="ko-KR"/>
              <a:t>W</a:t>
            </a:r>
            <a:r>
              <a:rPr lang="ko-KR" altLang="ko-KR"/>
              <a:t>기울기 </a:t>
            </a:r>
            <a:r>
              <a:rPr lang="en-US" altLang="ko-KR"/>
              <a:t>= Σ(2x</a:t>
            </a:r>
            <a:r>
              <a:rPr lang="en-US" altLang="ko-KR" baseline="30000"/>
              <a:t>2</a:t>
            </a:r>
            <a:r>
              <a:rPr lang="en-US" altLang="ko-KR"/>
              <a:t>W+2xb-2xy) *m</a:t>
            </a:r>
            <a:r>
              <a:rPr lang="en-US" altLang="ko-KR" baseline="30000"/>
              <a:t>-1</a:t>
            </a:r>
            <a:endParaRPr lang="ko-KR" altLang="ko-KR"/>
          </a:p>
          <a:p>
            <a:pPr algn="ctr" latinLnBrk="1"/>
            <a:r>
              <a:rPr lang="en-US" altLang="ko-KR"/>
              <a:t>b </a:t>
            </a:r>
            <a:r>
              <a:rPr lang="ko-KR" altLang="ko-KR"/>
              <a:t>기울기 </a:t>
            </a:r>
            <a:r>
              <a:rPr lang="en-US" altLang="ko-KR"/>
              <a:t>= Σ(2xW-2y+2b)*m</a:t>
            </a:r>
            <a:r>
              <a:rPr lang="en-US" altLang="ko-KR" baseline="30000"/>
              <a:t>-1</a:t>
            </a:r>
            <a:endParaRPr lang="ko-KR" altLang="ko-KR"/>
          </a:p>
          <a:p>
            <a:pPr latinLnBrk="1"/>
            <a:endParaRPr lang="ko-KR" altLang="ko-KR"/>
          </a:p>
          <a:p>
            <a:pPr>
              <a:lnSpc>
                <a:spcPct val="130000"/>
              </a:lnSpc>
            </a:pPr>
            <a:r>
              <a:rPr lang="en-US" altLang="ko-KR"/>
              <a:t>7) </a:t>
            </a:r>
            <a:r>
              <a:rPr lang="ko-KR" altLang="ko-KR"/>
              <a:t>경사하강법으로 계산</a:t>
            </a:r>
          </a:p>
          <a:p>
            <a:pPr algn="ctr">
              <a:lnSpc>
                <a:spcPct val="130000"/>
              </a:lnSpc>
            </a:pPr>
            <a:r>
              <a:rPr lang="en-US" altLang="ko-KR"/>
              <a:t>? Cost===0 , No</a:t>
            </a:r>
            <a:r>
              <a:rPr lang="ko-KR" altLang="ko-KR"/>
              <a:t>이면 업데이트 </a:t>
            </a:r>
          </a:p>
          <a:p>
            <a:pPr algn="ctr">
              <a:lnSpc>
                <a:spcPct val="130000"/>
              </a:lnSpc>
            </a:pPr>
            <a:r>
              <a:rPr lang="en-US" altLang="ko-KR"/>
              <a:t>W=W-</a:t>
            </a:r>
            <a:r>
              <a:rPr lang="ko-KR" altLang="ko-KR"/>
              <a:t>기울기</a:t>
            </a:r>
            <a:r>
              <a:rPr lang="en-US" altLang="ko-KR"/>
              <a:t>*α(learning rate)=2</a:t>
            </a:r>
            <a:endParaRPr lang="ko-KR" altLang="ko-KR"/>
          </a:p>
          <a:p>
            <a:pPr algn="ctr">
              <a:lnSpc>
                <a:spcPct val="130000"/>
              </a:lnSpc>
            </a:pPr>
            <a:r>
              <a:rPr lang="en-US" altLang="ko-KR"/>
              <a:t>b=b-</a:t>
            </a:r>
            <a:r>
              <a:rPr lang="ko-KR" altLang="ko-KR"/>
              <a:t>기울기</a:t>
            </a:r>
            <a:r>
              <a:rPr lang="en-US" altLang="ko-KR"/>
              <a:t>*α(learning rate)=1</a:t>
            </a:r>
            <a:endParaRPr lang="ko-KR" altLang="ko-KR"/>
          </a:p>
          <a:p>
            <a:pPr>
              <a:lnSpc>
                <a:spcPct val="130000"/>
              </a:lnSpc>
            </a:pPr>
            <a:endParaRPr lang="ko-KR" altLang="ko-KR"/>
          </a:p>
          <a:p>
            <a:pPr>
              <a:lnSpc>
                <a:spcPct val="130000"/>
              </a:lnSpc>
            </a:pPr>
            <a:endParaRPr lang="ko-KR" altLang="ko-KR"/>
          </a:p>
          <a:p>
            <a:pPr>
              <a:lnSpc>
                <a:spcPct val="130000"/>
              </a:lnSpc>
            </a:pPr>
            <a:endParaRPr lang="ko-KR" altLang="ko-KR"/>
          </a:p>
        </p:txBody>
      </p:sp>
    </p:spTree>
    <p:extLst>
      <p:ext uri="{BB962C8B-B14F-4D97-AF65-F5344CB8AC3E}">
        <p14:creationId xmlns:p14="http://schemas.microsoft.com/office/powerpoint/2010/main" xmlns="" val="15091085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1DB87658-04C5-4BCD-B11F-17F4D5E99BCA}"/>
              </a:ext>
            </a:extLst>
          </p:cNvPr>
          <p:cNvSpPr>
            <a:spLocks noGrp="1"/>
          </p:cNvSpPr>
          <p:nvPr>
            <p:ph type="title"/>
          </p:nvPr>
        </p:nvSpPr>
        <p:spPr/>
        <p:txBody>
          <a:bodyPr/>
          <a:lstStyle/>
          <a:p>
            <a:r>
              <a:rPr lang="ko-KR" altLang="en-US"/>
              <a:t>코드</a:t>
            </a:r>
          </a:p>
        </p:txBody>
      </p:sp>
      <p:sp>
        <p:nvSpPr>
          <p:cNvPr id="3" name="부제목 2">
            <a:extLst>
              <a:ext uri="{FF2B5EF4-FFF2-40B4-BE49-F238E27FC236}">
                <a16:creationId xmlns:a16="http://schemas.microsoft.com/office/drawing/2014/main" xmlns="" id="{EC1CD6D2-E49C-4D07-8EB8-4B7F56AC645B}"/>
              </a:ext>
            </a:extLst>
          </p:cNvPr>
          <p:cNvSpPr>
            <a:spLocks noGrp="1"/>
          </p:cNvSpPr>
          <p:nvPr>
            <p:ph type="subTitle" idx="1"/>
          </p:nvPr>
        </p:nvSpPr>
        <p:spPr>
          <a:solidFill>
            <a:srgbClr val="FF0000"/>
          </a:solidFill>
        </p:spPr>
        <p:txBody>
          <a:bodyPr/>
          <a:lstStyle/>
          <a:p>
            <a:endParaRPr lang="ko-KR" altLang="en-US"/>
          </a:p>
        </p:txBody>
      </p:sp>
      <p:grpSp>
        <p:nvGrpSpPr>
          <p:cNvPr id="16" name="그룹 15">
            <a:extLst>
              <a:ext uri="{FF2B5EF4-FFF2-40B4-BE49-F238E27FC236}">
                <a16:creationId xmlns:a16="http://schemas.microsoft.com/office/drawing/2014/main" xmlns="" id="{87758FB3-9114-409E-8B4F-8C0C0916BF13}"/>
              </a:ext>
            </a:extLst>
          </p:cNvPr>
          <p:cNvGrpSpPr/>
          <p:nvPr/>
        </p:nvGrpSpPr>
        <p:grpSpPr>
          <a:xfrm>
            <a:off x="510361" y="999544"/>
            <a:ext cx="8123278" cy="3889665"/>
            <a:chOff x="233912" y="999544"/>
            <a:chExt cx="8123278" cy="3889665"/>
          </a:xfrm>
        </p:grpSpPr>
        <p:grpSp>
          <p:nvGrpSpPr>
            <p:cNvPr id="15" name="그룹 14">
              <a:extLst>
                <a:ext uri="{FF2B5EF4-FFF2-40B4-BE49-F238E27FC236}">
                  <a16:creationId xmlns:a16="http://schemas.microsoft.com/office/drawing/2014/main" xmlns="" id="{1FD8C17A-10B9-4804-9994-6D2695444F2D}"/>
                </a:ext>
              </a:extLst>
            </p:cNvPr>
            <p:cNvGrpSpPr/>
            <p:nvPr/>
          </p:nvGrpSpPr>
          <p:grpSpPr>
            <a:xfrm>
              <a:off x="233912" y="999544"/>
              <a:ext cx="8123278" cy="1183466"/>
              <a:chOff x="233912" y="999544"/>
              <a:chExt cx="8123278" cy="1183466"/>
            </a:xfrm>
          </p:grpSpPr>
          <p:sp>
            <p:nvSpPr>
              <p:cNvPr id="5" name="직사각형 4">
                <a:extLst>
                  <a:ext uri="{FF2B5EF4-FFF2-40B4-BE49-F238E27FC236}">
                    <a16:creationId xmlns:a16="http://schemas.microsoft.com/office/drawing/2014/main" xmlns="" id="{D849A59D-013E-42F5-8CEA-DE961856EC09}"/>
                  </a:ext>
                </a:extLst>
              </p:cNvPr>
              <p:cNvSpPr/>
              <p:nvPr/>
            </p:nvSpPr>
            <p:spPr>
              <a:xfrm>
                <a:off x="233912" y="999544"/>
                <a:ext cx="4572000" cy="1183466"/>
              </a:xfrm>
              <a:prstGeom prst="rect">
                <a:avLst/>
              </a:prstGeom>
            </p:spPr>
            <p:txBody>
              <a:bodyPr>
                <a:spAutoFit/>
              </a:bodyPr>
              <a:lstStyle/>
              <a:p>
                <a:pPr>
                  <a:lnSpc>
                    <a:spcPct val="130000"/>
                  </a:lnSpc>
                </a:pPr>
                <a:r>
                  <a:rPr lang="en-US" altLang="ko-KR"/>
                  <a:t>import numpy as np</a:t>
                </a:r>
              </a:p>
              <a:p>
                <a:pPr>
                  <a:lnSpc>
                    <a:spcPct val="130000"/>
                  </a:lnSpc>
                </a:pPr>
                <a:endParaRPr lang="en-US" altLang="ko-KR"/>
              </a:p>
              <a:p>
                <a:pPr>
                  <a:lnSpc>
                    <a:spcPct val="130000"/>
                  </a:lnSpc>
                </a:pPr>
                <a:r>
                  <a:rPr lang="en-US" altLang="ko-KR"/>
                  <a:t>x_train = np.array([1., 2., 3., 4., 5., 6.])</a:t>
                </a:r>
              </a:p>
              <a:p>
                <a:pPr>
                  <a:lnSpc>
                    <a:spcPct val="130000"/>
                  </a:lnSpc>
                </a:pPr>
                <a:r>
                  <a:rPr lang="en-US" altLang="ko-KR"/>
                  <a:t>y_train = np.array([9., 12., 15., 18., 21., 24.])</a:t>
                </a:r>
                <a:endParaRPr lang="ko-KR" altLang="en-US"/>
              </a:p>
            </p:txBody>
          </p:sp>
          <p:sp>
            <p:nvSpPr>
              <p:cNvPr id="6" name="직사각형 5">
                <a:extLst>
                  <a:ext uri="{FF2B5EF4-FFF2-40B4-BE49-F238E27FC236}">
                    <a16:creationId xmlns:a16="http://schemas.microsoft.com/office/drawing/2014/main" xmlns="" id="{282FDC97-728D-4CC2-A91C-E2211C74BA4C}"/>
                  </a:ext>
                </a:extLst>
              </p:cNvPr>
              <p:cNvSpPr/>
              <p:nvPr/>
            </p:nvSpPr>
            <p:spPr>
              <a:xfrm>
                <a:off x="3785190" y="999544"/>
                <a:ext cx="4572000" cy="1183144"/>
              </a:xfrm>
              <a:prstGeom prst="rect">
                <a:avLst/>
              </a:prstGeom>
            </p:spPr>
            <p:txBody>
              <a:bodyPr>
                <a:spAutoFit/>
              </a:bodyPr>
              <a:lstStyle/>
              <a:p>
                <a:pPr>
                  <a:lnSpc>
                    <a:spcPct val="130000"/>
                  </a:lnSpc>
                </a:pPr>
                <a:r>
                  <a:rPr lang="ko-KR" altLang="en-US"/>
                  <a:t>샘플 값은 </a:t>
                </a:r>
                <a:r>
                  <a:rPr lang="en-US" altLang="ko-KR"/>
                  <a:t>[1, 2, 3, 4, 5, 6] </a:t>
                </a:r>
                <a:r>
                  <a:rPr lang="ko-KR" altLang="en-US"/>
                  <a:t>타깃 값은 </a:t>
                </a:r>
                <a:r>
                  <a:rPr lang="en-US" altLang="ko-KR"/>
                  <a:t>[9, 12, 15, 18, 21, 24]</a:t>
                </a:r>
                <a:r>
                  <a:rPr lang="ko-KR" altLang="en-US"/>
                  <a:t>로 정의한다</a:t>
                </a:r>
                <a:r>
                  <a:rPr lang="en-US" altLang="ko-KR"/>
                  <a:t>.</a:t>
                </a:r>
              </a:p>
              <a:p>
                <a:pPr>
                  <a:lnSpc>
                    <a:spcPct val="130000"/>
                  </a:lnSpc>
                </a:pPr>
                <a:r>
                  <a:rPr lang="ko-KR" altLang="en-US"/>
                  <a:t>이 경우 학습이 완료됐을 때 </a:t>
                </a:r>
                <a:r>
                  <a:rPr lang="en-US" altLang="ko-KR"/>
                  <a:t>W</a:t>
                </a:r>
                <a:r>
                  <a:rPr lang="ko-KR" altLang="en-US"/>
                  <a:t>와 </a:t>
                </a:r>
                <a:r>
                  <a:rPr lang="en-US" altLang="ko-KR"/>
                  <a:t>b</a:t>
                </a:r>
                <a:r>
                  <a:rPr lang="ko-KR" altLang="en-US"/>
                  <a:t>는 각각 </a:t>
                </a:r>
                <a:r>
                  <a:rPr lang="en-US" altLang="ko-KR"/>
                  <a:t>3, 6</a:t>
                </a:r>
                <a:r>
                  <a:rPr lang="ko-KR" altLang="en-US"/>
                  <a:t>이 되어야 한다</a:t>
                </a:r>
                <a:r>
                  <a:rPr lang="en-US" altLang="ko-KR"/>
                  <a:t>.</a:t>
                </a:r>
                <a:endParaRPr lang="ko-KR" altLang="en-US"/>
              </a:p>
            </p:txBody>
          </p:sp>
        </p:grpSp>
        <p:grpSp>
          <p:nvGrpSpPr>
            <p:cNvPr id="14" name="그룹 13">
              <a:extLst>
                <a:ext uri="{FF2B5EF4-FFF2-40B4-BE49-F238E27FC236}">
                  <a16:creationId xmlns:a16="http://schemas.microsoft.com/office/drawing/2014/main" xmlns="" id="{E540C94F-B2B1-439F-B263-AE039D6CB5DD}"/>
                </a:ext>
              </a:extLst>
            </p:cNvPr>
            <p:cNvGrpSpPr/>
            <p:nvPr/>
          </p:nvGrpSpPr>
          <p:grpSpPr>
            <a:xfrm>
              <a:off x="233912" y="2288171"/>
              <a:ext cx="8123278" cy="623312"/>
              <a:chOff x="233912" y="2128950"/>
              <a:chExt cx="8123278" cy="623312"/>
            </a:xfrm>
          </p:grpSpPr>
          <p:sp>
            <p:nvSpPr>
              <p:cNvPr id="7" name="직사각형 6">
                <a:extLst>
                  <a:ext uri="{FF2B5EF4-FFF2-40B4-BE49-F238E27FC236}">
                    <a16:creationId xmlns:a16="http://schemas.microsoft.com/office/drawing/2014/main" xmlns="" id="{FF6A7AD3-3D0E-44F2-AF48-37F50AEBFA09}"/>
                  </a:ext>
                </a:extLst>
              </p:cNvPr>
              <p:cNvSpPr/>
              <p:nvPr/>
            </p:nvSpPr>
            <p:spPr>
              <a:xfrm>
                <a:off x="233912" y="2128950"/>
                <a:ext cx="914400" cy="623312"/>
              </a:xfrm>
              <a:prstGeom prst="rect">
                <a:avLst/>
              </a:prstGeom>
            </p:spPr>
            <p:txBody>
              <a:bodyPr wrap="square">
                <a:spAutoFit/>
              </a:bodyPr>
              <a:lstStyle/>
              <a:p>
                <a:pPr>
                  <a:lnSpc>
                    <a:spcPct val="130000"/>
                  </a:lnSpc>
                </a:pPr>
                <a:r>
                  <a:rPr lang="en-US" altLang="ko-KR"/>
                  <a:t>W = 0.0</a:t>
                </a:r>
              </a:p>
              <a:p>
                <a:pPr>
                  <a:lnSpc>
                    <a:spcPct val="130000"/>
                  </a:lnSpc>
                </a:pPr>
                <a:r>
                  <a:rPr lang="en-US" altLang="ko-KR"/>
                  <a:t>b = 0.0</a:t>
                </a:r>
                <a:endParaRPr lang="ko-KR" altLang="en-US"/>
              </a:p>
            </p:txBody>
          </p:sp>
          <p:sp>
            <p:nvSpPr>
              <p:cNvPr id="9" name="직사각형 8">
                <a:extLst>
                  <a:ext uri="{FF2B5EF4-FFF2-40B4-BE49-F238E27FC236}">
                    <a16:creationId xmlns:a16="http://schemas.microsoft.com/office/drawing/2014/main" xmlns="" id="{A93057A9-BD02-4560-8D08-BC87D037C6D4}"/>
                  </a:ext>
                </a:extLst>
              </p:cNvPr>
              <p:cNvSpPr/>
              <p:nvPr/>
            </p:nvSpPr>
            <p:spPr>
              <a:xfrm>
                <a:off x="3785190" y="2128950"/>
                <a:ext cx="4572000" cy="622991"/>
              </a:xfrm>
              <a:prstGeom prst="rect">
                <a:avLst/>
              </a:prstGeom>
            </p:spPr>
            <p:txBody>
              <a:bodyPr>
                <a:spAutoFit/>
              </a:bodyPr>
              <a:lstStyle/>
              <a:p>
                <a:pPr>
                  <a:lnSpc>
                    <a:spcPct val="130000"/>
                  </a:lnSpc>
                </a:pPr>
                <a:r>
                  <a:rPr lang="ko-KR" altLang="en-US"/>
                  <a:t>초기의 가중치와 </a:t>
                </a:r>
                <a:r>
                  <a:rPr lang="en-US" altLang="ko-KR"/>
                  <a:t>offset</a:t>
                </a:r>
                <a:r>
                  <a:rPr lang="ko-KR" altLang="en-US"/>
                  <a:t>은 대부분 </a:t>
                </a:r>
                <a:r>
                  <a:rPr lang="en-US" altLang="ko-KR"/>
                  <a:t>random </a:t>
                </a:r>
                <a:r>
                  <a:rPr lang="ko-KR" altLang="en-US"/>
                  <a:t>값으로 초기화 하지만 지금은 </a:t>
                </a:r>
                <a:r>
                  <a:rPr lang="en-US" altLang="ko-KR"/>
                  <a:t>0</a:t>
                </a:r>
                <a:r>
                  <a:rPr lang="ko-KR" altLang="en-US"/>
                  <a:t>으로 초기화한다</a:t>
                </a:r>
                <a:r>
                  <a:rPr lang="en-US" altLang="ko-KR"/>
                  <a:t>.</a:t>
                </a:r>
                <a:endParaRPr lang="ko-KR" altLang="en-US"/>
              </a:p>
            </p:txBody>
          </p:sp>
        </p:grpSp>
        <p:grpSp>
          <p:nvGrpSpPr>
            <p:cNvPr id="13" name="그룹 12">
              <a:extLst>
                <a:ext uri="{FF2B5EF4-FFF2-40B4-BE49-F238E27FC236}">
                  <a16:creationId xmlns:a16="http://schemas.microsoft.com/office/drawing/2014/main" xmlns="" id="{54E60CE3-1205-4531-91FE-D4C4D77CD7AA}"/>
                </a:ext>
              </a:extLst>
            </p:cNvPr>
            <p:cNvGrpSpPr/>
            <p:nvPr/>
          </p:nvGrpSpPr>
          <p:grpSpPr>
            <a:xfrm>
              <a:off x="233912" y="3145911"/>
              <a:ext cx="8123278" cy="1743298"/>
              <a:chOff x="233912" y="3145911"/>
              <a:chExt cx="8123278" cy="1743298"/>
            </a:xfrm>
          </p:grpSpPr>
          <p:sp>
            <p:nvSpPr>
              <p:cNvPr id="10" name="직사각형 9">
                <a:extLst>
                  <a:ext uri="{FF2B5EF4-FFF2-40B4-BE49-F238E27FC236}">
                    <a16:creationId xmlns:a16="http://schemas.microsoft.com/office/drawing/2014/main" xmlns="" id="{CFF7B069-EFD9-4DBB-A080-6259F136CE2B}"/>
                  </a:ext>
                </a:extLst>
              </p:cNvPr>
              <p:cNvSpPr/>
              <p:nvPr/>
            </p:nvSpPr>
            <p:spPr>
              <a:xfrm>
                <a:off x="233912" y="3145911"/>
                <a:ext cx="4572000" cy="903389"/>
              </a:xfrm>
              <a:prstGeom prst="rect">
                <a:avLst/>
              </a:prstGeom>
            </p:spPr>
            <p:txBody>
              <a:bodyPr>
                <a:spAutoFit/>
              </a:bodyPr>
              <a:lstStyle/>
              <a:p>
                <a:pPr>
                  <a:lnSpc>
                    <a:spcPct val="130000"/>
                  </a:lnSpc>
                </a:pPr>
                <a:r>
                  <a:rPr lang="en-US" altLang="ko-KR"/>
                  <a:t>n_data = len(x_train)  # 6</a:t>
                </a:r>
              </a:p>
              <a:p>
                <a:pPr>
                  <a:lnSpc>
                    <a:spcPct val="130000"/>
                  </a:lnSpc>
                </a:pPr>
                <a:r>
                  <a:rPr lang="en-US" altLang="ko-KR"/>
                  <a:t>epochs = 5000</a:t>
                </a:r>
              </a:p>
              <a:p>
                <a:pPr>
                  <a:lnSpc>
                    <a:spcPct val="130000"/>
                  </a:lnSpc>
                </a:pPr>
                <a:r>
                  <a:rPr lang="en-US" altLang="ko-KR"/>
                  <a:t>learning_rate = 0.01</a:t>
                </a:r>
                <a:endParaRPr lang="ko-KR" altLang="en-US"/>
              </a:p>
            </p:txBody>
          </p:sp>
          <p:sp>
            <p:nvSpPr>
              <p:cNvPr id="12" name="직사각형 11">
                <a:extLst>
                  <a:ext uri="{FF2B5EF4-FFF2-40B4-BE49-F238E27FC236}">
                    <a16:creationId xmlns:a16="http://schemas.microsoft.com/office/drawing/2014/main" xmlns="" id="{0DFF3ACF-783B-4C84-BA54-928C72F82DB1}"/>
                  </a:ext>
                </a:extLst>
              </p:cNvPr>
              <p:cNvSpPr/>
              <p:nvPr/>
            </p:nvSpPr>
            <p:spPr>
              <a:xfrm>
                <a:off x="3785190" y="3145911"/>
                <a:ext cx="4572000" cy="1743298"/>
              </a:xfrm>
              <a:prstGeom prst="rect">
                <a:avLst/>
              </a:prstGeom>
            </p:spPr>
            <p:txBody>
              <a:bodyPr>
                <a:spAutoFit/>
              </a:bodyPr>
              <a:lstStyle/>
              <a:p>
                <a:pPr>
                  <a:lnSpc>
                    <a:spcPct val="130000"/>
                  </a:lnSpc>
                </a:pPr>
                <a:r>
                  <a:rPr lang="en-US" altLang="ko-KR"/>
                  <a:t>epoch</a:t>
                </a:r>
                <a:r>
                  <a:rPr lang="ko-KR" altLang="en-US"/>
                  <a:t>은 전체 데이터 셋에 대해 한 번 학습을 하는 사이클을 의미한다</a:t>
                </a:r>
                <a:r>
                  <a:rPr lang="en-US" altLang="ko-KR"/>
                  <a:t>.</a:t>
                </a:r>
              </a:p>
              <a:p>
                <a:pPr>
                  <a:lnSpc>
                    <a:spcPct val="130000"/>
                  </a:lnSpc>
                </a:pPr>
                <a:r>
                  <a:rPr lang="en-US" altLang="ko-KR"/>
                  <a:t>learning rate</a:t>
                </a:r>
                <a:r>
                  <a:rPr lang="ko-KR" altLang="en-US"/>
                  <a:t>는 경사하강법을 사용할 때 파라미터 업데이트의 가중치를 의미하며 </a:t>
                </a:r>
                <a:r>
                  <a:rPr lang="en-US" altLang="ko-KR"/>
                  <a:t>learning rate</a:t>
                </a:r>
                <a:r>
                  <a:rPr lang="ko-KR" altLang="en-US"/>
                  <a:t>는 학습속도와 예측 정확도에 영향을 미치므로 적절히 설정해야 한다</a:t>
                </a:r>
                <a:r>
                  <a:rPr lang="en-US" altLang="ko-KR"/>
                  <a:t>.</a:t>
                </a:r>
                <a:endParaRPr lang="ko-KR" altLang="en-US"/>
              </a:p>
            </p:txBody>
          </p:sp>
        </p:grpSp>
      </p:grpSp>
    </p:spTree>
    <p:extLst>
      <p:ext uri="{BB962C8B-B14F-4D97-AF65-F5344CB8AC3E}">
        <p14:creationId xmlns:p14="http://schemas.microsoft.com/office/powerpoint/2010/main" xmlns="" val="4709158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84602EB8-8122-42C6-845C-F478B8D6AA8C}"/>
              </a:ext>
            </a:extLst>
          </p:cNvPr>
          <p:cNvSpPr>
            <a:spLocks noGrp="1"/>
          </p:cNvSpPr>
          <p:nvPr>
            <p:ph type="title"/>
          </p:nvPr>
        </p:nvSpPr>
        <p:spPr/>
        <p:txBody>
          <a:bodyPr/>
          <a:lstStyle/>
          <a:p>
            <a:r>
              <a:rPr lang="ko-KR" altLang="en-US"/>
              <a:t>코드</a:t>
            </a:r>
          </a:p>
        </p:txBody>
      </p:sp>
      <p:sp>
        <p:nvSpPr>
          <p:cNvPr id="3" name="부제목 2">
            <a:extLst>
              <a:ext uri="{FF2B5EF4-FFF2-40B4-BE49-F238E27FC236}">
                <a16:creationId xmlns:a16="http://schemas.microsoft.com/office/drawing/2014/main" xmlns="" id="{464E023F-052F-4333-8626-5187CF6ABF3C}"/>
              </a:ext>
            </a:extLst>
          </p:cNvPr>
          <p:cNvSpPr>
            <a:spLocks noGrp="1"/>
          </p:cNvSpPr>
          <p:nvPr>
            <p:ph type="subTitle" idx="1"/>
          </p:nvPr>
        </p:nvSpPr>
        <p:spPr>
          <a:solidFill>
            <a:srgbClr val="FF0000"/>
          </a:solidFill>
        </p:spPr>
        <p:txBody>
          <a:bodyPr/>
          <a:lstStyle/>
          <a:p>
            <a:endParaRPr lang="ko-KR" altLang="en-US"/>
          </a:p>
        </p:txBody>
      </p:sp>
      <p:sp>
        <p:nvSpPr>
          <p:cNvPr id="4" name="직사각형 3">
            <a:extLst>
              <a:ext uri="{FF2B5EF4-FFF2-40B4-BE49-F238E27FC236}">
                <a16:creationId xmlns:a16="http://schemas.microsoft.com/office/drawing/2014/main" xmlns="" id="{5AF35AAF-9B78-439B-8DA5-F572AF596D26}"/>
              </a:ext>
            </a:extLst>
          </p:cNvPr>
          <p:cNvSpPr/>
          <p:nvPr/>
        </p:nvSpPr>
        <p:spPr>
          <a:xfrm>
            <a:off x="563525" y="990306"/>
            <a:ext cx="4572000" cy="903389"/>
          </a:xfrm>
          <a:prstGeom prst="rect">
            <a:avLst/>
          </a:prstGeom>
        </p:spPr>
        <p:txBody>
          <a:bodyPr>
            <a:spAutoFit/>
          </a:bodyPr>
          <a:lstStyle/>
          <a:p>
            <a:pPr>
              <a:lnSpc>
                <a:spcPct val="130000"/>
              </a:lnSpc>
            </a:pPr>
            <a:r>
              <a:rPr lang="en-US" altLang="ko-KR"/>
              <a:t>for i in range(epochs):</a:t>
            </a:r>
          </a:p>
          <a:p>
            <a:pPr>
              <a:lnSpc>
                <a:spcPct val="130000"/>
              </a:lnSpc>
            </a:pPr>
            <a:r>
              <a:rPr lang="en-US" altLang="ko-KR"/>
              <a:t>    hypothesis = x_train * W + b  </a:t>
            </a:r>
          </a:p>
          <a:p>
            <a:pPr>
              <a:lnSpc>
                <a:spcPct val="130000"/>
              </a:lnSpc>
            </a:pPr>
            <a:r>
              <a:rPr lang="en-US" altLang="ko-KR"/>
              <a:t>    cost = np.sum((hypothesis - y_train) ** 2) / n_data</a:t>
            </a:r>
            <a:endParaRPr lang="ko-KR" altLang="en-US"/>
          </a:p>
        </p:txBody>
      </p:sp>
      <p:sp>
        <p:nvSpPr>
          <p:cNvPr id="5" name="직사각형 4">
            <a:extLst>
              <a:ext uri="{FF2B5EF4-FFF2-40B4-BE49-F238E27FC236}">
                <a16:creationId xmlns:a16="http://schemas.microsoft.com/office/drawing/2014/main" xmlns="" id="{C3D0A219-1306-4FC9-B6C3-883B7F0AF279}"/>
              </a:ext>
            </a:extLst>
          </p:cNvPr>
          <p:cNvSpPr/>
          <p:nvPr/>
        </p:nvSpPr>
        <p:spPr>
          <a:xfrm>
            <a:off x="4848443" y="990306"/>
            <a:ext cx="3157870" cy="622991"/>
          </a:xfrm>
          <a:prstGeom prst="rect">
            <a:avLst/>
          </a:prstGeom>
        </p:spPr>
        <p:txBody>
          <a:bodyPr wrap="square">
            <a:spAutoFit/>
          </a:bodyPr>
          <a:lstStyle/>
          <a:p>
            <a:pPr>
              <a:lnSpc>
                <a:spcPct val="130000"/>
              </a:lnSpc>
            </a:pPr>
            <a:r>
              <a:rPr lang="en-US" altLang="ko-KR"/>
              <a:t>hypothesis : </a:t>
            </a:r>
            <a:r>
              <a:rPr lang="ko-KR" altLang="en-US"/>
              <a:t>예측 함수</a:t>
            </a:r>
          </a:p>
          <a:p>
            <a:pPr>
              <a:lnSpc>
                <a:spcPct val="130000"/>
              </a:lnSpc>
            </a:pPr>
            <a:r>
              <a:rPr lang="en-US" altLang="ko-KR"/>
              <a:t>cost : </a:t>
            </a:r>
            <a:r>
              <a:rPr lang="ko-KR" altLang="en-US"/>
              <a:t>목적</a:t>
            </a:r>
            <a:r>
              <a:rPr lang="en-US" altLang="ko-KR"/>
              <a:t>(</a:t>
            </a:r>
            <a:r>
              <a:rPr lang="ko-KR" altLang="en-US"/>
              <a:t>비용</a:t>
            </a:r>
            <a:r>
              <a:rPr lang="en-US" altLang="ko-KR"/>
              <a:t>) </a:t>
            </a:r>
            <a:r>
              <a:rPr lang="ko-KR" altLang="en-US"/>
              <a:t>함수</a:t>
            </a:r>
            <a:r>
              <a:rPr lang="en-US" altLang="ko-KR"/>
              <a:t>, </a:t>
            </a:r>
            <a:r>
              <a:rPr lang="ko-KR" altLang="en-US"/>
              <a:t>평균 제곱 오차</a:t>
            </a:r>
          </a:p>
        </p:txBody>
      </p:sp>
      <p:sp>
        <p:nvSpPr>
          <p:cNvPr id="7" name="직사각형 6">
            <a:extLst>
              <a:ext uri="{FF2B5EF4-FFF2-40B4-BE49-F238E27FC236}">
                <a16:creationId xmlns:a16="http://schemas.microsoft.com/office/drawing/2014/main" xmlns="" id="{C887FFF7-F658-4D03-B6FA-A99CE2A128B5}"/>
              </a:ext>
            </a:extLst>
          </p:cNvPr>
          <p:cNvSpPr/>
          <p:nvPr/>
        </p:nvSpPr>
        <p:spPr>
          <a:xfrm>
            <a:off x="563525" y="1853733"/>
            <a:ext cx="6624084" cy="1463542"/>
          </a:xfrm>
          <a:prstGeom prst="rect">
            <a:avLst/>
          </a:prstGeom>
        </p:spPr>
        <p:txBody>
          <a:bodyPr wrap="square">
            <a:spAutoFit/>
          </a:bodyPr>
          <a:lstStyle/>
          <a:p>
            <a:pPr>
              <a:lnSpc>
                <a:spcPct val="130000"/>
              </a:lnSpc>
            </a:pPr>
            <a:r>
              <a:rPr lang="en-US" altLang="ko-KR"/>
              <a:t>    gradient_w = np.sum((W * x_train - y_train + b) * 2 * x_train) / n_data </a:t>
            </a:r>
          </a:p>
          <a:p>
            <a:pPr>
              <a:lnSpc>
                <a:spcPct val="130000"/>
              </a:lnSpc>
            </a:pPr>
            <a:r>
              <a:rPr lang="en-US" altLang="ko-KR"/>
              <a:t>    gradient_b = np.sum((W * x_train - y_train + b) * 2) / n_data</a:t>
            </a:r>
          </a:p>
          <a:p>
            <a:pPr>
              <a:lnSpc>
                <a:spcPct val="130000"/>
              </a:lnSpc>
            </a:pPr>
            <a:endParaRPr lang="en-US" altLang="ko-KR"/>
          </a:p>
          <a:p>
            <a:pPr>
              <a:lnSpc>
                <a:spcPct val="130000"/>
              </a:lnSpc>
            </a:pPr>
            <a:r>
              <a:rPr lang="en-US" altLang="ko-KR"/>
              <a:t>    W -= learning_rate * gradient_w</a:t>
            </a:r>
          </a:p>
          <a:p>
            <a:pPr>
              <a:lnSpc>
                <a:spcPct val="130000"/>
              </a:lnSpc>
            </a:pPr>
            <a:r>
              <a:rPr lang="en-US" altLang="ko-KR"/>
              <a:t>    b -= learning_rate * gradient_b</a:t>
            </a:r>
            <a:endParaRPr lang="ko-KR" altLang="en-US"/>
          </a:p>
        </p:txBody>
      </p:sp>
      <p:sp>
        <p:nvSpPr>
          <p:cNvPr id="8" name="직사각형 7">
            <a:extLst>
              <a:ext uri="{FF2B5EF4-FFF2-40B4-BE49-F238E27FC236}">
                <a16:creationId xmlns:a16="http://schemas.microsoft.com/office/drawing/2014/main" xmlns="" id="{A822ECEB-6628-427C-AC22-7730C27B8A9D}"/>
              </a:ext>
            </a:extLst>
          </p:cNvPr>
          <p:cNvSpPr/>
          <p:nvPr/>
        </p:nvSpPr>
        <p:spPr>
          <a:xfrm>
            <a:off x="3742661" y="2546230"/>
            <a:ext cx="4572000" cy="1183144"/>
          </a:xfrm>
          <a:prstGeom prst="rect">
            <a:avLst/>
          </a:prstGeom>
        </p:spPr>
        <p:txBody>
          <a:bodyPr>
            <a:spAutoFit/>
          </a:bodyPr>
          <a:lstStyle/>
          <a:p>
            <a:pPr>
              <a:lnSpc>
                <a:spcPct val="130000"/>
              </a:lnSpc>
            </a:pPr>
            <a:r>
              <a:rPr lang="en-US" altLang="ko-KR"/>
              <a:t>gradient_w</a:t>
            </a:r>
            <a:r>
              <a:rPr lang="ko-KR" altLang="en-US"/>
              <a:t>는 목적 함수인 평균 제곱 오차를 </a:t>
            </a:r>
            <a:r>
              <a:rPr lang="en-US" altLang="ko-KR"/>
              <a:t>W</a:t>
            </a:r>
            <a:r>
              <a:rPr lang="ko-KR" altLang="en-US"/>
              <a:t>에 대해 편미분해 계산한 값이며 경사하강법을 적용해 다음 </a:t>
            </a:r>
            <a:r>
              <a:rPr lang="en-US" altLang="ko-KR"/>
              <a:t>W</a:t>
            </a:r>
            <a:r>
              <a:rPr lang="ko-KR" altLang="en-US"/>
              <a:t>를 학습률과 곱해 업데이트한다</a:t>
            </a:r>
            <a:r>
              <a:rPr lang="en-US" altLang="ko-KR"/>
              <a:t>.</a:t>
            </a:r>
          </a:p>
          <a:p>
            <a:pPr>
              <a:lnSpc>
                <a:spcPct val="130000"/>
              </a:lnSpc>
            </a:pPr>
            <a:r>
              <a:rPr lang="ko-KR" altLang="en-US"/>
              <a:t>마찬가지로 </a:t>
            </a:r>
            <a:r>
              <a:rPr lang="en-US" altLang="ko-KR"/>
              <a:t>gradient_b</a:t>
            </a:r>
            <a:r>
              <a:rPr lang="ko-KR" altLang="en-US"/>
              <a:t>는 </a:t>
            </a:r>
            <a:r>
              <a:rPr lang="en-US" altLang="ko-KR"/>
              <a:t>b</a:t>
            </a:r>
            <a:r>
              <a:rPr lang="ko-KR" altLang="en-US"/>
              <a:t>에 대한 편미분 계산값이다</a:t>
            </a:r>
            <a:r>
              <a:rPr lang="en-US" altLang="ko-KR"/>
              <a:t>.</a:t>
            </a:r>
            <a:endParaRPr lang="ko-KR" altLang="en-US"/>
          </a:p>
        </p:txBody>
      </p:sp>
    </p:spTree>
    <p:extLst>
      <p:ext uri="{BB962C8B-B14F-4D97-AF65-F5344CB8AC3E}">
        <p14:creationId xmlns:p14="http://schemas.microsoft.com/office/powerpoint/2010/main" xmlns="" val="347116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6071CE90-D81B-4DAB-9BC3-A045572CDA7D}"/>
              </a:ext>
            </a:extLst>
          </p:cNvPr>
          <p:cNvSpPr>
            <a:spLocks noGrp="1"/>
          </p:cNvSpPr>
          <p:nvPr>
            <p:ph type="title"/>
          </p:nvPr>
        </p:nvSpPr>
        <p:spPr/>
        <p:txBody>
          <a:bodyPr/>
          <a:lstStyle/>
          <a:p>
            <a:endParaRPr lang="ko-KR" altLang="en-US"/>
          </a:p>
        </p:txBody>
      </p:sp>
      <p:sp>
        <p:nvSpPr>
          <p:cNvPr id="3" name="부제목 2">
            <a:extLst>
              <a:ext uri="{FF2B5EF4-FFF2-40B4-BE49-F238E27FC236}">
                <a16:creationId xmlns:a16="http://schemas.microsoft.com/office/drawing/2014/main" xmlns="" id="{8ABECA1C-F0C4-4310-A05D-66DF694D2CAC}"/>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DFB622BC-D28A-43F2-A8D4-72D80FA25FC4}"/>
              </a:ext>
            </a:extLst>
          </p:cNvPr>
          <p:cNvSpPr/>
          <p:nvPr/>
        </p:nvSpPr>
        <p:spPr>
          <a:xfrm>
            <a:off x="2451066" y="2417862"/>
            <a:ext cx="4241867" cy="1169551"/>
          </a:xfrm>
          <a:prstGeom prst="rect">
            <a:avLst/>
          </a:prstGeom>
        </p:spPr>
        <p:txBody>
          <a:bodyPr wrap="none">
            <a:spAutoFit/>
          </a:bodyPr>
          <a:lstStyle/>
          <a:p>
            <a:r>
              <a:rPr lang="en-US" altLang="ko-KR"/>
              <a:t>from sklearn.linear_model import LinearRegression</a:t>
            </a:r>
          </a:p>
          <a:p>
            <a:endParaRPr lang="en-US" altLang="ko-KR"/>
          </a:p>
          <a:p>
            <a:r>
              <a:rPr lang="en-US" altLang="ko-KR"/>
              <a:t>line_fitter = LinearRegression()</a:t>
            </a:r>
          </a:p>
          <a:p>
            <a:r>
              <a:rPr lang="en-US" altLang="ko-KR"/>
              <a:t>line_fitter.fit(X, y)</a:t>
            </a:r>
          </a:p>
          <a:p>
            <a:r>
              <a:rPr lang="en-US" altLang="ko-KR"/>
              <a:t>y_predicted = line_fitter.predict(X)</a:t>
            </a:r>
            <a:endParaRPr lang="ko-KR" altLang="en-US"/>
          </a:p>
        </p:txBody>
      </p:sp>
    </p:spTree>
    <p:extLst>
      <p:ext uri="{BB962C8B-B14F-4D97-AF65-F5344CB8AC3E}">
        <p14:creationId xmlns:p14="http://schemas.microsoft.com/office/powerpoint/2010/main" xmlns="" val="5053647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AF9E1E68-7F81-4348-8018-219E5B09259A}"/>
              </a:ext>
            </a:extLst>
          </p:cNvPr>
          <p:cNvSpPr>
            <a:spLocks noGrp="1"/>
          </p:cNvSpPr>
          <p:nvPr>
            <p:ph type="ctrTitle"/>
          </p:nvPr>
        </p:nvSpPr>
        <p:spPr/>
        <p:txBody>
          <a:bodyPr/>
          <a:lstStyle/>
          <a:p>
            <a:r>
              <a:rPr lang="ko-KR" altLang="en-US"/>
              <a:t>로지스틱 회귀</a:t>
            </a:r>
          </a:p>
        </p:txBody>
      </p:sp>
      <p:sp>
        <p:nvSpPr>
          <p:cNvPr id="3" name="부제목 2">
            <a:extLst>
              <a:ext uri="{FF2B5EF4-FFF2-40B4-BE49-F238E27FC236}">
                <a16:creationId xmlns:a16="http://schemas.microsoft.com/office/drawing/2014/main" xmlns="" id="{EABC1968-B3F9-4E91-960E-2F72E2A00AE1}"/>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xmlns="" val="3933031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1023A09F-6F90-432D-A2DE-5EA5246A43CB}"/>
              </a:ext>
            </a:extLst>
          </p:cNvPr>
          <p:cNvSpPr>
            <a:spLocks noGrp="1"/>
          </p:cNvSpPr>
          <p:nvPr>
            <p:ph type="title"/>
          </p:nvPr>
        </p:nvSpPr>
        <p:spPr/>
        <p:txBody>
          <a:bodyPr/>
          <a:lstStyle/>
          <a:p>
            <a:r>
              <a:rPr lang="en-US" altLang="ko-KR"/>
              <a:t>SVM</a:t>
            </a:r>
            <a:endParaRPr lang="ko-KR" altLang="en-US"/>
          </a:p>
        </p:txBody>
      </p:sp>
      <p:sp>
        <p:nvSpPr>
          <p:cNvPr id="3" name="부제목 2">
            <a:extLst>
              <a:ext uri="{FF2B5EF4-FFF2-40B4-BE49-F238E27FC236}">
                <a16:creationId xmlns:a16="http://schemas.microsoft.com/office/drawing/2014/main" xmlns="" id="{AE6ECF97-D431-4A32-9550-90655894F95C}"/>
              </a:ext>
            </a:extLst>
          </p:cNvPr>
          <p:cNvSpPr>
            <a:spLocks noGrp="1"/>
          </p:cNvSpPr>
          <p:nvPr>
            <p:ph type="subTitle" idx="1"/>
          </p:nvPr>
        </p:nvSpPr>
        <p:spPr/>
        <p:txBody>
          <a:bodyPr/>
          <a:lstStyle/>
          <a:p>
            <a:endParaRPr lang="ko-KR" altLang="en-US"/>
          </a:p>
        </p:txBody>
      </p:sp>
      <p:pic>
        <p:nvPicPr>
          <p:cNvPr id="7170" name="Picture 2">
            <a:extLst>
              <a:ext uri="{FF2B5EF4-FFF2-40B4-BE49-F238E27FC236}">
                <a16:creationId xmlns:a16="http://schemas.microsoft.com/office/drawing/2014/main" xmlns="" id="{C723D187-5D50-480E-9297-7CAE2B8EDC97}"/>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41214" y="914600"/>
            <a:ext cx="5661575" cy="358691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3736326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8F457D2A-6DF5-4FE3-A06D-2E2608108CE4}"/>
              </a:ext>
            </a:extLst>
          </p:cNvPr>
          <p:cNvSpPr>
            <a:spLocks noGrp="1"/>
          </p:cNvSpPr>
          <p:nvPr>
            <p:ph type="title"/>
          </p:nvPr>
        </p:nvSpPr>
        <p:spPr/>
        <p:txBody>
          <a:bodyPr/>
          <a:lstStyle/>
          <a:p>
            <a:r>
              <a:rPr lang="ko-KR" altLang="en-US"/>
              <a:t>로지스틱회귀</a:t>
            </a:r>
            <a:r>
              <a:rPr lang="en-US" altLang="ko-KR"/>
              <a:t>(Logistic Regression)</a:t>
            </a:r>
            <a:endParaRPr lang="ko-KR" altLang="en-US"/>
          </a:p>
        </p:txBody>
      </p:sp>
      <p:sp>
        <p:nvSpPr>
          <p:cNvPr id="3" name="부제목 2">
            <a:extLst>
              <a:ext uri="{FF2B5EF4-FFF2-40B4-BE49-F238E27FC236}">
                <a16:creationId xmlns:a16="http://schemas.microsoft.com/office/drawing/2014/main" xmlns="" id="{1897ED95-F2E1-4839-9B11-81B43ABB148B}"/>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72FC040B-B8B4-4FF4-BF07-1C3DBE91656D}"/>
              </a:ext>
            </a:extLst>
          </p:cNvPr>
          <p:cNvSpPr/>
          <p:nvPr/>
        </p:nvSpPr>
        <p:spPr>
          <a:xfrm>
            <a:off x="478465" y="935742"/>
            <a:ext cx="8080744" cy="903068"/>
          </a:xfrm>
          <a:prstGeom prst="rect">
            <a:avLst/>
          </a:prstGeom>
        </p:spPr>
        <p:txBody>
          <a:bodyPr wrap="square">
            <a:spAutoFit/>
          </a:bodyPr>
          <a:lstStyle/>
          <a:p>
            <a:pPr>
              <a:lnSpc>
                <a:spcPct val="130000"/>
              </a:lnSpc>
            </a:pPr>
            <a:r>
              <a:rPr lang="ko-KR" altLang="en-US"/>
              <a:t>로지스틱 회귀</a:t>
            </a:r>
            <a:r>
              <a:rPr lang="en-US" altLang="ko-KR"/>
              <a:t>(Logistic Regression)</a:t>
            </a:r>
            <a:r>
              <a:rPr lang="ko-KR" altLang="en-US"/>
              <a:t>는 회귀를 사용하여 데이터가 어떤 범주에 속할 확률을 </a:t>
            </a:r>
            <a:r>
              <a:rPr lang="en-US" altLang="ko-KR"/>
              <a:t>0</a:t>
            </a:r>
            <a:r>
              <a:rPr lang="ko-KR" altLang="en-US"/>
              <a:t>에서 </a:t>
            </a:r>
            <a:r>
              <a:rPr lang="en-US" altLang="ko-KR"/>
              <a:t>1 </a:t>
            </a:r>
            <a:r>
              <a:rPr lang="ko-KR" altLang="en-US"/>
              <a:t>사이의 값으로 예측하고 그 확률에 따라 가능성이 더 높은 범주에 속하는 것으로 분류해주는 지도 학습 알고리즘</a:t>
            </a:r>
            <a:r>
              <a:rPr lang="en-US" altLang="ko-KR"/>
              <a:t>. </a:t>
            </a:r>
            <a:r>
              <a:rPr lang="ko-KR" altLang="en-US"/>
              <a:t>예를 들어 스팸메일 탐지기</a:t>
            </a:r>
          </a:p>
        </p:txBody>
      </p:sp>
      <p:pic>
        <p:nvPicPr>
          <p:cNvPr id="45058" name="Picture 2">
            <a:extLst>
              <a:ext uri="{FF2B5EF4-FFF2-40B4-BE49-F238E27FC236}">
                <a16:creationId xmlns:a16="http://schemas.microsoft.com/office/drawing/2014/main" xmlns="" id="{4E411705-1083-43AF-8EE6-116DC7712BC7}"/>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71364" y="2008391"/>
            <a:ext cx="5645888" cy="259259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9" name="그룹 8">
            <a:extLst>
              <a:ext uri="{FF2B5EF4-FFF2-40B4-BE49-F238E27FC236}">
                <a16:creationId xmlns:a16="http://schemas.microsoft.com/office/drawing/2014/main" xmlns="" id="{1B060ABD-4F99-4D0E-9AA6-B5C31B9A0BA0}"/>
              </a:ext>
            </a:extLst>
          </p:cNvPr>
          <p:cNvGrpSpPr/>
          <p:nvPr/>
        </p:nvGrpSpPr>
        <p:grpSpPr>
          <a:xfrm>
            <a:off x="2486387" y="2768259"/>
            <a:ext cx="4092787" cy="615554"/>
            <a:chOff x="2927218" y="3656828"/>
            <a:chExt cx="4092787" cy="615554"/>
          </a:xfrm>
        </p:grpSpPr>
        <p:sp>
          <p:nvSpPr>
            <p:cNvPr id="5" name="직사각형 4">
              <a:extLst>
                <a:ext uri="{FF2B5EF4-FFF2-40B4-BE49-F238E27FC236}">
                  <a16:creationId xmlns:a16="http://schemas.microsoft.com/office/drawing/2014/main" xmlns="" id="{602CCFC3-75A7-4968-96CB-1F0088BF6283}"/>
                </a:ext>
              </a:extLst>
            </p:cNvPr>
            <p:cNvSpPr/>
            <p:nvPr/>
          </p:nvSpPr>
          <p:spPr>
            <a:xfrm>
              <a:off x="3216560" y="3656828"/>
              <a:ext cx="3509294" cy="307777"/>
            </a:xfrm>
            <a:prstGeom prst="rect">
              <a:avLst/>
            </a:prstGeom>
            <a:solidFill>
              <a:schemeClr val="bg1">
                <a:lumMod val="95000"/>
              </a:schemeClr>
            </a:solidFill>
          </p:spPr>
          <p:txBody>
            <a:bodyPr wrap="none">
              <a:spAutoFit/>
            </a:bodyPr>
            <a:lstStyle/>
            <a:p>
              <a:r>
                <a:rPr lang="ko-KR" altLang="en-US">
                  <a:solidFill>
                    <a:srgbClr val="404248"/>
                  </a:solidFill>
                  <a:latin typeface="Abadi" panose="020B0604020104020204" pitchFamily="34" charset="0"/>
                </a:rPr>
                <a:t>공부하는 시간에 따라 시험에 합격할 확률</a:t>
              </a:r>
              <a:endParaRPr lang="ko-KR" altLang="en-US"/>
            </a:p>
          </p:txBody>
        </p:sp>
        <p:sp>
          <p:nvSpPr>
            <p:cNvPr id="8" name="직사각형 7">
              <a:extLst>
                <a:ext uri="{FF2B5EF4-FFF2-40B4-BE49-F238E27FC236}">
                  <a16:creationId xmlns:a16="http://schemas.microsoft.com/office/drawing/2014/main" xmlns="" id="{08D2E524-9796-4417-AE6B-605C95D4B958}"/>
                </a:ext>
              </a:extLst>
            </p:cNvPr>
            <p:cNvSpPr/>
            <p:nvPr/>
          </p:nvSpPr>
          <p:spPr>
            <a:xfrm>
              <a:off x="2927218" y="3964605"/>
              <a:ext cx="4092787" cy="307777"/>
            </a:xfrm>
            <a:prstGeom prst="rect">
              <a:avLst/>
            </a:prstGeom>
            <a:solidFill>
              <a:schemeClr val="bg1">
                <a:lumMod val="95000"/>
              </a:schemeClr>
            </a:solidFill>
          </p:spPr>
          <p:txBody>
            <a:bodyPr wrap="none">
              <a:spAutoFit/>
            </a:bodyPr>
            <a:lstStyle/>
            <a:p>
              <a:r>
                <a:rPr lang="ko-KR" altLang="en-US" b="1">
                  <a:solidFill>
                    <a:srgbClr val="404248"/>
                  </a:solidFill>
                  <a:latin typeface="Abadi" panose="020B0604020104020204" pitchFamily="34" charset="0"/>
                </a:rPr>
                <a:t>확률이 음과 양의 방향으로 무한대까지 뻗어 간다</a:t>
              </a:r>
              <a:endParaRPr lang="ko-KR" altLang="en-US"/>
            </a:p>
          </p:txBody>
        </p:sp>
      </p:grpSp>
    </p:spTree>
    <p:extLst>
      <p:ext uri="{BB962C8B-B14F-4D97-AF65-F5344CB8AC3E}">
        <p14:creationId xmlns:p14="http://schemas.microsoft.com/office/powerpoint/2010/main" xmlns="" val="40912710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EE91E7A9-E5B0-499D-8E20-84E696ACAC58}"/>
              </a:ext>
            </a:extLst>
          </p:cNvPr>
          <p:cNvSpPr>
            <a:spLocks noGrp="1"/>
          </p:cNvSpPr>
          <p:nvPr>
            <p:ph type="title"/>
          </p:nvPr>
        </p:nvSpPr>
        <p:spPr/>
        <p:txBody>
          <a:bodyPr/>
          <a:lstStyle/>
          <a:p>
            <a:r>
              <a:rPr lang="ko-KR" altLang="en-US"/>
              <a:t>로지스틱회귀</a:t>
            </a:r>
            <a:r>
              <a:rPr lang="en-US" altLang="ko-KR"/>
              <a:t>(Logistic Regression)</a:t>
            </a:r>
            <a:endParaRPr lang="ko-KR" altLang="en-US"/>
          </a:p>
        </p:txBody>
      </p:sp>
      <p:sp>
        <p:nvSpPr>
          <p:cNvPr id="3" name="부제목 2">
            <a:extLst>
              <a:ext uri="{FF2B5EF4-FFF2-40B4-BE49-F238E27FC236}">
                <a16:creationId xmlns:a16="http://schemas.microsoft.com/office/drawing/2014/main" xmlns="" id="{E0FCEAF5-52A8-40A7-B97A-E7BEE0399700}"/>
              </a:ext>
            </a:extLst>
          </p:cNvPr>
          <p:cNvSpPr>
            <a:spLocks noGrp="1"/>
          </p:cNvSpPr>
          <p:nvPr>
            <p:ph type="subTitle" idx="1"/>
          </p:nvPr>
        </p:nvSpPr>
        <p:spPr/>
        <p:txBody>
          <a:bodyPr/>
          <a:lstStyle/>
          <a:p>
            <a:endParaRPr lang="ko-KR" altLang="en-US"/>
          </a:p>
        </p:txBody>
      </p:sp>
      <p:sp>
        <p:nvSpPr>
          <p:cNvPr id="5" name="직사각형 4">
            <a:extLst>
              <a:ext uri="{FF2B5EF4-FFF2-40B4-BE49-F238E27FC236}">
                <a16:creationId xmlns:a16="http://schemas.microsoft.com/office/drawing/2014/main" xmlns="" id="{27F529D3-0BB7-4E6A-B769-F79640F6CCC0}"/>
              </a:ext>
            </a:extLst>
          </p:cNvPr>
          <p:cNvSpPr/>
          <p:nvPr/>
        </p:nvSpPr>
        <p:spPr>
          <a:xfrm>
            <a:off x="340241" y="3469956"/>
            <a:ext cx="8399721" cy="1183144"/>
          </a:xfrm>
          <a:prstGeom prst="rect">
            <a:avLst/>
          </a:prstGeom>
        </p:spPr>
        <p:txBody>
          <a:bodyPr wrap="square">
            <a:spAutoFit/>
          </a:bodyPr>
          <a:lstStyle/>
          <a:p>
            <a:pPr>
              <a:lnSpc>
                <a:spcPct val="130000"/>
              </a:lnSpc>
            </a:pPr>
            <a:r>
              <a:rPr lang="ko-KR" altLang="en-US"/>
              <a:t>로지스틱 회귀에서는 데이터가 특정 범주에 속할 확률을 예측하기 위해 아래와 같은 단계를 거친다</a:t>
            </a:r>
            <a:r>
              <a:rPr lang="en-US" altLang="ko-KR"/>
              <a:t>.</a:t>
            </a:r>
          </a:p>
          <a:p>
            <a:pPr marL="342900" indent="-342900">
              <a:lnSpc>
                <a:spcPct val="130000"/>
              </a:lnSpc>
              <a:buFont typeface="+mj-lt"/>
              <a:buAutoNum type="arabicPeriod"/>
            </a:pPr>
            <a:r>
              <a:rPr lang="ko-KR" altLang="en-US"/>
              <a:t>모든 속성</a:t>
            </a:r>
            <a:r>
              <a:rPr lang="en-US" altLang="ko-KR"/>
              <a:t>(feature)</a:t>
            </a:r>
            <a:r>
              <a:rPr lang="ko-KR" altLang="en-US"/>
              <a:t>들의 계수</a:t>
            </a:r>
            <a:r>
              <a:rPr lang="en-US" altLang="ko-KR"/>
              <a:t>(coefficient)</a:t>
            </a:r>
            <a:r>
              <a:rPr lang="ko-KR" altLang="en-US"/>
              <a:t>와 절편</a:t>
            </a:r>
            <a:r>
              <a:rPr lang="en-US" altLang="ko-KR"/>
              <a:t>(intercept)</a:t>
            </a:r>
            <a:r>
              <a:rPr lang="ko-KR" altLang="en-US"/>
              <a:t>을 </a:t>
            </a:r>
            <a:r>
              <a:rPr lang="en-US" altLang="ko-KR"/>
              <a:t>0</a:t>
            </a:r>
            <a:r>
              <a:rPr lang="ko-KR" altLang="en-US"/>
              <a:t>으로 초기화한다</a:t>
            </a:r>
            <a:r>
              <a:rPr lang="en-US" altLang="ko-KR"/>
              <a:t>.</a:t>
            </a:r>
          </a:p>
          <a:p>
            <a:pPr marL="342900" indent="-342900">
              <a:lnSpc>
                <a:spcPct val="130000"/>
              </a:lnSpc>
              <a:buFont typeface="+mj-lt"/>
              <a:buAutoNum type="arabicPeriod"/>
            </a:pPr>
            <a:r>
              <a:rPr lang="ko-KR" altLang="en-US"/>
              <a:t>각 속성들의 값</a:t>
            </a:r>
            <a:r>
              <a:rPr lang="en-US" altLang="ko-KR"/>
              <a:t>(value)</a:t>
            </a:r>
            <a:r>
              <a:rPr lang="ko-KR" altLang="en-US"/>
              <a:t>에 계수</a:t>
            </a:r>
            <a:r>
              <a:rPr lang="en-US" altLang="ko-KR"/>
              <a:t>(coefficient)</a:t>
            </a:r>
            <a:r>
              <a:rPr lang="ko-KR" altLang="en-US"/>
              <a:t>를 곱해서 </a:t>
            </a:r>
            <a:r>
              <a:rPr lang="en-US" altLang="ko-KR"/>
              <a:t>log-odds</a:t>
            </a:r>
            <a:r>
              <a:rPr lang="ko-KR" altLang="en-US"/>
              <a:t>를 구한다</a:t>
            </a:r>
            <a:r>
              <a:rPr lang="en-US" altLang="ko-KR"/>
              <a:t>.</a:t>
            </a:r>
          </a:p>
          <a:p>
            <a:pPr marL="342900" indent="-342900">
              <a:lnSpc>
                <a:spcPct val="130000"/>
              </a:lnSpc>
              <a:buFont typeface="+mj-lt"/>
              <a:buAutoNum type="arabicPeriod"/>
            </a:pPr>
            <a:r>
              <a:rPr lang="en-US" altLang="ko-KR"/>
              <a:t>log-odds</a:t>
            </a:r>
            <a:r>
              <a:rPr lang="ko-KR" altLang="en-US"/>
              <a:t>를 </a:t>
            </a:r>
            <a:r>
              <a:rPr lang="en-US" altLang="ko-KR"/>
              <a:t>sigmoid </a:t>
            </a:r>
            <a:r>
              <a:rPr lang="ko-KR" altLang="en-US"/>
              <a:t>함수에 넣어서 </a:t>
            </a:r>
            <a:r>
              <a:rPr lang="en-US" altLang="ko-KR"/>
              <a:t>[0,1] </a:t>
            </a:r>
            <a:r>
              <a:rPr lang="ko-KR" altLang="en-US"/>
              <a:t>범위의 확률을 구한다</a:t>
            </a:r>
            <a:r>
              <a:rPr lang="en-US" altLang="ko-KR"/>
              <a:t>.</a:t>
            </a:r>
            <a:endParaRPr lang="ko-KR" altLang="en-US"/>
          </a:p>
        </p:txBody>
      </p:sp>
      <p:pic>
        <p:nvPicPr>
          <p:cNvPr id="9" name="Picture 4">
            <a:extLst>
              <a:ext uri="{FF2B5EF4-FFF2-40B4-BE49-F238E27FC236}">
                <a16:creationId xmlns:a16="http://schemas.microsoft.com/office/drawing/2014/main" xmlns="" id="{08D40073-65F0-442A-96DA-39BB0D94DB9C}"/>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51837" y="828260"/>
            <a:ext cx="5440326" cy="2672938"/>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그룹 10">
            <a:extLst>
              <a:ext uri="{FF2B5EF4-FFF2-40B4-BE49-F238E27FC236}">
                <a16:creationId xmlns:a16="http://schemas.microsoft.com/office/drawing/2014/main" xmlns="" id="{19A02C4A-2996-44D1-9158-77C22269E373}"/>
              </a:ext>
            </a:extLst>
          </p:cNvPr>
          <p:cNvGrpSpPr/>
          <p:nvPr/>
        </p:nvGrpSpPr>
        <p:grpSpPr>
          <a:xfrm>
            <a:off x="2853421" y="1972834"/>
            <a:ext cx="3509294" cy="598916"/>
            <a:chOff x="2657070" y="899990"/>
            <a:chExt cx="3509294" cy="598916"/>
          </a:xfrm>
        </p:grpSpPr>
        <p:sp>
          <p:nvSpPr>
            <p:cNvPr id="7" name="직사각형 6">
              <a:extLst>
                <a:ext uri="{FF2B5EF4-FFF2-40B4-BE49-F238E27FC236}">
                  <a16:creationId xmlns:a16="http://schemas.microsoft.com/office/drawing/2014/main" xmlns="" id="{03BF1445-7983-4D80-B1D3-7116E6CEC833}"/>
                </a:ext>
              </a:extLst>
            </p:cNvPr>
            <p:cNvSpPr/>
            <p:nvPr/>
          </p:nvSpPr>
          <p:spPr>
            <a:xfrm>
              <a:off x="2657070" y="899990"/>
              <a:ext cx="3509294" cy="307777"/>
            </a:xfrm>
            <a:prstGeom prst="rect">
              <a:avLst/>
            </a:prstGeom>
            <a:solidFill>
              <a:schemeClr val="bg1">
                <a:lumMod val="95000"/>
              </a:schemeClr>
            </a:solidFill>
          </p:spPr>
          <p:txBody>
            <a:bodyPr wrap="none">
              <a:spAutoFit/>
            </a:bodyPr>
            <a:lstStyle/>
            <a:p>
              <a:r>
                <a:rPr lang="ko-KR" altLang="en-US">
                  <a:solidFill>
                    <a:srgbClr val="404248"/>
                  </a:solidFill>
                  <a:latin typeface="Abadi" panose="020B0604020104020204" pitchFamily="34" charset="0"/>
                </a:rPr>
                <a:t>공부하는 시간에 따라 시험에 합격할 확률</a:t>
              </a:r>
              <a:endParaRPr lang="ko-KR" altLang="en-US"/>
            </a:p>
          </p:txBody>
        </p:sp>
        <p:sp>
          <p:nvSpPr>
            <p:cNvPr id="10" name="직사각형 9">
              <a:extLst>
                <a:ext uri="{FF2B5EF4-FFF2-40B4-BE49-F238E27FC236}">
                  <a16:creationId xmlns:a16="http://schemas.microsoft.com/office/drawing/2014/main" xmlns="" id="{8A7DC131-2D82-450C-AC9F-7A6684A2DCBD}"/>
                </a:ext>
              </a:extLst>
            </p:cNvPr>
            <p:cNvSpPr/>
            <p:nvPr/>
          </p:nvSpPr>
          <p:spPr>
            <a:xfrm>
              <a:off x="2835003" y="1191129"/>
              <a:ext cx="3164649" cy="307777"/>
            </a:xfrm>
            <a:prstGeom prst="rect">
              <a:avLst/>
            </a:prstGeom>
            <a:solidFill>
              <a:schemeClr val="bg1">
                <a:lumMod val="95000"/>
              </a:schemeClr>
            </a:solidFill>
          </p:spPr>
          <p:txBody>
            <a:bodyPr wrap="none">
              <a:spAutoFit/>
            </a:bodyPr>
            <a:lstStyle/>
            <a:p>
              <a:r>
                <a:rPr lang="ko-KR" altLang="en-US">
                  <a:solidFill>
                    <a:srgbClr val="404248"/>
                  </a:solidFill>
                  <a:latin typeface="Abadi" panose="020B0604020104020204" pitchFamily="34" charset="0"/>
                </a:rPr>
                <a:t>시험에 합격할 </a:t>
              </a:r>
              <a:r>
                <a:rPr lang="ko-KR" altLang="en-US" b="1">
                  <a:solidFill>
                    <a:srgbClr val="404248"/>
                  </a:solidFill>
                  <a:latin typeface="Abadi" panose="020B0604020104020204" pitchFamily="34" charset="0"/>
                </a:rPr>
                <a:t>확률이 </a:t>
              </a:r>
              <a:r>
                <a:rPr lang="en-US" altLang="ko-KR" b="1">
                  <a:solidFill>
                    <a:srgbClr val="404248"/>
                  </a:solidFill>
                  <a:latin typeface="Abadi" panose="020B0604020104020204" pitchFamily="34" charset="0"/>
                </a:rPr>
                <a:t>0</a:t>
              </a:r>
              <a:r>
                <a:rPr lang="ko-KR" altLang="en-US" b="1">
                  <a:solidFill>
                    <a:srgbClr val="404248"/>
                  </a:solidFill>
                  <a:latin typeface="Abadi" panose="020B0604020104020204" pitchFamily="34" charset="0"/>
                </a:rPr>
                <a:t>과 </a:t>
              </a:r>
              <a:r>
                <a:rPr lang="en-US" altLang="ko-KR" b="1">
                  <a:solidFill>
                    <a:srgbClr val="404248"/>
                  </a:solidFill>
                  <a:latin typeface="Abadi" panose="020B0604020104020204" pitchFamily="34" charset="0"/>
                </a:rPr>
                <a:t>1</a:t>
              </a:r>
              <a:r>
                <a:rPr lang="ko-KR" altLang="en-US" b="1">
                  <a:solidFill>
                    <a:srgbClr val="404248"/>
                  </a:solidFill>
                  <a:latin typeface="Abadi" panose="020B0604020104020204" pitchFamily="34" charset="0"/>
                </a:rPr>
                <a:t>사이의 값</a:t>
              </a:r>
              <a:endParaRPr lang="ko-KR" altLang="en-US"/>
            </a:p>
          </p:txBody>
        </p:sp>
      </p:grpSp>
    </p:spTree>
    <p:extLst>
      <p:ext uri="{BB962C8B-B14F-4D97-AF65-F5344CB8AC3E}">
        <p14:creationId xmlns:p14="http://schemas.microsoft.com/office/powerpoint/2010/main" xmlns="" val="35100797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xmlns="" id="{EBB8F3A7-76D7-4365-97DA-D6CD766348B9}"/>
              </a:ext>
            </a:extLst>
          </p:cNvPr>
          <p:cNvPicPr>
            <a:picLocks noChangeAspect="1"/>
          </p:cNvPicPr>
          <p:nvPr/>
        </p:nvPicPr>
        <p:blipFill>
          <a:blip r:embed="rId2"/>
          <a:stretch>
            <a:fillRect/>
          </a:stretch>
        </p:blipFill>
        <p:spPr>
          <a:xfrm>
            <a:off x="3038475" y="1871768"/>
            <a:ext cx="3067050" cy="762000"/>
          </a:xfrm>
          <a:prstGeom prst="rect">
            <a:avLst/>
          </a:prstGeom>
        </p:spPr>
      </p:pic>
      <p:pic>
        <p:nvPicPr>
          <p:cNvPr id="8" name="그림 7">
            <a:extLst>
              <a:ext uri="{FF2B5EF4-FFF2-40B4-BE49-F238E27FC236}">
                <a16:creationId xmlns:a16="http://schemas.microsoft.com/office/drawing/2014/main" xmlns="" id="{96D39282-4D3A-49A2-8610-66FC6ECFD64B}"/>
              </a:ext>
            </a:extLst>
          </p:cNvPr>
          <p:cNvPicPr>
            <a:picLocks noChangeAspect="1"/>
          </p:cNvPicPr>
          <p:nvPr/>
        </p:nvPicPr>
        <p:blipFill>
          <a:blip r:embed="rId3"/>
          <a:stretch>
            <a:fillRect/>
          </a:stretch>
        </p:blipFill>
        <p:spPr>
          <a:xfrm>
            <a:off x="3128963" y="2940881"/>
            <a:ext cx="2886075" cy="561975"/>
          </a:xfrm>
          <a:prstGeom prst="rect">
            <a:avLst/>
          </a:prstGeom>
        </p:spPr>
      </p:pic>
      <p:pic>
        <p:nvPicPr>
          <p:cNvPr id="10" name="그림 9">
            <a:extLst>
              <a:ext uri="{FF2B5EF4-FFF2-40B4-BE49-F238E27FC236}">
                <a16:creationId xmlns:a16="http://schemas.microsoft.com/office/drawing/2014/main" xmlns="" id="{0A1C7961-1529-481A-B843-727F6BFF840F}"/>
              </a:ext>
            </a:extLst>
          </p:cNvPr>
          <p:cNvPicPr>
            <a:picLocks noChangeAspect="1"/>
          </p:cNvPicPr>
          <p:nvPr/>
        </p:nvPicPr>
        <p:blipFill>
          <a:blip r:embed="rId4"/>
          <a:stretch>
            <a:fillRect/>
          </a:stretch>
        </p:blipFill>
        <p:spPr>
          <a:xfrm>
            <a:off x="2700338" y="3963917"/>
            <a:ext cx="3743325" cy="400050"/>
          </a:xfrm>
          <a:prstGeom prst="rect">
            <a:avLst/>
          </a:prstGeom>
        </p:spPr>
      </p:pic>
      <p:sp>
        <p:nvSpPr>
          <p:cNvPr id="2" name="제목 1">
            <a:extLst>
              <a:ext uri="{FF2B5EF4-FFF2-40B4-BE49-F238E27FC236}">
                <a16:creationId xmlns:a16="http://schemas.microsoft.com/office/drawing/2014/main" xmlns="" id="{D4E3DE27-1290-457B-A2D4-257208B4A54C}"/>
              </a:ext>
            </a:extLst>
          </p:cNvPr>
          <p:cNvSpPr>
            <a:spLocks noGrp="1"/>
          </p:cNvSpPr>
          <p:nvPr>
            <p:ph type="title"/>
          </p:nvPr>
        </p:nvSpPr>
        <p:spPr/>
        <p:txBody>
          <a:bodyPr/>
          <a:lstStyle/>
          <a:p>
            <a:r>
              <a:rPr lang="en-US" altLang="ko-KR"/>
              <a:t>Log-Odds</a:t>
            </a:r>
            <a:endParaRPr lang="ko-KR" altLang="en-US"/>
          </a:p>
        </p:txBody>
      </p:sp>
      <p:sp>
        <p:nvSpPr>
          <p:cNvPr id="3" name="부제목 2">
            <a:extLst>
              <a:ext uri="{FF2B5EF4-FFF2-40B4-BE49-F238E27FC236}">
                <a16:creationId xmlns:a16="http://schemas.microsoft.com/office/drawing/2014/main" xmlns="" id="{87F5F981-58CB-4F47-94F3-06530A908FF2}"/>
              </a:ext>
            </a:extLst>
          </p:cNvPr>
          <p:cNvSpPr>
            <a:spLocks noGrp="1"/>
          </p:cNvSpPr>
          <p:nvPr>
            <p:ph type="subTitle" idx="1"/>
          </p:nvPr>
        </p:nvSpPr>
        <p:spPr/>
        <p:txBody>
          <a:bodyPr/>
          <a:lstStyle/>
          <a:p>
            <a:endParaRPr lang="ko-KR" altLang="en-US"/>
          </a:p>
        </p:txBody>
      </p:sp>
      <p:sp>
        <p:nvSpPr>
          <p:cNvPr id="5" name="직사각형 4">
            <a:extLst>
              <a:ext uri="{FF2B5EF4-FFF2-40B4-BE49-F238E27FC236}">
                <a16:creationId xmlns:a16="http://schemas.microsoft.com/office/drawing/2014/main" xmlns="" id="{D1B1F24A-F10A-4B57-86E7-4D31EE3A835C}"/>
              </a:ext>
            </a:extLst>
          </p:cNvPr>
          <p:cNvSpPr/>
          <p:nvPr/>
        </p:nvSpPr>
        <p:spPr>
          <a:xfrm>
            <a:off x="382771" y="902455"/>
            <a:ext cx="8325293" cy="903068"/>
          </a:xfrm>
          <a:prstGeom prst="rect">
            <a:avLst/>
          </a:prstGeom>
        </p:spPr>
        <p:txBody>
          <a:bodyPr wrap="square">
            <a:spAutoFit/>
          </a:bodyPr>
          <a:lstStyle/>
          <a:p>
            <a:pPr>
              <a:lnSpc>
                <a:spcPct val="130000"/>
              </a:lnSpc>
            </a:pPr>
            <a:r>
              <a:rPr lang="ko-KR" altLang="en-US"/>
              <a:t>선형 회귀에서는 각 속성의 값에다가 계수</a:t>
            </a:r>
            <a:r>
              <a:rPr lang="en-US" altLang="ko-KR"/>
              <a:t>(coefficient)</a:t>
            </a:r>
            <a:r>
              <a:rPr lang="ko-KR" altLang="en-US"/>
              <a:t>에 각 곱하고 절편</a:t>
            </a:r>
            <a:r>
              <a:rPr lang="en-US" altLang="ko-KR"/>
              <a:t>(intercept)</a:t>
            </a:r>
            <a:r>
              <a:rPr lang="ko-KR" altLang="en-US"/>
              <a:t>을 더해서 예측 값을 구한다</a:t>
            </a:r>
            <a:r>
              <a:rPr lang="en-US" altLang="ko-KR"/>
              <a:t>. </a:t>
            </a:r>
            <a:r>
              <a:rPr lang="ko-KR" altLang="en-US"/>
              <a:t>그래서 구한 예측 값의 범위는 </a:t>
            </a:r>
            <a:r>
              <a:rPr lang="en-US" altLang="ko-KR"/>
              <a:t>-∞</a:t>
            </a:r>
            <a:r>
              <a:rPr lang="ko-KR" altLang="en-US"/>
              <a:t>에서 </a:t>
            </a:r>
            <a:r>
              <a:rPr lang="en-US" altLang="ko-KR"/>
              <a:t>+ ∞</a:t>
            </a:r>
            <a:r>
              <a:rPr lang="ko-KR" altLang="en-US"/>
              <a:t>까지다</a:t>
            </a:r>
            <a:r>
              <a:rPr lang="en-US" altLang="ko-KR"/>
              <a:t>. </a:t>
            </a:r>
            <a:r>
              <a:rPr lang="ko-KR" altLang="en-US"/>
              <a:t>로지스틱 회귀에서도 마찬가지이긴 한데</a:t>
            </a:r>
            <a:r>
              <a:rPr lang="en-US" altLang="ko-KR"/>
              <a:t>, </a:t>
            </a:r>
            <a:r>
              <a:rPr lang="ko-KR" altLang="en-US"/>
              <a:t>마지막에 예측 값 대신 </a:t>
            </a:r>
            <a:r>
              <a:rPr lang="en-US" altLang="ko-KR"/>
              <a:t>log-odds</a:t>
            </a:r>
            <a:r>
              <a:rPr lang="ko-KR" altLang="en-US"/>
              <a:t>라는 걸 구해줘야 한다는 차이가 있다</a:t>
            </a:r>
            <a:r>
              <a:rPr lang="en-US" altLang="ko-KR"/>
              <a:t>.</a:t>
            </a:r>
            <a:endParaRPr lang="ko-KR" altLang="en-US"/>
          </a:p>
        </p:txBody>
      </p:sp>
      <p:sp>
        <p:nvSpPr>
          <p:cNvPr id="7" name="직사각형 6">
            <a:extLst>
              <a:ext uri="{FF2B5EF4-FFF2-40B4-BE49-F238E27FC236}">
                <a16:creationId xmlns:a16="http://schemas.microsoft.com/office/drawing/2014/main" xmlns="" id="{6938B1A1-4CFB-48CC-BFB6-C9F4118A0D45}"/>
              </a:ext>
            </a:extLst>
          </p:cNvPr>
          <p:cNvSpPr/>
          <p:nvPr/>
        </p:nvSpPr>
        <p:spPr>
          <a:xfrm>
            <a:off x="478465" y="2607854"/>
            <a:ext cx="6379535" cy="307777"/>
          </a:xfrm>
          <a:prstGeom prst="rect">
            <a:avLst/>
          </a:prstGeom>
        </p:spPr>
        <p:txBody>
          <a:bodyPr wrap="square">
            <a:spAutoFit/>
          </a:bodyPr>
          <a:lstStyle/>
          <a:p>
            <a:r>
              <a:rPr lang="ko-KR" altLang="en-US"/>
              <a:t> </a:t>
            </a:r>
            <a:r>
              <a:rPr lang="en-US" altLang="ko-KR"/>
              <a:t>0.7 </a:t>
            </a:r>
            <a:r>
              <a:rPr lang="ko-KR" altLang="en-US"/>
              <a:t>확률로 시험에 합격한다면</a:t>
            </a:r>
            <a:r>
              <a:rPr lang="en-US" altLang="ko-KR"/>
              <a:t>, </a:t>
            </a:r>
            <a:r>
              <a:rPr lang="ko-KR" altLang="en-US"/>
              <a:t>당연히 시험에서 떨어질 확률은 </a:t>
            </a:r>
            <a:r>
              <a:rPr lang="en-US" altLang="ko-KR"/>
              <a:t>0.3</a:t>
            </a:r>
            <a:endParaRPr lang="ko-KR" altLang="en-US"/>
          </a:p>
        </p:txBody>
      </p:sp>
      <p:sp>
        <p:nvSpPr>
          <p:cNvPr id="9" name="직사각형 8">
            <a:extLst>
              <a:ext uri="{FF2B5EF4-FFF2-40B4-BE49-F238E27FC236}">
                <a16:creationId xmlns:a16="http://schemas.microsoft.com/office/drawing/2014/main" xmlns="" id="{D4E09BF2-FD65-4FFC-8A8F-00C879B0ED4D}"/>
              </a:ext>
            </a:extLst>
          </p:cNvPr>
          <p:cNvSpPr/>
          <p:nvPr/>
        </p:nvSpPr>
        <p:spPr>
          <a:xfrm>
            <a:off x="478465" y="3499897"/>
            <a:ext cx="4179349" cy="307777"/>
          </a:xfrm>
          <a:prstGeom prst="rect">
            <a:avLst/>
          </a:prstGeom>
        </p:spPr>
        <p:txBody>
          <a:bodyPr wrap="none">
            <a:spAutoFit/>
          </a:bodyPr>
          <a:lstStyle/>
          <a:p>
            <a:r>
              <a:rPr lang="ko-KR" altLang="en-US"/>
              <a:t>이렇게 구한 </a:t>
            </a:r>
            <a:r>
              <a:rPr lang="en-US" altLang="ko-KR"/>
              <a:t>odds</a:t>
            </a:r>
            <a:r>
              <a:rPr lang="ko-KR" altLang="en-US"/>
              <a:t>에 </a:t>
            </a:r>
            <a:r>
              <a:rPr lang="en-US" altLang="ko-KR"/>
              <a:t>log</a:t>
            </a:r>
            <a:r>
              <a:rPr lang="ko-KR" altLang="en-US"/>
              <a:t>를 취한 것이 바로 </a:t>
            </a:r>
            <a:r>
              <a:rPr lang="en-US" altLang="ko-KR"/>
              <a:t>log-odds</a:t>
            </a:r>
            <a:endParaRPr lang="ko-KR" altLang="en-US"/>
          </a:p>
        </p:txBody>
      </p:sp>
    </p:spTree>
    <p:extLst>
      <p:ext uri="{BB962C8B-B14F-4D97-AF65-F5344CB8AC3E}">
        <p14:creationId xmlns:p14="http://schemas.microsoft.com/office/powerpoint/2010/main" xmlns="" val="37003964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15BE27C-5FBA-4DD0-8AE8-DBC3D3E5FDB9}"/>
              </a:ext>
            </a:extLst>
          </p:cNvPr>
          <p:cNvSpPr>
            <a:spLocks noGrp="1"/>
          </p:cNvSpPr>
          <p:nvPr>
            <p:ph type="title"/>
          </p:nvPr>
        </p:nvSpPr>
        <p:spPr/>
        <p:txBody>
          <a:bodyPr/>
          <a:lstStyle/>
          <a:p>
            <a:r>
              <a:rPr lang="ko-KR" altLang="en-US"/>
              <a:t>내적계산</a:t>
            </a:r>
            <a:r>
              <a:rPr lang="en-US" altLang="ko-KR"/>
              <a:t>(dot product)</a:t>
            </a:r>
            <a:endParaRPr lang="ko-KR" altLang="en-US"/>
          </a:p>
        </p:txBody>
      </p:sp>
      <p:sp>
        <p:nvSpPr>
          <p:cNvPr id="3" name="부제목 2">
            <a:extLst>
              <a:ext uri="{FF2B5EF4-FFF2-40B4-BE49-F238E27FC236}">
                <a16:creationId xmlns:a16="http://schemas.microsoft.com/office/drawing/2014/main" xmlns="" id="{185F30C5-53D7-4468-AF97-E91190134434}"/>
              </a:ext>
            </a:extLst>
          </p:cNvPr>
          <p:cNvSpPr>
            <a:spLocks noGrp="1"/>
          </p:cNvSpPr>
          <p:nvPr>
            <p:ph type="subTitle" idx="1"/>
          </p:nvPr>
        </p:nvSpPr>
        <p:spPr>
          <a:solidFill>
            <a:srgbClr val="FF0000"/>
          </a:solidFill>
        </p:spPr>
        <p:txBody>
          <a:bodyPr/>
          <a:lstStyle/>
          <a:p>
            <a:endParaRPr lang="ko-KR" altLang="en-US"/>
          </a:p>
        </p:txBody>
      </p:sp>
      <mc:AlternateContent xmlns:mc="http://schemas.openxmlformats.org/markup-compatibility/2006">
        <mc:Choice xmlns:a14="http://schemas.microsoft.com/office/drawing/2010/main" xmlns="" Requires="a14">
          <p:sp>
            <p:nvSpPr>
              <p:cNvPr id="5" name="TextBox 4">
                <a:extLst>
                  <a:ext uri="{FF2B5EF4-FFF2-40B4-BE49-F238E27FC236}">
                    <a16:creationId xmlns:a16="http://schemas.microsoft.com/office/drawing/2014/main" id="{684331D4-2390-43B0-A685-D74C4517891C}"/>
                  </a:ext>
                </a:extLst>
              </p:cNvPr>
              <p:cNvSpPr txBox="1"/>
              <p:nvPr/>
            </p:nvSpPr>
            <p:spPr>
              <a:xfrm>
                <a:off x="418278" y="1787163"/>
                <a:ext cx="4566891" cy="67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ko-KR" i="1" smtClean="0">
                              <a:latin typeface="Cambria Math" panose="02040503050406030204" pitchFamily="18" charset="0"/>
                            </a:rPr>
                          </m:ctrlPr>
                        </m:mPr>
                        <m:mr>
                          <m:e>
                            <m:r>
                              <m:rPr>
                                <m:brk m:alnAt="7"/>
                              </m:rPr>
                              <a:rPr lang="en-US" altLang="ko-KR" b="0" i="1" smtClean="0">
                                <a:latin typeface="Cambria Math" panose="02040503050406030204" pitchFamily="18" charset="0"/>
                              </a:rPr>
                              <m:t>𝑆</m:t>
                            </m:r>
                            <m:r>
                              <a:rPr lang="en-US" altLang="ko-KR" b="0" i="1" smtClean="0">
                                <a:latin typeface="Cambria Math" panose="02040503050406030204" pitchFamily="18" charset="0"/>
                              </a:rPr>
                              <m:t>𝑡𝑢𝑑𝑒𝑛𝑡</m:t>
                            </m:r>
                            <m:r>
                              <a:rPr lang="en-US" altLang="ko-KR" b="0" i="1" smtClean="0">
                                <a:latin typeface="Cambria Math" panose="02040503050406030204" pitchFamily="18" charset="0"/>
                              </a:rPr>
                              <m:t> 1</m:t>
                            </m:r>
                          </m:e>
                        </m:mr>
                        <m:mr>
                          <m:e>
                            <m:r>
                              <a:rPr lang="en-US" altLang="ko-KR" b="0" i="1" smtClean="0">
                                <a:latin typeface="Cambria Math" panose="02040503050406030204" pitchFamily="18" charset="0"/>
                              </a:rPr>
                              <m:t>𝑆𝑡𝑢𝑑𝑒𝑛𝑡</m:t>
                            </m:r>
                            <m:r>
                              <a:rPr lang="en-US" altLang="ko-KR" b="0" i="1" smtClean="0">
                                <a:latin typeface="Cambria Math" panose="02040503050406030204" pitchFamily="18" charset="0"/>
                              </a:rPr>
                              <m:t> 2</m:t>
                            </m:r>
                          </m:e>
                        </m:mr>
                        <m:mr>
                          <m:e>
                            <m:r>
                              <a:rPr lang="en-US" altLang="ko-KR" b="0" i="1" smtClean="0">
                                <a:latin typeface="Cambria Math" panose="02040503050406030204" pitchFamily="18" charset="0"/>
                              </a:rPr>
                              <m:t>𝑆𝑡𝑢𝑑𝑒𝑛𝑡</m:t>
                            </m:r>
                            <m:r>
                              <a:rPr lang="en-US" altLang="ko-KR" b="0" i="1" smtClean="0">
                                <a:latin typeface="Cambria Math" panose="02040503050406030204" pitchFamily="18" charset="0"/>
                              </a:rPr>
                              <m:t>3</m:t>
                            </m:r>
                          </m:e>
                        </m:mr>
                      </m:m>
                      <m:d>
                        <m:dPr>
                          <m:begChr m:val="["/>
                          <m:endChr m:val="]"/>
                          <m:ctrlPr>
                            <a:rPr lang="en-US" altLang="ko-KR" i="1" smtClean="0">
                              <a:latin typeface="Cambria Math" panose="02040503050406030204" pitchFamily="18" charset="0"/>
                            </a:rPr>
                          </m:ctrlPr>
                        </m:dPr>
                        <m:e>
                          <m:m>
                            <m:mPr>
                              <m:mcs>
                                <m:mc>
                                  <m:mcPr>
                                    <m:count m:val="2"/>
                                    <m:mcJc m:val="center"/>
                                  </m:mcPr>
                                </m:mc>
                              </m:mcs>
                              <m:ctrlPr>
                                <a:rPr lang="en-US" altLang="ko-KR" i="1" smtClean="0">
                                  <a:latin typeface="Cambria Math" panose="02040503050406030204" pitchFamily="18" charset="0"/>
                                </a:rPr>
                              </m:ctrlPr>
                            </m:mPr>
                            <m:mr>
                              <m:e>
                                <m:r>
                                  <m:rPr>
                                    <m:brk m:alnAt="7"/>
                                  </m:rPr>
                                  <a:rPr lang="en-US" altLang="ko-KR" b="0" i="1" smtClean="0">
                                    <a:latin typeface="Cambria Math" panose="02040503050406030204" pitchFamily="18" charset="0"/>
                                  </a:rPr>
                                  <m:t>0</m:t>
                                </m:r>
                              </m:e>
                              <m:e>
                                <m:r>
                                  <a:rPr lang="en-US" altLang="ko-KR" b="0" i="1" smtClean="0">
                                    <a:latin typeface="Cambria Math" panose="02040503050406030204" pitchFamily="18" charset="0"/>
                                  </a:rPr>
                                  <m:t>0</m:t>
                                </m:r>
                              </m:e>
                            </m:mr>
                            <m:mr>
                              <m:e>
                                <m:r>
                                  <a:rPr lang="en-US" altLang="ko-KR" b="0" i="1" smtClean="0">
                                    <a:latin typeface="Cambria Math" panose="02040503050406030204" pitchFamily="18" charset="0"/>
                                  </a:rPr>
                                  <m:t>1</m:t>
                                </m:r>
                              </m:e>
                              <m:e>
                                <m:r>
                                  <a:rPr lang="en-US" altLang="ko-KR" b="0" i="1" smtClean="0">
                                    <a:latin typeface="Cambria Math" panose="02040503050406030204" pitchFamily="18" charset="0"/>
                                  </a:rPr>
                                  <m:t>1</m:t>
                                </m:r>
                              </m:e>
                            </m:mr>
                            <m:mr>
                              <m:e>
                                <m:r>
                                  <a:rPr lang="en-US" altLang="ko-KR" b="0" i="1" smtClean="0">
                                    <a:latin typeface="Cambria Math" panose="02040503050406030204" pitchFamily="18" charset="0"/>
                                  </a:rPr>
                                  <m:t>2</m:t>
                                </m:r>
                              </m:e>
                              <m:e>
                                <m:r>
                                  <a:rPr lang="en-US" altLang="ko-KR" b="0" i="1" smtClean="0">
                                    <a:latin typeface="Cambria Math" panose="02040503050406030204" pitchFamily="18" charset="0"/>
                                  </a:rPr>
                                  <m:t>4</m:t>
                                </m:r>
                              </m:e>
                            </m:mr>
                          </m:m>
                        </m:e>
                      </m:d>
                      <m:d>
                        <m:dPr>
                          <m:begChr m:val="["/>
                          <m:endChr m:val="]"/>
                          <m:ctrlPr>
                            <a:rPr lang="en-US" altLang="ko-KR" i="1" smtClean="0">
                              <a:latin typeface="Cambria Math" panose="02040503050406030204" pitchFamily="18" charset="0"/>
                            </a:rPr>
                          </m:ctrlPr>
                        </m:dPr>
                        <m:e>
                          <m:m>
                            <m:mPr>
                              <m:mcs>
                                <m:mc>
                                  <m:mcPr>
                                    <m:count m:val="1"/>
                                    <m:mcJc m:val="center"/>
                                  </m:mcPr>
                                </m:mc>
                              </m:mcs>
                              <m:ctrlPr>
                                <a:rPr lang="en-US" altLang="ko-KR" i="1" smtClean="0">
                                  <a:latin typeface="Cambria Math" panose="02040503050406030204" pitchFamily="18" charset="0"/>
                                </a:rPr>
                              </m:ctrlPr>
                            </m:mPr>
                            <m:mr>
                              <m:e>
                                <m:r>
                                  <m:rPr>
                                    <m:brk m:alnAt="7"/>
                                  </m:rPr>
                                  <a:rPr lang="en-US" altLang="ko-KR" b="0" i="1" smtClean="0">
                                    <a:latin typeface="Cambria Math" panose="02040503050406030204" pitchFamily="18" charset="0"/>
                                  </a:rPr>
                                  <m:t>0</m:t>
                                </m:r>
                                <m:r>
                                  <a:rPr lang="en-US" altLang="ko-KR" b="0" i="1" smtClean="0">
                                    <a:latin typeface="Cambria Math" panose="02040503050406030204" pitchFamily="18" charset="0"/>
                                  </a:rPr>
                                  <m:t>.15</m:t>
                                </m:r>
                              </m:e>
                            </m:mr>
                            <m:mr>
                              <m:e>
                                <m:r>
                                  <a:rPr lang="en-US" altLang="ko-KR" b="0" i="1" smtClean="0">
                                    <a:latin typeface="Cambria Math" panose="02040503050406030204" pitchFamily="18" charset="0"/>
                                  </a:rPr>
                                  <m:t>0.61</m:t>
                                </m:r>
                              </m:e>
                            </m:mr>
                          </m:m>
                        </m:e>
                      </m:d>
                      <m:r>
                        <a:rPr lang="en-US" altLang="ko-KR" b="0" i="1" smtClean="0">
                          <a:latin typeface="Cambria Math" panose="02040503050406030204" pitchFamily="18" charset="0"/>
                        </a:rPr>
                        <m:t>=</m:t>
                      </m:r>
                      <m:d>
                        <m:dPr>
                          <m:begChr m:val="["/>
                          <m:endChr m:val="]"/>
                          <m:ctrlPr>
                            <a:rPr lang="en-US" altLang="ko-KR" b="0" i="1" smtClean="0">
                              <a:latin typeface="Cambria Math" panose="02040503050406030204" pitchFamily="18" charset="0"/>
                            </a:rPr>
                          </m:ctrlPr>
                        </m:dPr>
                        <m:e>
                          <m:m>
                            <m:mPr>
                              <m:mcs>
                                <m:mc>
                                  <m:mcPr>
                                    <m:count m:val="1"/>
                                    <m:mcJc m:val="center"/>
                                  </m:mcPr>
                                </m:mc>
                              </m:mcs>
                              <m:ctrlPr>
                                <a:rPr lang="en-US" altLang="ko-KR" b="0" i="1" smtClean="0">
                                  <a:latin typeface="Cambria Math" panose="02040503050406030204" pitchFamily="18" charset="0"/>
                                </a:rPr>
                              </m:ctrlPr>
                            </m:mPr>
                            <m:mr>
                              <m:e>
                                <m:r>
                                  <m:rPr>
                                    <m:brk m:alnAt="7"/>
                                  </m:rPr>
                                  <a:rPr lang="en-US" altLang="ko-KR" b="0" i="1" smtClean="0">
                                    <a:latin typeface="Cambria Math" panose="02040503050406030204" pitchFamily="18" charset="0"/>
                                  </a:rPr>
                                  <m:t>0</m:t>
                                </m:r>
                                <m:r>
                                  <a:rPr lang="en-US" altLang="ko-KR" b="0" i="1" smtClean="0">
                                    <a:latin typeface="Cambria Math" panose="02040503050406030204" pitchFamily="18" charset="0"/>
                                  </a:rPr>
                                  <m:t>.15∗0+0.61∗0</m:t>
                                </m:r>
                              </m:e>
                            </m:mr>
                            <m:mr>
                              <m:e>
                                <m:r>
                                  <a:rPr lang="en-US" altLang="ko-KR" b="0" i="1" smtClean="0">
                                    <a:latin typeface="Cambria Math" panose="02040503050406030204" pitchFamily="18" charset="0"/>
                                  </a:rPr>
                                  <m:t>0.15∗1+0.61∗1</m:t>
                                </m:r>
                              </m:e>
                            </m:mr>
                            <m:mr>
                              <m:e>
                                <m:r>
                                  <a:rPr lang="en-US" altLang="ko-KR" b="0" i="1" smtClean="0">
                                    <a:latin typeface="Cambria Math" panose="02040503050406030204" pitchFamily="18" charset="0"/>
                                  </a:rPr>
                                  <m:t>0.15∗2+0.61∗4</m:t>
                                </m:r>
                              </m:e>
                            </m:mr>
                          </m:m>
                        </m:e>
                      </m:d>
                      <m:r>
                        <a:rPr lang="en-US" altLang="ko-KR" b="0" i="1" smtClean="0">
                          <a:latin typeface="Cambria Math" panose="02040503050406030204" pitchFamily="18" charset="0"/>
                        </a:rPr>
                        <m:t>=</m:t>
                      </m:r>
                      <m:d>
                        <m:dPr>
                          <m:begChr m:val="["/>
                          <m:endChr m:val="]"/>
                          <m:ctrlPr>
                            <a:rPr lang="en-US" altLang="ko-KR" b="0" i="1" smtClean="0">
                              <a:latin typeface="Cambria Math" panose="02040503050406030204" pitchFamily="18" charset="0"/>
                            </a:rPr>
                          </m:ctrlPr>
                        </m:dPr>
                        <m:e>
                          <m:m>
                            <m:mPr>
                              <m:mcs>
                                <m:mc>
                                  <m:mcPr>
                                    <m:count m:val="1"/>
                                    <m:mcJc m:val="center"/>
                                  </m:mcPr>
                                </m:mc>
                              </m:mcs>
                              <m:ctrlPr>
                                <a:rPr lang="en-US" altLang="ko-KR" b="0" i="1" smtClean="0">
                                  <a:latin typeface="Cambria Math" panose="02040503050406030204" pitchFamily="18" charset="0"/>
                                </a:rPr>
                              </m:ctrlPr>
                            </m:mPr>
                            <m:mr>
                              <m:e>
                                <m:r>
                                  <m:rPr>
                                    <m:brk m:alnAt="7"/>
                                  </m:rPr>
                                  <a:rPr lang="en-US" altLang="ko-KR" b="0" i="1" smtClean="0">
                                    <a:latin typeface="Cambria Math" panose="02040503050406030204" pitchFamily="18" charset="0"/>
                                  </a:rPr>
                                  <m:t>0</m:t>
                                </m:r>
                              </m:e>
                            </m:mr>
                            <m:mr>
                              <m:e>
                                <m:r>
                                  <a:rPr lang="en-US" altLang="ko-KR" b="0" i="1" smtClean="0">
                                    <a:latin typeface="Cambria Math" panose="02040503050406030204" pitchFamily="18" charset="0"/>
                                  </a:rPr>
                                  <m:t>0.76</m:t>
                                </m:r>
                              </m:e>
                            </m:mr>
                            <m:mr>
                              <m:e>
                                <m:r>
                                  <a:rPr lang="en-US" altLang="ko-KR" b="0" i="1" smtClean="0">
                                    <a:latin typeface="Cambria Math" panose="02040503050406030204" pitchFamily="18" charset="0"/>
                                  </a:rPr>
                                  <m:t>2.74</m:t>
                                </m:r>
                              </m:e>
                            </m:mr>
                          </m:m>
                        </m:e>
                      </m:d>
                    </m:oMath>
                  </m:oMathPara>
                </a14:m>
                <a:endParaRPr lang="ko-KR" altLang="en-US"/>
              </a:p>
            </p:txBody>
          </p:sp>
        </mc:Choice>
        <mc:Fallback>
          <p:sp>
            <p:nvSpPr>
              <p:cNvPr id="5" name="TextBox 4">
                <a:extLst>
                  <a:ext uri="{FF2B5EF4-FFF2-40B4-BE49-F238E27FC236}">
                    <a16:creationId xmlns:a16="http://schemas.microsoft.com/office/drawing/2014/main" xmlns="" xmlns:a14="http://schemas.microsoft.com/office/drawing/2010/main" id="{684331D4-2390-43B0-A685-D74C4517891C}"/>
                  </a:ext>
                </a:extLst>
              </p:cNvPr>
              <p:cNvSpPr txBox="1">
                <a:spLocks noRot="1" noChangeAspect="1" noMove="1" noResize="1" noEditPoints="1" noAdjustHandles="1" noChangeArrowheads="1" noChangeShapeType="1" noTextEdit="1"/>
              </p:cNvSpPr>
              <p:nvPr/>
            </p:nvSpPr>
            <p:spPr>
              <a:xfrm>
                <a:off x="418278" y="1787163"/>
                <a:ext cx="4566891" cy="670055"/>
              </a:xfrm>
              <a:prstGeom prst="rect">
                <a:avLst/>
              </a:prstGeom>
              <a:blipFill>
                <a:blip r:embed="rId2"/>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xmlns="" id="{4242CB54-6A02-4D49-9E75-118E2660FA8D}"/>
              </a:ext>
            </a:extLst>
          </p:cNvPr>
          <p:cNvSpPr txBox="1"/>
          <p:nvPr/>
        </p:nvSpPr>
        <p:spPr>
          <a:xfrm>
            <a:off x="418278" y="885098"/>
            <a:ext cx="6282489" cy="622991"/>
          </a:xfrm>
          <a:prstGeom prst="rect">
            <a:avLst/>
          </a:prstGeom>
          <a:noFill/>
        </p:spPr>
        <p:txBody>
          <a:bodyPr wrap="none" rtlCol="0">
            <a:spAutoFit/>
          </a:bodyPr>
          <a:lstStyle/>
          <a:p>
            <a:pPr>
              <a:lnSpc>
                <a:spcPct val="130000"/>
              </a:lnSpc>
            </a:pPr>
            <a:r>
              <a:rPr lang="ko-KR" altLang="en-US"/>
              <a:t>세 명의 학생 </a:t>
            </a:r>
            <a:r>
              <a:rPr lang="en-US" altLang="ko-KR"/>
              <a:t>1,2,3</a:t>
            </a:r>
            <a:r>
              <a:rPr lang="ko-KR" altLang="en-US"/>
              <a:t>은</a:t>
            </a:r>
            <a:r>
              <a:rPr lang="en-US" altLang="ko-KR"/>
              <a:t> 0,1,2</a:t>
            </a:r>
            <a:r>
              <a:rPr lang="ko-KR" altLang="en-US"/>
              <a:t> 시간 학습하였고</a:t>
            </a:r>
            <a:r>
              <a:rPr lang="en-US" altLang="ko-KR"/>
              <a:t>, </a:t>
            </a:r>
            <a:r>
              <a:rPr lang="ko-KR" altLang="en-US"/>
              <a:t>수학코스는 각각 </a:t>
            </a:r>
            <a:r>
              <a:rPr lang="en-US" altLang="ko-KR"/>
              <a:t>0,1,4 </a:t>
            </a:r>
            <a:r>
              <a:rPr lang="ko-KR" altLang="en-US"/>
              <a:t>수강했다</a:t>
            </a:r>
            <a:r>
              <a:rPr lang="en-US" altLang="ko-KR"/>
              <a:t>.</a:t>
            </a:r>
          </a:p>
          <a:p>
            <a:pPr>
              <a:lnSpc>
                <a:spcPct val="130000"/>
              </a:lnSpc>
            </a:pPr>
            <a:r>
              <a:rPr lang="ko-KR" altLang="en-US"/>
              <a:t>그리고 학습시간 계수 </a:t>
            </a:r>
            <a:r>
              <a:rPr lang="en-US" altLang="ko-KR"/>
              <a:t>0.15, </a:t>
            </a:r>
            <a:r>
              <a:rPr lang="ko-KR" altLang="en-US"/>
              <a:t>수학코스 계수 </a:t>
            </a:r>
            <a:r>
              <a:rPr lang="en-US" altLang="ko-KR"/>
              <a:t>0.61</a:t>
            </a:r>
            <a:r>
              <a:rPr lang="ko-KR" altLang="en-US"/>
              <a:t>이다</a:t>
            </a:r>
            <a:r>
              <a:rPr lang="en-US" altLang="ko-KR"/>
              <a:t>.</a:t>
            </a:r>
            <a:endParaRPr lang="ko-KR" altLang="en-US"/>
          </a:p>
        </p:txBody>
      </p:sp>
      <p:sp>
        <p:nvSpPr>
          <p:cNvPr id="7" name="직사각형 6">
            <a:extLst>
              <a:ext uri="{FF2B5EF4-FFF2-40B4-BE49-F238E27FC236}">
                <a16:creationId xmlns:a16="http://schemas.microsoft.com/office/drawing/2014/main" xmlns="" id="{F908B60A-F34D-4F52-BF32-20DBC59BE718}"/>
              </a:ext>
            </a:extLst>
          </p:cNvPr>
          <p:cNvSpPr/>
          <p:nvPr/>
        </p:nvSpPr>
        <p:spPr>
          <a:xfrm>
            <a:off x="418278" y="2736292"/>
            <a:ext cx="4261103" cy="738664"/>
          </a:xfrm>
          <a:prstGeom prst="rect">
            <a:avLst/>
          </a:prstGeom>
        </p:spPr>
        <p:txBody>
          <a:bodyPr wrap="none">
            <a:spAutoFit/>
          </a:bodyPr>
          <a:lstStyle/>
          <a:p>
            <a:r>
              <a:rPr lang="en-US" altLang="ko-KR"/>
              <a:t>Numpy</a:t>
            </a:r>
            <a:r>
              <a:rPr lang="ko-KR" altLang="en-US"/>
              <a:t>를 이용하면 쉽게 내적을 구한다</a:t>
            </a:r>
            <a:r>
              <a:rPr lang="en-US" altLang="ko-KR"/>
              <a:t>.</a:t>
            </a:r>
          </a:p>
          <a:p>
            <a:endParaRPr lang="en-US" altLang="ko-KR"/>
          </a:p>
          <a:p>
            <a:r>
              <a:rPr lang="en-US" altLang="ko-KR"/>
              <a:t>log_odds = np.dot(features, coefficients) + intercept</a:t>
            </a:r>
            <a:endParaRPr lang="ko-KR" altLang="en-US"/>
          </a:p>
        </p:txBody>
      </p:sp>
      <p:sp>
        <p:nvSpPr>
          <p:cNvPr id="8" name="직사각형 7">
            <a:extLst>
              <a:ext uri="{FF2B5EF4-FFF2-40B4-BE49-F238E27FC236}">
                <a16:creationId xmlns:a16="http://schemas.microsoft.com/office/drawing/2014/main" xmlns="" id="{C5BE54A5-01B5-4A9D-B702-BA8A362D72F9}"/>
              </a:ext>
            </a:extLst>
          </p:cNvPr>
          <p:cNvSpPr/>
          <p:nvPr/>
        </p:nvSpPr>
        <p:spPr>
          <a:xfrm>
            <a:off x="5067553" y="2844014"/>
            <a:ext cx="2334293" cy="523220"/>
          </a:xfrm>
          <a:prstGeom prst="rect">
            <a:avLst/>
          </a:prstGeom>
          <a:solidFill>
            <a:srgbClr val="FF0000"/>
          </a:solidFill>
        </p:spPr>
        <p:txBody>
          <a:bodyPr wrap="none">
            <a:spAutoFit/>
          </a:bodyPr>
          <a:lstStyle/>
          <a:p>
            <a:r>
              <a:rPr lang="ko-KR" altLang="en-US" b="1">
                <a:solidFill>
                  <a:schemeClr val="bg1"/>
                </a:solidFill>
              </a:rPr>
              <a:t>실습</a:t>
            </a:r>
            <a:r>
              <a:rPr lang="en-US" altLang="ko-KR" b="1">
                <a:solidFill>
                  <a:schemeClr val="bg1"/>
                </a:solidFill>
              </a:rPr>
              <a:t>:</a:t>
            </a:r>
          </a:p>
          <a:p>
            <a:r>
              <a:rPr lang="en-US" altLang="ko-KR" b="1">
                <a:solidFill>
                  <a:schemeClr val="bg1"/>
                </a:solidFill>
              </a:rPr>
              <a:t>log_odds</a:t>
            </a:r>
            <a:r>
              <a:rPr lang="ko-KR" altLang="en-US" b="1">
                <a:solidFill>
                  <a:schemeClr val="bg1"/>
                </a:solidFill>
              </a:rPr>
              <a:t>계산 함수 만들기</a:t>
            </a:r>
          </a:p>
        </p:txBody>
      </p:sp>
    </p:spTree>
    <p:extLst>
      <p:ext uri="{BB962C8B-B14F-4D97-AF65-F5344CB8AC3E}">
        <p14:creationId xmlns:p14="http://schemas.microsoft.com/office/powerpoint/2010/main" xmlns="" val="868349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BF6E5BF9-2994-4E4D-A017-C68EAC742179}"/>
              </a:ext>
            </a:extLst>
          </p:cNvPr>
          <p:cNvSpPr>
            <a:spLocks noGrp="1"/>
          </p:cNvSpPr>
          <p:nvPr>
            <p:ph type="title"/>
          </p:nvPr>
        </p:nvSpPr>
        <p:spPr/>
        <p:txBody>
          <a:bodyPr/>
          <a:lstStyle/>
          <a:p>
            <a:r>
              <a:rPr lang="ko-KR" altLang="en-US"/>
              <a:t>내적곱연산</a:t>
            </a:r>
          </a:p>
        </p:txBody>
      </p:sp>
      <p:sp>
        <p:nvSpPr>
          <p:cNvPr id="3" name="부제목 2">
            <a:extLst>
              <a:ext uri="{FF2B5EF4-FFF2-40B4-BE49-F238E27FC236}">
                <a16:creationId xmlns:a16="http://schemas.microsoft.com/office/drawing/2014/main" xmlns="" id="{329E661F-70DC-481A-AF98-47EA09FC67E8}"/>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0857A3F5-1149-4803-B93B-651EA1455C69}"/>
              </a:ext>
            </a:extLst>
          </p:cNvPr>
          <p:cNvSpPr/>
          <p:nvPr/>
        </p:nvSpPr>
        <p:spPr>
          <a:xfrm>
            <a:off x="489098" y="852083"/>
            <a:ext cx="8229600" cy="307777"/>
          </a:xfrm>
          <a:prstGeom prst="rect">
            <a:avLst/>
          </a:prstGeom>
        </p:spPr>
        <p:txBody>
          <a:bodyPr wrap="square">
            <a:spAutoFit/>
          </a:bodyPr>
          <a:lstStyle/>
          <a:p>
            <a:r>
              <a:rPr lang="ko-KR" altLang="en-US"/>
              <a:t>내적곱연산에 대해 아주 간단히 알아보자</a:t>
            </a:r>
            <a:r>
              <a:rPr lang="en-US" altLang="ko-KR"/>
              <a:t>. </a:t>
            </a:r>
            <a:endParaRPr lang="ko-KR" altLang="en-US"/>
          </a:p>
        </p:txBody>
      </p:sp>
      <p:pic>
        <p:nvPicPr>
          <p:cNvPr id="52226" name="Picture 2" descr="dot product components">
            <a:extLst>
              <a:ext uri="{FF2B5EF4-FFF2-40B4-BE49-F238E27FC236}">
                <a16:creationId xmlns:a16="http://schemas.microsoft.com/office/drawing/2014/main" xmlns="" id="{EC6019D0-FDF1-4E9B-A03F-0AB8C2C3316F}"/>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48568" y="1191759"/>
            <a:ext cx="1590675" cy="14478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직사각형 6">
            <a:extLst>
              <a:ext uri="{FF2B5EF4-FFF2-40B4-BE49-F238E27FC236}">
                <a16:creationId xmlns:a16="http://schemas.microsoft.com/office/drawing/2014/main" xmlns="" id="{1983D99E-2DD3-4E12-97FB-353D1A811BF4}"/>
              </a:ext>
            </a:extLst>
          </p:cNvPr>
          <p:cNvSpPr/>
          <p:nvPr/>
        </p:nvSpPr>
        <p:spPr>
          <a:xfrm>
            <a:off x="2701724" y="1729871"/>
            <a:ext cx="2340705" cy="307777"/>
          </a:xfrm>
          <a:prstGeom prst="rect">
            <a:avLst/>
          </a:prstGeom>
        </p:spPr>
        <p:txBody>
          <a:bodyPr wrap="none">
            <a:spAutoFit/>
          </a:bodyPr>
          <a:lstStyle/>
          <a:p>
            <a:r>
              <a:rPr lang="en-US" altLang="ko-KR" b="1">
                <a:solidFill>
                  <a:srgbClr val="333333"/>
                </a:solidFill>
                <a:latin typeface="Verdana" panose="020B0604030504040204" pitchFamily="34" charset="0"/>
              </a:rPr>
              <a:t>a · b</a:t>
            </a:r>
            <a:r>
              <a:rPr lang="en-US" altLang="ko-KR">
                <a:solidFill>
                  <a:srgbClr val="333333"/>
                </a:solidFill>
                <a:latin typeface="Verdana" panose="020B0604030504040204" pitchFamily="34" charset="0"/>
              </a:rPr>
              <a:t> = a</a:t>
            </a:r>
            <a:r>
              <a:rPr lang="en-US" altLang="ko-KR" baseline="-25000">
                <a:solidFill>
                  <a:srgbClr val="333333"/>
                </a:solidFill>
                <a:latin typeface="Verdana" panose="020B0604030504040204" pitchFamily="34" charset="0"/>
              </a:rPr>
              <a:t>x</a:t>
            </a:r>
            <a:r>
              <a:rPr lang="en-US" altLang="ko-KR">
                <a:solidFill>
                  <a:srgbClr val="333333"/>
                </a:solidFill>
                <a:latin typeface="Verdana" panose="020B0604030504040204" pitchFamily="34" charset="0"/>
              </a:rPr>
              <a:t> × b</a:t>
            </a:r>
            <a:r>
              <a:rPr lang="en-US" altLang="ko-KR" baseline="-25000">
                <a:solidFill>
                  <a:srgbClr val="333333"/>
                </a:solidFill>
                <a:latin typeface="Verdana" panose="020B0604030504040204" pitchFamily="34" charset="0"/>
              </a:rPr>
              <a:t>x</a:t>
            </a:r>
            <a:r>
              <a:rPr lang="en-US" altLang="ko-KR">
                <a:solidFill>
                  <a:srgbClr val="333333"/>
                </a:solidFill>
                <a:latin typeface="Verdana" panose="020B0604030504040204" pitchFamily="34" charset="0"/>
              </a:rPr>
              <a:t> + a</a:t>
            </a:r>
            <a:r>
              <a:rPr lang="en-US" altLang="ko-KR" baseline="-25000">
                <a:solidFill>
                  <a:srgbClr val="333333"/>
                </a:solidFill>
                <a:latin typeface="Verdana" panose="020B0604030504040204" pitchFamily="34" charset="0"/>
              </a:rPr>
              <a:t>y</a:t>
            </a:r>
            <a:r>
              <a:rPr lang="en-US" altLang="ko-KR">
                <a:solidFill>
                  <a:srgbClr val="333333"/>
                </a:solidFill>
                <a:latin typeface="Verdana" panose="020B0604030504040204" pitchFamily="34" charset="0"/>
              </a:rPr>
              <a:t> × b</a:t>
            </a:r>
            <a:r>
              <a:rPr lang="en-US" altLang="ko-KR" baseline="-25000">
                <a:solidFill>
                  <a:srgbClr val="333333"/>
                </a:solidFill>
                <a:latin typeface="Verdana" panose="020B0604030504040204" pitchFamily="34" charset="0"/>
              </a:rPr>
              <a:t>y</a:t>
            </a:r>
            <a:endParaRPr lang="ko-KR" altLang="en-US"/>
          </a:p>
        </p:txBody>
      </p:sp>
      <p:pic>
        <p:nvPicPr>
          <p:cNvPr id="52228" name="Picture 4" descr="dot product example">
            <a:extLst>
              <a:ext uri="{FF2B5EF4-FFF2-40B4-BE49-F238E27FC236}">
                <a16:creationId xmlns:a16="http://schemas.microsoft.com/office/drawing/2014/main" xmlns="" id="{DB60200A-9D24-4717-95D6-8B0A624042B6}"/>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96711" y="2449697"/>
            <a:ext cx="2038350" cy="192405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직사각형 7">
            <a:extLst>
              <a:ext uri="{FF2B5EF4-FFF2-40B4-BE49-F238E27FC236}">
                <a16:creationId xmlns:a16="http://schemas.microsoft.com/office/drawing/2014/main" xmlns="" id="{98AA2B5F-DC0F-4443-801E-844FEAD3B49A}"/>
              </a:ext>
            </a:extLst>
          </p:cNvPr>
          <p:cNvSpPr/>
          <p:nvPr/>
        </p:nvSpPr>
        <p:spPr>
          <a:xfrm>
            <a:off x="4522142" y="3463226"/>
            <a:ext cx="2340705" cy="954107"/>
          </a:xfrm>
          <a:prstGeom prst="rect">
            <a:avLst/>
          </a:prstGeom>
        </p:spPr>
        <p:txBody>
          <a:bodyPr wrap="square">
            <a:spAutoFit/>
          </a:bodyPr>
          <a:lstStyle/>
          <a:p>
            <a:r>
              <a:rPr lang="en-US" altLang="ko-KR" b="1">
                <a:solidFill>
                  <a:srgbClr val="333333"/>
                </a:solidFill>
                <a:latin typeface="Verdana" panose="020B0604030504040204" pitchFamily="34" charset="0"/>
              </a:rPr>
              <a:t>a · b</a:t>
            </a:r>
            <a:r>
              <a:rPr lang="en-US" altLang="ko-KR">
                <a:solidFill>
                  <a:srgbClr val="333333"/>
                </a:solidFill>
                <a:latin typeface="Verdana" panose="020B0604030504040204" pitchFamily="34" charset="0"/>
              </a:rPr>
              <a:t> = a</a:t>
            </a:r>
            <a:r>
              <a:rPr lang="en-US" altLang="ko-KR" baseline="-25000">
                <a:solidFill>
                  <a:srgbClr val="333333"/>
                </a:solidFill>
                <a:latin typeface="Verdana" panose="020B0604030504040204" pitchFamily="34" charset="0"/>
              </a:rPr>
              <a:t>x</a:t>
            </a:r>
            <a:r>
              <a:rPr lang="en-US" altLang="ko-KR">
                <a:solidFill>
                  <a:srgbClr val="333333"/>
                </a:solidFill>
                <a:latin typeface="Verdana" panose="020B0604030504040204" pitchFamily="34" charset="0"/>
              </a:rPr>
              <a:t> × b</a:t>
            </a:r>
            <a:r>
              <a:rPr lang="en-US" altLang="ko-KR" baseline="-25000">
                <a:solidFill>
                  <a:srgbClr val="333333"/>
                </a:solidFill>
                <a:latin typeface="Verdana" panose="020B0604030504040204" pitchFamily="34" charset="0"/>
              </a:rPr>
              <a:t>x</a:t>
            </a:r>
            <a:r>
              <a:rPr lang="en-US" altLang="ko-KR">
                <a:solidFill>
                  <a:srgbClr val="333333"/>
                </a:solidFill>
                <a:latin typeface="Verdana" panose="020B0604030504040204" pitchFamily="34" charset="0"/>
              </a:rPr>
              <a:t> + a</a:t>
            </a:r>
            <a:r>
              <a:rPr lang="en-US" altLang="ko-KR" baseline="-25000">
                <a:solidFill>
                  <a:srgbClr val="333333"/>
                </a:solidFill>
                <a:latin typeface="Verdana" panose="020B0604030504040204" pitchFamily="34" charset="0"/>
              </a:rPr>
              <a:t>y</a:t>
            </a:r>
            <a:r>
              <a:rPr lang="en-US" altLang="ko-KR">
                <a:solidFill>
                  <a:srgbClr val="333333"/>
                </a:solidFill>
                <a:latin typeface="Verdana" panose="020B0604030504040204" pitchFamily="34" charset="0"/>
              </a:rPr>
              <a:t> × b</a:t>
            </a:r>
            <a:r>
              <a:rPr lang="en-US" altLang="ko-KR" baseline="-25000">
                <a:solidFill>
                  <a:srgbClr val="333333"/>
                </a:solidFill>
                <a:latin typeface="Verdana" panose="020B0604030504040204" pitchFamily="34" charset="0"/>
              </a:rPr>
              <a:t>y</a:t>
            </a:r>
            <a:endParaRPr lang="en-US" altLang="ko-KR">
              <a:solidFill>
                <a:srgbClr val="333333"/>
              </a:solidFill>
              <a:latin typeface="Verdana" panose="020B0604030504040204" pitchFamily="34" charset="0"/>
            </a:endParaRPr>
          </a:p>
          <a:p>
            <a:r>
              <a:rPr lang="en-US" altLang="ko-KR" b="1">
                <a:latin typeface="Verdana" panose="020B0604030504040204" pitchFamily="34" charset="0"/>
              </a:rPr>
              <a:t>a · b</a:t>
            </a:r>
            <a:r>
              <a:rPr lang="en-US" altLang="ko-KR">
                <a:latin typeface="Verdana" panose="020B0604030504040204" pitchFamily="34" charset="0"/>
              </a:rPr>
              <a:t> = -6 × 5 + 8 × 12</a:t>
            </a:r>
          </a:p>
          <a:p>
            <a:r>
              <a:rPr lang="en-US" altLang="ko-KR" b="1">
                <a:latin typeface="Verdana" panose="020B0604030504040204" pitchFamily="34" charset="0"/>
              </a:rPr>
              <a:t>a · b</a:t>
            </a:r>
            <a:r>
              <a:rPr lang="en-US" altLang="ko-KR">
                <a:latin typeface="Verdana" panose="020B0604030504040204" pitchFamily="34" charset="0"/>
              </a:rPr>
              <a:t> = -30 + 96</a:t>
            </a:r>
          </a:p>
          <a:p>
            <a:r>
              <a:rPr lang="en-US" altLang="ko-KR" b="1">
                <a:latin typeface="Verdana" panose="020B0604030504040204" pitchFamily="34" charset="0"/>
              </a:rPr>
              <a:t>a · b</a:t>
            </a:r>
            <a:r>
              <a:rPr lang="en-US" altLang="ko-KR">
                <a:latin typeface="Verdana" panose="020B0604030504040204" pitchFamily="34" charset="0"/>
              </a:rPr>
              <a:t> = 66</a:t>
            </a:r>
          </a:p>
        </p:txBody>
      </p:sp>
      <p:sp>
        <p:nvSpPr>
          <p:cNvPr id="9" name="직사각형 8">
            <a:extLst>
              <a:ext uri="{FF2B5EF4-FFF2-40B4-BE49-F238E27FC236}">
                <a16:creationId xmlns:a16="http://schemas.microsoft.com/office/drawing/2014/main" xmlns="" id="{0EF7E4C0-688C-4420-88F5-6FBAB9474A07}"/>
              </a:ext>
            </a:extLst>
          </p:cNvPr>
          <p:cNvSpPr/>
          <p:nvPr/>
        </p:nvSpPr>
        <p:spPr>
          <a:xfrm>
            <a:off x="4522142" y="2387556"/>
            <a:ext cx="3228995" cy="954107"/>
          </a:xfrm>
          <a:prstGeom prst="rect">
            <a:avLst/>
          </a:prstGeom>
        </p:spPr>
        <p:txBody>
          <a:bodyPr wrap="square">
            <a:spAutoFit/>
          </a:bodyPr>
          <a:lstStyle/>
          <a:p>
            <a:r>
              <a:rPr lang="en-US" altLang="ko-KR" b="1">
                <a:solidFill>
                  <a:srgbClr val="333333"/>
                </a:solidFill>
                <a:latin typeface="Verdana" panose="020B0604030504040204" pitchFamily="34" charset="0"/>
              </a:rPr>
              <a:t>a · b</a:t>
            </a:r>
            <a:r>
              <a:rPr lang="en-US" altLang="ko-KR">
                <a:solidFill>
                  <a:srgbClr val="333333"/>
                </a:solidFill>
                <a:latin typeface="Verdana" panose="020B0604030504040204" pitchFamily="34" charset="0"/>
              </a:rPr>
              <a:t> = |</a:t>
            </a:r>
            <a:r>
              <a:rPr lang="en-US" altLang="ko-KR" b="1">
                <a:solidFill>
                  <a:srgbClr val="333333"/>
                </a:solidFill>
                <a:latin typeface="Verdana" panose="020B0604030504040204" pitchFamily="34" charset="0"/>
              </a:rPr>
              <a:t>a</a:t>
            </a:r>
            <a:r>
              <a:rPr lang="en-US" altLang="ko-KR">
                <a:solidFill>
                  <a:srgbClr val="333333"/>
                </a:solidFill>
                <a:latin typeface="Verdana" panose="020B0604030504040204" pitchFamily="34" charset="0"/>
              </a:rPr>
              <a:t>| × |</a:t>
            </a:r>
            <a:r>
              <a:rPr lang="en-US" altLang="ko-KR" b="1">
                <a:solidFill>
                  <a:srgbClr val="333333"/>
                </a:solidFill>
                <a:latin typeface="Verdana" panose="020B0604030504040204" pitchFamily="34" charset="0"/>
              </a:rPr>
              <a:t>b</a:t>
            </a:r>
            <a:r>
              <a:rPr lang="en-US" altLang="ko-KR">
                <a:solidFill>
                  <a:srgbClr val="333333"/>
                </a:solidFill>
                <a:latin typeface="Verdana" panose="020B0604030504040204" pitchFamily="34" charset="0"/>
              </a:rPr>
              <a:t>| × cos(</a:t>
            </a:r>
            <a:r>
              <a:rPr lang="el-GR" altLang="ko-KR">
                <a:solidFill>
                  <a:srgbClr val="333333"/>
                </a:solidFill>
                <a:latin typeface="Verdana" panose="020B0604030504040204" pitchFamily="34" charset="0"/>
              </a:rPr>
              <a:t>θ)</a:t>
            </a:r>
          </a:p>
          <a:p>
            <a:r>
              <a:rPr lang="en-US" altLang="ko-KR" b="1">
                <a:latin typeface="Verdana" panose="020B0604030504040204" pitchFamily="34" charset="0"/>
              </a:rPr>
              <a:t>a · b</a:t>
            </a:r>
            <a:r>
              <a:rPr lang="en-US" altLang="ko-KR">
                <a:latin typeface="Verdana" panose="020B0604030504040204" pitchFamily="34" charset="0"/>
              </a:rPr>
              <a:t> = 10 × 13 × cos(59.5°)</a:t>
            </a:r>
          </a:p>
          <a:p>
            <a:r>
              <a:rPr lang="en-US" altLang="ko-KR" b="1">
                <a:latin typeface="Verdana" panose="020B0604030504040204" pitchFamily="34" charset="0"/>
              </a:rPr>
              <a:t>a · b</a:t>
            </a:r>
            <a:r>
              <a:rPr lang="en-US" altLang="ko-KR">
                <a:latin typeface="Verdana" panose="020B0604030504040204" pitchFamily="34" charset="0"/>
              </a:rPr>
              <a:t> = 10 × 13 × 0.5075...</a:t>
            </a:r>
          </a:p>
          <a:p>
            <a:r>
              <a:rPr lang="en-US" altLang="ko-KR" b="1">
                <a:latin typeface="Verdana" panose="020B0604030504040204" pitchFamily="34" charset="0"/>
              </a:rPr>
              <a:t>a · b</a:t>
            </a:r>
            <a:r>
              <a:rPr lang="en-US" altLang="ko-KR">
                <a:latin typeface="Verdana" panose="020B0604030504040204" pitchFamily="34" charset="0"/>
              </a:rPr>
              <a:t> = 65.98... = 66 (rounded)</a:t>
            </a:r>
          </a:p>
        </p:txBody>
      </p:sp>
    </p:spTree>
    <p:extLst>
      <p:ext uri="{BB962C8B-B14F-4D97-AF65-F5344CB8AC3E}">
        <p14:creationId xmlns:p14="http://schemas.microsoft.com/office/powerpoint/2010/main" xmlns="" val="24673993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BF6E5BF9-2994-4E4D-A017-C68EAC742179}"/>
              </a:ext>
            </a:extLst>
          </p:cNvPr>
          <p:cNvSpPr>
            <a:spLocks noGrp="1"/>
          </p:cNvSpPr>
          <p:nvPr>
            <p:ph type="title"/>
          </p:nvPr>
        </p:nvSpPr>
        <p:spPr/>
        <p:txBody>
          <a:bodyPr/>
          <a:lstStyle/>
          <a:p>
            <a:r>
              <a:rPr lang="ko-KR" altLang="en-US"/>
              <a:t>내적곱연산</a:t>
            </a:r>
          </a:p>
        </p:txBody>
      </p:sp>
      <p:sp>
        <p:nvSpPr>
          <p:cNvPr id="3" name="부제목 2">
            <a:extLst>
              <a:ext uri="{FF2B5EF4-FFF2-40B4-BE49-F238E27FC236}">
                <a16:creationId xmlns:a16="http://schemas.microsoft.com/office/drawing/2014/main" xmlns="" id="{329E661F-70DC-481A-AF98-47EA09FC67E8}"/>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0857A3F5-1149-4803-B93B-651EA1455C69}"/>
              </a:ext>
            </a:extLst>
          </p:cNvPr>
          <p:cNvSpPr/>
          <p:nvPr/>
        </p:nvSpPr>
        <p:spPr>
          <a:xfrm>
            <a:off x="489098" y="852083"/>
            <a:ext cx="8229600" cy="307777"/>
          </a:xfrm>
          <a:prstGeom prst="rect">
            <a:avLst/>
          </a:prstGeom>
        </p:spPr>
        <p:txBody>
          <a:bodyPr wrap="square">
            <a:spAutoFit/>
          </a:bodyPr>
          <a:lstStyle/>
          <a:p>
            <a:r>
              <a:rPr lang="ko-KR" altLang="en-US"/>
              <a:t>이번에는 </a:t>
            </a:r>
            <a:r>
              <a:rPr lang="en-US" altLang="ko-KR"/>
              <a:t>3</a:t>
            </a:r>
            <a:r>
              <a:rPr lang="ko-KR" altLang="en-US"/>
              <a:t>차원 공간의 내적곱연산에 대해 아주 간단히 알아보자</a:t>
            </a:r>
            <a:r>
              <a:rPr lang="en-US" altLang="ko-KR"/>
              <a:t>. </a:t>
            </a:r>
            <a:endParaRPr lang="ko-KR" altLang="en-US"/>
          </a:p>
        </p:txBody>
      </p:sp>
      <p:grpSp>
        <p:nvGrpSpPr>
          <p:cNvPr id="6" name="그룹 5">
            <a:extLst>
              <a:ext uri="{FF2B5EF4-FFF2-40B4-BE49-F238E27FC236}">
                <a16:creationId xmlns:a16="http://schemas.microsoft.com/office/drawing/2014/main" xmlns="" id="{E897C968-9E8C-4094-A057-CEB390B3F802}"/>
              </a:ext>
            </a:extLst>
          </p:cNvPr>
          <p:cNvGrpSpPr/>
          <p:nvPr/>
        </p:nvGrpSpPr>
        <p:grpSpPr>
          <a:xfrm>
            <a:off x="1079205" y="1328737"/>
            <a:ext cx="6985591" cy="3041244"/>
            <a:chOff x="489098" y="1328737"/>
            <a:chExt cx="6985591" cy="3041244"/>
          </a:xfrm>
        </p:grpSpPr>
        <p:pic>
          <p:nvPicPr>
            <p:cNvPr id="54274" name="Picture 2" descr="dot product 3d">
              <a:extLst>
                <a:ext uri="{FF2B5EF4-FFF2-40B4-BE49-F238E27FC236}">
                  <a16:creationId xmlns:a16="http://schemas.microsoft.com/office/drawing/2014/main" xmlns="" id="{4B9D8AA7-CA9E-4A53-95E3-EC4618D68AD5}"/>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89098" y="1328737"/>
              <a:ext cx="3693771" cy="304124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직사각형 4">
              <a:extLst>
                <a:ext uri="{FF2B5EF4-FFF2-40B4-BE49-F238E27FC236}">
                  <a16:creationId xmlns:a16="http://schemas.microsoft.com/office/drawing/2014/main" xmlns="" id="{4B80EB59-4F75-443D-B9EC-55F265650D99}"/>
                </a:ext>
              </a:extLst>
            </p:cNvPr>
            <p:cNvSpPr/>
            <p:nvPr/>
          </p:nvSpPr>
          <p:spPr>
            <a:xfrm>
              <a:off x="4274289" y="2178631"/>
              <a:ext cx="3200400" cy="1341457"/>
            </a:xfrm>
            <a:prstGeom prst="rect">
              <a:avLst/>
            </a:prstGeom>
          </p:spPr>
          <p:txBody>
            <a:bodyPr wrap="square">
              <a:spAutoFit/>
            </a:bodyPr>
            <a:lstStyle/>
            <a:p>
              <a:pPr>
                <a:lnSpc>
                  <a:spcPct val="150000"/>
                </a:lnSpc>
              </a:pPr>
              <a:r>
                <a:rPr lang="en-US" altLang="ko-KR" b="1">
                  <a:solidFill>
                    <a:srgbClr val="333333"/>
                  </a:solidFill>
                  <a:latin typeface="Verdana" panose="020B0604030504040204" pitchFamily="34" charset="0"/>
                </a:rPr>
                <a:t>a · b</a:t>
              </a:r>
              <a:r>
                <a:rPr lang="en-US" altLang="ko-KR">
                  <a:solidFill>
                    <a:srgbClr val="333333"/>
                  </a:solidFill>
                  <a:latin typeface="Verdana" panose="020B0604030504040204" pitchFamily="34" charset="0"/>
                </a:rPr>
                <a:t> = a</a:t>
              </a:r>
              <a:r>
                <a:rPr lang="en-US" altLang="ko-KR" baseline="-25000">
                  <a:solidFill>
                    <a:srgbClr val="333333"/>
                  </a:solidFill>
                  <a:latin typeface="Verdana" panose="020B0604030504040204" pitchFamily="34" charset="0"/>
                </a:rPr>
                <a:t>x</a:t>
              </a:r>
              <a:r>
                <a:rPr lang="en-US" altLang="ko-KR">
                  <a:solidFill>
                    <a:srgbClr val="333333"/>
                  </a:solidFill>
                  <a:latin typeface="Verdana" panose="020B0604030504040204" pitchFamily="34" charset="0"/>
                </a:rPr>
                <a:t> × b</a:t>
              </a:r>
              <a:r>
                <a:rPr lang="en-US" altLang="ko-KR" baseline="-25000">
                  <a:solidFill>
                    <a:srgbClr val="333333"/>
                  </a:solidFill>
                  <a:latin typeface="Verdana" panose="020B0604030504040204" pitchFamily="34" charset="0"/>
                </a:rPr>
                <a:t>x</a:t>
              </a:r>
              <a:r>
                <a:rPr lang="en-US" altLang="ko-KR">
                  <a:solidFill>
                    <a:srgbClr val="333333"/>
                  </a:solidFill>
                  <a:latin typeface="Verdana" panose="020B0604030504040204" pitchFamily="34" charset="0"/>
                </a:rPr>
                <a:t> + a</a:t>
              </a:r>
              <a:r>
                <a:rPr lang="en-US" altLang="ko-KR" baseline="-25000">
                  <a:solidFill>
                    <a:srgbClr val="333333"/>
                  </a:solidFill>
                  <a:latin typeface="Verdana" panose="020B0604030504040204" pitchFamily="34" charset="0"/>
                </a:rPr>
                <a:t>y</a:t>
              </a:r>
              <a:r>
                <a:rPr lang="en-US" altLang="ko-KR">
                  <a:solidFill>
                    <a:srgbClr val="333333"/>
                  </a:solidFill>
                  <a:latin typeface="Verdana" panose="020B0604030504040204" pitchFamily="34" charset="0"/>
                </a:rPr>
                <a:t> × b</a:t>
              </a:r>
              <a:r>
                <a:rPr lang="en-US" altLang="ko-KR" baseline="-25000">
                  <a:solidFill>
                    <a:srgbClr val="333333"/>
                  </a:solidFill>
                  <a:latin typeface="Verdana" panose="020B0604030504040204" pitchFamily="34" charset="0"/>
                </a:rPr>
                <a:t>y</a:t>
              </a:r>
              <a:r>
                <a:rPr lang="en-US" altLang="ko-KR">
                  <a:solidFill>
                    <a:srgbClr val="333333"/>
                  </a:solidFill>
                  <a:latin typeface="Verdana" panose="020B0604030504040204" pitchFamily="34" charset="0"/>
                </a:rPr>
                <a:t> + a</a:t>
              </a:r>
              <a:r>
                <a:rPr lang="en-US" altLang="ko-KR" baseline="-25000">
                  <a:solidFill>
                    <a:srgbClr val="333333"/>
                  </a:solidFill>
                  <a:latin typeface="Verdana" panose="020B0604030504040204" pitchFamily="34" charset="0"/>
                </a:rPr>
                <a:t>z</a:t>
              </a:r>
              <a:r>
                <a:rPr lang="en-US" altLang="ko-KR">
                  <a:solidFill>
                    <a:srgbClr val="333333"/>
                  </a:solidFill>
                  <a:latin typeface="Verdana" panose="020B0604030504040204" pitchFamily="34" charset="0"/>
                </a:rPr>
                <a:t> × b</a:t>
              </a:r>
              <a:r>
                <a:rPr lang="en-US" altLang="ko-KR" baseline="-25000">
                  <a:solidFill>
                    <a:srgbClr val="333333"/>
                  </a:solidFill>
                  <a:latin typeface="Verdana" panose="020B0604030504040204" pitchFamily="34" charset="0"/>
                </a:rPr>
                <a:t>z</a:t>
              </a:r>
              <a:endParaRPr lang="en-US" altLang="ko-KR">
                <a:solidFill>
                  <a:srgbClr val="333333"/>
                </a:solidFill>
                <a:latin typeface="Verdana" panose="020B0604030504040204" pitchFamily="34" charset="0"/>
              </a:endParaRPr>
            </a:p>
            <a:p>
              <a:pPr>
                <a:lnSpc>
                  <a:spcPct val="150000"/>
                </a:lnSpc>
              </a:pPr>
              <a:r>
                <a:rPr lang="en-US" altLang="ko-KR" b="1">
                  <a:latin typeface="Verdana" panose="020B0604030504040204" pitchFamily="34" charset="0"/>
                </a:rPr>
                <a:t>a · b</a:t>
              </a:r>
              <a:r>
                <a:rPr lang="en-US" altLang="ko-KR">
                  <a:latin typeface="Verdana" panose="020B0604030504040204" pitchFamily="34" charset="0"/>
                </a:rPr>
                <a:t> = 9 × 4 + 2 × 8 + 7 × 10</a:t>
              </a:r>
            </a:p>
            <a:p>
              <a:pPr>
                <a:lnSpc>
                  <a:spcPct val="150000"/>
                </a:lnSpc>
              </a:pPr>
              <a:r>
                <a:rPr lang="en-US" altLang="ko-KR" b="1">
                  <a:latin typeface="Verdana" panose="020B0604030504040204" pitchFamily="34" charset="0"/>
                </a:rPr>
                <a:t>a · b</a:t>
              </a:r>
              <a:r>
                <a:rPr lang="en-US" altLang="ko-KR">
                  <a:latin typeface="Verdana" panose="020B0604030504040204" pitchFamily="34" charset="0"/>
                </a:rPr>
                <a:t> = 36 + 16 + 70</a:t>
              </a:r>
            </a:p>
            <a:p>
              <a:pPr>
                <a:lnSpc>
                  <a:spcPct val="150000"/>
                </a:lnSpc>
              </a:pPr>
              <a:r>
                <a:rPr lang="en-US" altLang="ko-KR" b="1">
                  <a:latin typeface="Verdana" panose="020B0604030504040204" pitchFamily="34" charset="0"/>
                </a:rPr>
                <a:t>a · b</a:t>
              </a:r>
              <a:r>
                <a:rPr lang="en-US" altLang="ko-KR">
                  <a:latin typeface="Verdana" panose="020B0604030504040204" pitchFamily="34" charset="0"/>
                </a:rPr>
                <a:t> = 122</a:t>
              </a:r>
            </a:p>
          </p:txBody>
        </p:sp>
      </p:grpSp>
    </p:spTree>
    <p:extLst>
      <p:ext uri="{BB962C8B-B14F-4D97-AF65-F5344CB8AC3E}">
        <p14:creationId xmlns:p14="http://schemas.microsoft.com/office/powerpoint/2010/main" xmlns="" val="29431868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BF6E5BF9-2994-4E4D-A017-C68EAC742179}"/>
              </a:ext>
            </a:extLst>
          </p:cNvPr>
          <p:cNvSpPr>
            <a:spLocks noGrp="1"/>
          </p:cNvSpPr>
          <p:nvPr>
            <p:ph type="title"/>
          </p:nvPr>
        </p:nvSpPr>
        <p:spPr/>
        <p:txBody>
          <a:bodyPr/>
          <a:lstStyle/>
          <a:p>
            <a:r>
              <a:rPr lang="ko-KR" altLang="en-US"/>
              <a:t>내적곱연산</a:t>
            </a:r>
          </a:p>
        </p:txBody>
      </p:sp>
      <p:sp>
        <p:nvSpPr>
          <p:cNvPr id="3" name="부제목 2">
            <a:extLst>
              <a:ext uri="{FF2B5EF4-FFF2-40B4-BE49-F238E27FC236}">
                <a16:creationId xmlns:a16="http://schemas.microsoft.com/office/drawing/2014/main" xmlns="" id="{329E661F-70DC-481A-AF98-47EA09FC67E8}"/>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0857A3F5-1149-4803-B93B-651EA1455C69}"/>
              </a:ext>
            </a:extLst>
          </p:cNvPr>
          <p:cNvSpPr/>
          <p:nvPr/>
        </p:nvSpPr>
        <p:spPr>
          <a:xfrm>
            <a:off x="489098" y="852083"/>
            <a:ext cx="8229600" cy="307777"/>
          </a:xfrm>
          <a:prstGeom prst="rect">
            <a:avLst/>
          </a:prstGeom>
        </p:spPr>
        <p:txBody>
          <a:bodyPr wrap="square">
            <a:spAutoFit/>
          </a:bodyPr>
          <a:lstStyle/>
          <a:p>
            <a:r>
              <a:rPr lang="ko-KR" altLang="en-US"/>
              <a:t>내적곱연산에 대해 아주 간단히 알아보자</a:t>
            </a:r>
            <a:r>
              <a:rPr lang="en-US" altLang="ko-KR"/>
              <a:t> (</a:t>
            </a:r>
            <a:r>
              <a:rPr lang="ko-KR" altLang="en-US"/>
              <a:t>여기서 </a:t>
            </a:r>
            <a:r>
              <a:rPr lang="en-US" altLang="ko-KR"/>
              <a:t>np</a:t>
            </a:r>
            <a:r>
              <a:rPr lang="ko-KR" altLang="en-US"/>
              <a:t>는 </a:t>
            </a:r>
            <a:r>
              <a:rPr lang="en-US" altLang="ko-KR"/>
              <a:t>numpy </a:t>
            </a:r>
            <a:r>
              <a:rPr lang="ko-KR" altLang="en-US"/>
              <a:t>라이브러리를 가리킨다</a:t>
            </a:r>
            <a:r>
              <a:rPr lang="en-US" altLang="ko-KR"/>
              <a:t>) </a:t>
            </a:r>
            <a:endParaRPr lang="ko-KR" altLang="en-US"/>
          </a:p>
        </p:txBody>
      </p:sp>
      <mc:AlternateContent xmlns:mc="http://schemas.openxmlformats.org/markup-compatibility/2006">
        <mc:Choice xmlns:a14="http://schemas.microsoft.com/office/drawing/2010/main" xmlns="" Requires="a14">
          <p:sp>
            <p:nvSpPr>
              <p:cNvPr id="5" name="직사각형 4">
                <a:extLst>
                  <a:ext uri="{FF2B5EF4-FFF2-40B4-BE49-F238E27FC236}">
                    <a16:creationId xmlns:a16="http://schemas.microsoft.com/office/drawing/2014/main" id="{3C6E9F62-493E-4234-B7F7-9FF80F594E68}"/>
                  </a:ext>
                </a:extLst>
              </p:cNvPr>
              <p:cNvSpPr/>
              <p:nvPr/>
            </p:nvSpPr>
            <p:spPr>
              <a:xfrm>
                <a:off x="489097" y="1305440"/>
                <a:ext cx="8229599" cy="1290546"/>
              </a:xfrm>
              <a:prstGeom prst="rect">
                <a:avLst/>
              </a:prstGeom>
            </p:spPr>
            <p:txBody>
              <a:bodyPr wrap="square">
                <a:spAutoFit/>
              </a:bodyPr>
              <a:lstStyle/>
              <a:p>
                <a:pPr>
                  <a:lnSpc>
                    <a:spcPct val="130000"/>
                  </a:lnSpc>
                </a:pPr>
                <a:r>
                  <a:rPr lang="en-US" altLang="ko-KR">
                    <a:latin typeface="맑은 고딕" panose="020B0503020000020004" pitchFamily="50" charset="-127"/>
                    <a:ea typeface="Times New Roman" panose="02020603050405020304" pitchFamily="18" charset="0"/>
                  </a:rPr>
                  <a:t>np.dot</a:t>
                </a:r>
                <a:r>
                  <a:rPr lang="ko-KR" altLang="ko-KR">
                    <a:latin typeface="Times New Roman" panose="02020603050405020304" pitchFamily="18" charset="0"/>
                    <a:ea typeface="맑은 고딕" panose="020B0503020000020004" pitchFamily="50" charset="-127"/>
                  </a:rPr>
                  <a:t>은 두 배열의 내적곱</a:t>
                </a:r>
                <a:r>
                  <a:rPr lang="en-US" altLang="ko-KR">
                    <a:latin typeface="Times New Roman" panose="02020603050405020304" pitchFamily="18" charset="0"/>
                    <a:ea typeface="맑은 고딕" panose="020B0503020000020004" pitchFamily="50" charset="-127"/>
                  </a:rPr>
                  <a:t>(dot product)</a:t>
                </a:r>
                <a:r>
                  <a:rPr lang="ko-KR" altLang="ko-KR">
                    <a:latin typeface="Times New Roman" panose="02020603050405020304" pitchFamily="18" charset="0"/>
                    <a:ea typeface="맑은 고딕" panose="020B0503020000020004" pitchFamily="50" charset="-127"/>
                  </a:rPr>
                  <a:t>을 계산하기 위한 것이다</a:t>
                </a:r>
                <a:r>
                  <a:rPr lang="en-US" altLang="ko-KR">
                    <a:latin typeface="Times New Roman" panose="02020603050405020304" pitchFamily="18" charset="0"/>
                    <a:ea typeface="맑은 고딕" panose="020B0503020000020004" pitchFamily="50" charset="-127"/>
                  </a:rPr>
                  <a:t>. </a:t>
                </a:r>
              </a:p>
              <a:p>
                <a:pPr>
                  <a:lnSpc>
                    <a:spcPct val="130000"/>
                  </a:lnSpc>
                </a:pPr>
                <a:r>
                  <a:rPr lang="ko-KR" altLang="ko-KR">
                    <a:latin typeface="Times New Roman" panose="02020603050405020304" pitchFamily="18" charset="0"/>
                    <a:ea typeface="맑은 고딕" panose="020B0503020000020004" pitchFamily="50" charset="-127"/>
                  </a:rPr>
                  <a:t>가령 벡터 </a:t>
                </a:r>
                <a14:m>
                  <m:oMath xmlns:m="http://schemas.openxmlformats.org/officeDocument/2006/math">
                    <m:d>
                      <m:dPr>
                        <m:begChr m:val="["/>
                        <m:endChr m:val="]"/>
                        <m:ctrlPr>
                          <a:rPr lang="ko-KR" altLang="ko-KR" i="1">
                            <a:latin typeface="Cambria Math" panose="02040503050406030204" pitchFamily="18" charset="0"/>
                            <a:ea typeface="Cambria Math" panose="02040503050406030204" pitchFamily="18" charset="0"/>
                          </a:rPr>
                        </m:ctrlPr>
                      </m:dPr>
                      <m:e>
                        <m:m>
                          <m:mPr>
                            <m:mcs>
                              <m:mc>
                                <m:mcPr>
                                  <m:count m:val="2"/>
                                  <m:mcJc m:val="center"/>
                                </m:mcPr>
                              </m:mc>
                            </m:mcs>
                            <m:ctrlPr>
                              <a:rPr lang="ko-KR" altLang="ko-KR" i="1">
                                <a:latin typeface="Cambria Math" panose="02040503050406030204" pitchFamily="18" charset="0"/>
                                <a:ea typeface="Cambria Math" panose="02040503050406030204" pitchFamily="18" charset="0"/>
                              </a:rPr>
                            </m:ctrlPr>
                          </m:mPr>
                          <m:mr>
                            <m:e>
                              <m:r>
                                <a:rPr lang="en-US" altLang="ko-KR" i="1">
                                  <a:latin typeface="Cambria Math" panose="02040503050406030204" pitchFamily="18" charset="0"/>
                                  <a:ea typeface="맑은 고딕" panose="020B0503020000020004" pitchFamily="50" charset="-127"/>
                                </a:rPr>
                                <m:t>1</m:t>
                              </m:r>
                            </m:e>
                            <m:e>
                              <m:r>
                                <a:rPr lang="en-US" altLang="ko-KR" i="1">
                                  <a:latin typeface="Cambria Math" panose="02040503050406030204" pitchFamily="18" charset="0"/>
                                  <a:ea typeface="맑은 고딕" panose="020B0503020000020004" pitchFamily="50" charset="-127"/>
                                </a:rPr>
                                <m:t>2</m:t>
                              </m:r>
                            </m:e>
                          </m:mr>
                        </m:m>
                      </m:e>
                    </m:d>
                  </m:oMath>
                </a14:m>
                <a:r>
                  <a:rPr lang="ko-KR" altLang="ko-KR">
                    <a:latin typeface="Times New Roman" panose="02020603050405020304" pitchFamily="18" charset="0"/>
                    <a:ea typeface="맑은 고딕" panose="020B0503020000020004" pitchFamily="50" charset="-127"/>
                  </a:rPr>
                  <a:t>와 행렬 </a:t>
                </a:r>
                <a14:m>
                  <m:oMath xmlns:m="http://schemas.openxmlformats.org/officeDocument/2006/math">
                    <m:d>
                      <m:dPr>
                        <m:begChr m:val="["/>
                        <m:endChr m:val="]"/>
                        <m:ctrlPr>
                          <a:rPr lang="ko-KR" altLang="ko-KR" i="1">
                            <a:latin typeface="Cambria Math" panose="02040503050406030204" pitchFamily="18" charset="0"/>
                            <a:ea typeface="Cambria Math" panose="02040503050406030204" pitchFamily="18" charset="0"/>
                          </a:rPr>
                        </m:ctrlPr>
                      </m:dPr>
                      <m:e>
                        <m:m>
                          <m:mPr>
                            <m:mcs>
                              <m:mc>
                                <m:mcPr>
                                  <m:count m:val="3"/>
                                  <m:mcJc m:val="center"/>
                                </m:mcPr>
                              </m:mc>
                            </m:mcs>
                            <m:ctrlPr>
                              <a:rPr lang="ko-KR" altLang="ko-KR" i="1">
                                <a:latin typeface="Cambria Math" panose="02040503050406030204" pitchFamily="18" charset="0"/>
                                <a:ea typeface="Cambria Math" panose="02040503050406030204" pitchFamily="18" charset="0"/>
                              </a:rPr>
                            </m:ctrlPr>
                          </m:mPr>
                          <m:mr>
                            <m:e>
                              <m:r>
                                <a:rPr lang="en-US" altLang="ko-KR" i="1">
                                  <a:latin typeface="Cambria Math" panose="02040503050406030204" pitchFamily="18" charset="0"/>
                                  <a:ea typeface="맑은 고딕" panose="020B0503020000020004" pitchFamily="50" charset="-127"/>
                                </a:rPr>
                                <m:t>4</m:t>
                              </m:r>
                            </m:e>
                            <m:e>
                              <m:r>
                                <a:rPr lang="en-US" altLang="ko-KR" i="1">
                                  <a:latin typeface="Cambria Math" panose="02040503050406030204" pitchFamily="18" charset="0"/>
                                  <a:ea typeface="맑은 고딕" panose="020B0503020000020004" pitchFamily="50" charset="-127"/>
                                </a:rPr>
                                <m:t>5</m:t>
                              </m:r>
                            </m:e>
                            <m:e>
                              <m:r>
                                <a:rPr lang="en-US" altLang="ko-KR" i="1">
                                  <a:latin typeface="Cambria Math" panose="02040503050406030204" pitchFamily="18" charset="0"/>
                                  <a:ea typeface="맑은 고딕" panose="020B0503020000020004" pitchFamily="50" charset="-127"/>
                                </a:rPr>
                                <m:t>6</m:t>
                              </m:r>
                            </m:e>
                          </m:mr>
                          <m:mr>
                            <m:e>
                              <m:r>
                                <a:rPr lang="en-US" altLang="ko-KR" i="1">
                                  <a:latin typeface="Cambria Math" panose="02040503050406030204" pitchFamily="18" charset="0"/>
                                  <a:ea typeface="맑은 고딕" panose="020B0503020000020004" pitchFamily="50" charset="-127"/>
                                </a:rPr>
                                <m:t>7</m:t>
                              </m:r>
                            </m:e>
                            <m:e>
                              <m:r>
                                <a:rPr lang="en-US" altLang="ko-KR" i="1">
                                  <a:latin typeface="Cambria Math" panose="02040503050406030204" pitchFamily="18" charset="0"/>
                                  <a:ea typeface="맑은 고딕" panose="020B0503020000020004" pitchFamily="50" charset="-127"/>
                                </a:rPr>
                                <m:t>8</m:t>
                              </m:r>
                            </m:e>
                            <m:e>
                              <m:r>
                                <a:rPr lang="en-US" altLang="ko-KR" i="1">
                                  <a:latin typeface="Cambria Math" panose="02040503050406030204" pitchFamily="18" charset="0"/>
                                  <a:ea typeface="맑은 고딕" panose="020B0503020000020004" pitchFamily="50" charset="-127"/>
                                </a:rPr>
                                <m:t>9</m:t>
                              </m:r>
                            </m:e>
                          </m:mr>
                        </m:m>
                      </m:e>
                    </m:d>
                  </m:oMath>
                </a14:m>
                <a:r>
                  <a:rPr lang="ko-KR" altLang="ko-KR">
                    <a:latin typeface="Times New Roman" panose="02020603050405020304" pitchFamily="18" charset="0"/>
                    <a:ea typeface="맑은 고딕" panose="020B0503020000020004" pitchFamily="50" charset="-127"/>
                  </a:rPr>
                  <a:t>의 내적곱은 다음과 같은 원리와 코드로 계산된다</a:t>
                </a:r>
                <a:r>
                  <a:rPr lang="en-US" altLang="ko-KR">
                    <a:latin typeface="Times New Roman" panose="02020603050405020304" pitchFamily="18" charset="0"/>
                    <a:ea typeface="맑은 고딕" panose="020B0503020000020004" pitchFamily="50" charset="-127"/>
                  </a:rPr>
                  <a:t>.</a:t>
                </a:r>
                <a:endParaRPr lang="ko-KR" altLang="ko-KR">
                  <a:latin typeface="Times New Roman" panose="02020603050405020304" pitchFamily="18" charset="0"/>
                  <a:ea typeface="Times New Roman" panose="02020603050405020304" pitchFamily="18" charset="0"/>
                </a:endParaRPr>
              </a:p>
              <a:p>
                <a:pPr>
                  <a:lnSpc>
                    <a:spcPct val="130000"/>
                  </a:lnSpc>
                </a:pPr>
                <a14:m>
                  <m:oMath xmlns:m="http://schemas.openxmlformats.org/officeDocument/2006/math">
                    <m:d>
                      <m:dPr>
                        <m:begChr m:val="["/>
                        <m:endChr m:val="]"/>
                        <m:ctrlPr>
                          <a:rPr lang="ko-KR" altLang="ko-KR" i="1">
                            <a:latin typeface="Cambria Math" panose="02040503050406030204" pitchFamily="18" charset="0"/>
                            <a:ea typeface="Cambria Math" panose="02040503050406030204" pitchFamily="18" charset="0"/>
                          </a:rPr>
                        </m:ctrlPr>
                      </m:dPr>
                      <m:e>
                        <m:m>
                          <m:mPr>
                            <m:mcs>
                              <m:mc>
                                <m:mcPr>
                                  <m:count m:val="2"/>
                                  <m:mcJc m:val="center"/>
                                </m:mcPr>
                              </m:mc>
                            </m:mcs>
                            <m:ctrlPr>
                              <a:rPr lang="ko-KR" altLang="ko-KR" i="1">
                                <a:latin typeface="Cambria Math" panose="02040503050406030204" pitchFamily="18" charset="0"/>
                                <a:ea typeface="Cambria Math" panose="02040503050406030204" pitchFamily="18" charset="0"/>
                              </a:rPr>
                            </m:ctrlPr>
                          </m:mPr>
                          <m:mr>
                            <m:e>
                              <m:r>
                                <a:rPr lang="en-US" altLang="ko-KR" i="1">
                                  <a:latin typeface="Cambria Math" panose="02040503050406030204" pitchFamily="18" charset="0"/>
                                  <a:ea typeface="맑은 고딕" panose="020B0503020000020004" pitchFamily="50" charset="-127"/>
                                </a:rPr>
                                <m:t>1</m:t>
                              </m:r>
                            </m:e>
                            <m:e>
                              <m:r>
                                <a:rPr lang="en-US" altLang="ko-KR" i="1">
                                  <a:latin typeface="Cambria Math" panose="02040503050406030204" pitchFamily="18" charset="0"/>
                                  <a:ea typeface="맑은 고딕" panose="020B0503020000020004" pitchFamily="50" charset="-127"/>
                                </a:rPr>
                                <m:t>2</m:t>
                              </m:r>
                            </m:e>
                          </m:mr>
                        </m:m>
                      </m:e>
                    </m:d>
                    <m:r>
                      <a:rPr lang="en-US" altLang="ko-KR" i="1">
                        <a:latin typeface="Cambria Math" panose="02040503050406030204" pitchFamily="18" charset="0"/>
                        <a:ea typeface="맑은 고딕" panose="020B0503020000020004" pitchFamily="50" charset="-127"/>
                      </a:rPr>
                      <m:t>×</m:t>
                    </m:r>
                    <m:d>
                      <m:dPr>
                        <m:begChr m:val="["/>
                        <m:endChr m:val="]"/>
                        <m:ctrlPr>
                          <a:rPr lang="ko-KR" altLang="ko-KR" i="1">
                            <a:latin typeface="Cambria Math" panose="02040503050406030204" pitchFamily="18" charset="0"/>
                            <a:ea typeface="Cambria Math" panose="02040503050406030204" pitchFamily="18" charset="0"/>
                          </a:rPr>
                        </m:ctrlPr>
                      </m:dPr>
                      <m:e>
                        <m:m>
                          <m:mPr>
                            <m:mcs>
                              <m:mc>
                                <m:mcPr>
                                  <m:count m:val="3"/>
                                  <m:mcJc m:val="center"/>
                                </m:mcPr>
                              </m:mc>
                            </m:mcs>
                            <m:ctrlPr>
                              <a:rPr lang="ko-KR" altLang="ko-KR" i="1">
                                <a:latin typeface="Cambria Math" panose="02040503050406030204" pitchFamily="18" charset="0"/>
                                <a:ea typeface="Cambria Math" panose="02040503050406030204" pitchFamily="18" charset="0"/>
                              </a:rPr>
                            </m:ctrlPr>
                          </m:mPr>
                          <m:mr>
                            <m:e>
                              <m:r>
                                <a:rPr lang="en-US" altLang="ko-KR" i="1">
                                  <a:latin typeface="Cambria Math" panose="02040503050406030204" pitchFamily="18" charset="0"/>
                                  <a:ea typeface="맑은 고딕" panose="020B0503020000020004" pitchFamily="50" charset="-127"/>
                                </a:rPr>
                                <m:t>4</m:t>
                              </m:r>
                            </m:e>
                            <m:e>
                              <m:r>
                                <a:rPr lang="en-US" altLang="ko-KR" i="1">
                                  <a:latin typeface="Cambria Math" panose="02040503050406030204" pitchFamily="18" charset="0"/>
                                  <a:ea typeface="맑은 고딕" panose="020B0503020000020004" pitchFamily="50" charset="-127"/>
                                </a:rPr>
                                <m:t>5</m:t>
                              </m:r>
                            </m:e>
                            <m:e>
                              <m:r>
                                <a:rPr lang="en-US" altLang="ko-KR" i="1">
                                  <a:latin typeface="Cambria Math" panose="02040503050406030204" pitchFamily="18" charset="0"/>
                                  <a:ea typeface="맑은 고딕" panose="020B0503020000020004" pitchFamily="50" charset="-127"/>
                                </a:rPr>
                                <m:t>6</m:t>
                              </m:r>
                            </m:e>
                          </m:mr>
                          <m:mr>
                            <m:e>
                              <m:r>
                                <a:rPr lang="en-US" altLang="ko-KR" i="1">
                                  <a:latin typeface="Cambria Math" panose="02040503050406030204" pitchFamily="18" charset="0"/>
                                  <a:ea typeface="맑은 고딕" panose="020B0503020000020004" pitchFamily="50" charset="-127"/>
                                </a:rPr>
                                <m:t>7</m:t>
                              </m:r>
                            </m:e>
                            <m:e>
                              <m:r>
                                <a:rPr lang="en-US" altLang="ko-KR" i="1">
                                  <a:latin typeface="Cambria Math" panose="02040503050406030204" pitchFamily="18" charset="0"/>
                                  <a:ea typeface="맑은 고딕" panose="020B0503020000020004" pitchFamily="50" charset="-127"/>
                                </a:rPr>
                                <m:t>8</m:t>
                              </m:r>
                            </m:e>
                            <m:e>
                              <m:r>
                                <a:rPr lang="en-US" altLang="ko-KR" i="1">
                                  <a:latin typeface="Cambria Math" panose="02040503050406030204" pitchFamily="18" charset="0"/>
                                  <a:ea typeface="맑은 고딕" panose="020B0503020000020004" pitchFamily="50" charset="-127"/>
                                </a:rPr>
                                <m:t>9</m:t>
                              </m:r>
                            </m:e>
                          </m:mr>
                        </m:m>
                      </m:e>
                    </m:d>
                    <m:r>
                      <a:rPr lang="en-US" altLang="ko-KR" i="1">
                        <a:latin typeface="Cambria Math" panose="02040503050406030204" pitchFamily="18" charset="0"/>
                        <a:ea typeface="맑은 고딕" panose="020B0503020000020004" pitchFamily="50" charset="-127"/>
                      </a:rPr>
                      <m:t>=</m:t>
                    </m:r>
                    <m:d>
                      <m:dPr>
                        <m:begChr m:val="["/>
                        <m:endChr m:val="]"/>
                        <m:ctrlPr>
                          <a:rPr lang="ko-KR" altLang="ko-KR" i="1">
                            <a:latin typeface="Cambria Math" panose="02040503050406030204" pitchFamily="18" charset="0"/>
                            <a:ea typeface="Cambria Math" panose="02040503050406030204" pitchFamily="18" charset="0"/>
                          </a:rPr>
                        </m:ctrlPr>
                      </m:dPr>
                      <m:e>
                        <m:m>
                          <m:mPr>
                            <m:mcs>
                              <m:mc>
                                <m:mcPr>
                                  <m:count m:val="3"/>
                                  <m:mcJc m:val="center"/>
                                </m:mcPr>
                              </m:mc>
                            </m:mcs>
                            <m:ctrlPr>
                              <a:rPr lang="ko-KR" altLang="ko-KR" i="1">
                                <a:latin typeface="Cambria Math" panose="02040503050406030204" pitchFamily="18" charset="0"/>
                                <a:ea typeface="Cambria Math" panose="02040503050406030204" pitchFamily="18" charset="0"/>
                              </a:rPr>
                            </m:ctrlPr>
                          </m:mPr>
                          <m:mr>
                            <m:e>
                              <m:r>
                                <a:rPr lang="en-US" altLang="ko-KR" i="1">
                                  <a:latin typeface="Cambria Math" panose="02040503050406030204" pitchFamily="18" charset="0"/>
                                  <a:ea typeface="맑은 고딕" panose="020B0503020000020004" pitchFamily="50" charset="-127"/>
                                </a:rPr>
                                <m:t>1×4+2×7</m:t>
                              </m:r>
                            </m:e>
                            <m:e>
                              <m:r>
                                <a:rPr lang="en-US" altLang="ko-KR" i="1">
                                  <a:latin typeface="Cambria Math" panose="02040503050406030204" pitchFamily="18" charset="0"/>
                                  <a:ea typeface="맑은 고딕" panose="020B0503020000020004" pitchFamily="50" charset="-127"/>
                                </a:rPr>
                                <m:t>1×5+2×8</m:t>
                              </m:r>
                            </m:e>
                            <m:e>
                              <m:r>
                                <a:rPr lang="en-US" altLang="ko-KR" i="1">
                                  <a:latin typeface="Cambria Math" panose="02040503050406030204" pitchFamily="18" charset="0"/>
                                  <a:ea typeface="맑은 고딕" panose="020B0503020000020004" pitchFamily="50" charset="-127"/>
                                </a:rPr>
                                <m:t>1×6+2×9</m:t>
                              </m:r>
                            </m:e>
                          </m:mr>
                        </m:m>
                      </m:e>
                    </m:d>
                    <m:r>
                      <a:rPr lang="en-US" altLang="ko-KR" i="1">
                        <a:latin typeface="Cambria Math" panose="02040503050406030204" pitchFamily="18" charset="0"/>
                        <a:ea typeface="맑은 고딕" panose="020B0503020000020004" pitchFamily="50" charset="-127"/>
                      </a:rPr>
                      <m:t>=</m:t>
                    </m:r>
                    <m:d>
                      <m:dPr>
                        <m:begChr m:val="["/>
                        <m:endChr m:val="]"/>
                        <m:ctrlPr>
                          <a:rPr lang="ko-KR" altLang="ko-KR" i="1">
                            <a:latin typeface="Cambria Math" panose="02040503050406030204" pitchFamily="18" charset="0"/>
                            <a:ea typeface="Cambria Math" panose="02040503050406030204" pitchFamily="18" charset="0"/>
                          </a:rPr>
                        </m:ctrlPr>
                      </m:dPr>
                      <m:e>
                        <m:m>
                          <m:mPr>
                            <m:mcs>
                              <m:mc>
                                <m:mcPr>
                                  <m:count m:val="3"/>
                                  <m:mcJc m:val="center"/>
                                </m:mcPr>
                              </m:mc>
                            </m:mcs>
                            <m:ctrlPr>
                              <a:rPr lang="ko-KR" altLang="ko-KR" i="1">
                                <a:latin typeface="Cambria Math" panose="02040503050406030204" pitchFamily="18" charset="0"/>
                                <a:ea typeface="Cambria Math" panose="02040503050406030204" pitchFamily="18" charset="0"/>
                              </a:rPr>
                            </m:ctrlPr>
                          </m:mPr>
                          <m:mr>
                            <m:e>
                              <m:r>
                                <a:rPr lang="en-US" altLang="ko-KR" i="1">
                                  <a:latin typeface="Cambria Math" panose="02040503050406030204" pitchFamily="18" charset="0"/>
                                  <a:ea typeface="맑은 고딕" panose="020B0503020000020004" pitchFamily="50" charset="-127"/>
                                </a:rPr>
                                <m:t>18</m:t>
                              </m:r>
                            </m:e>
                            <m:e>
                              <m:r>
                                <a:rPr lang="en-US" altLang="ko-KR" i="1">
                                  <a:latin typeface="Cambria Math" panose="02040503050406030204" pitchFamily="18" charset="0"/>
                                  <a:ea typeface="맑은 고딕" panose="020B0503020000020004" pitchFamily="50" charset="-127"/>
                                </a:rPr>
                                <m:t>21</m:t>
                              </m:r>
                            </m:e>
                            <m:e>
                              <m:r>
                                <a:rPr lang="en-US" altLang="ko-KR" i="1">
                                  <a:latin typeface="Cambria Math" panose="02040503050406030204" pitchFamily="18" charset="0"/>
                                  <a:ea typeface="맑은 고딕" panose="020B0503020000020004" pitchFamily="50" charset="-127"/>
                                </a:rPr>
                                <m:t>24</m:t>
                              </m:r>
                            </m:e>
                          </m:mr>
                        </m:m>
                      </m:e>
                    </m:d>
                  </m:oMath>
                </a14:m>
                <a:r>
                  <a:rPr lang="en-US" altLang="ko-KR">
                    <a:latin typeface="맑은 고딕" panose="020B0503020000020004" pitchFamily="50" charset="-127"/>
                    <a:ea typeface="Times New Roman" panose="02020603050405020304" pitchFamily="18" charset="0"/>
                  </a:rPr>
                  <a:t> </a:t>
                </a:r>
                <a:endParaRPr lang="ko-KR" altLang="ko-KR">
                  <a:latin typeface="Times New Roman" panose="02020603050405020304" pitchFamily="18" charset="0"/>
                  <a:ea typeface="Times New Roman" panose="02020603050405020304" pitchFamily="18" charset="0"/>
                </a:endParaRPr>
              </a:p>
            </p:txBody>
          </p:sp>
        </mc:Choice>
        <mc:Fallback>
          <p:sp>
            <p:nvSpPr>
              <p:cNvPr id="5" name="직사각형 4">
                <a:extLst>
                  <a:ext uri="{FF2B5EF4-FFF2-40B4-BE49-F238E27FC236}">
                    <a16:creationId xmlns:a16="http://schemas.microsoft.com/office/drawing/2014/main" xmlns="" xmlns:a14="http://schemas.microsoft.com/office/drawing/2010/main" id="{3C6E9F62-493E-4234-B7F7-9FF80F594E68}"/>
                  </a:ext>
                </a:extLst>
              </p:cNvPr>
              <p:cNvSpPr>
                <a:spLocks noRot="1" noChangeAspect="1" noMove="1" noResize="1" noEditPoints="1" noAdjustHandles="1" noChangeArrowheads="1" noChangeShapeType="1" noTextEdit="1"/>
              </p:cNvSpPr>
              <p:nvPr/>
            </p:nvSpPr>
            <p:spPr>
              <a:xfrm>
                <a:off x="489097" y="1305440"/>
                <a:ext cx="8229599" cy="1290546"/>
              </a:xfrm>
              <a:prstGeom prst="rect">
                <a:avLst/>
              </a:prstGeom>
              <a:blipFill>
                <a:blip r:embed="rId2"/>
                <a:stretch>
                  <a:fillRect l="-222" b="-472"/>
                </a:stretch>
              </a:blipFill>
            </p:spPr>
            <p:txBody>
              <a:bodyPr/>
              <a:lstStyle/>
              <a:p>
                <a:r>
                  <a:rPr lang="ko-KR" altLang="en-US">
                    <a:noFill/>
                  </a:rPr>
                  <a:t> </a:t>
                </a:r>
              </a:p>
            </p:txBody>
          </p:sp>
        </mc:Fallback>
      </mc:AlternateContent>
      <p:sp>
        <p:nvSpPr>
          <p:cNvPr id="6" name="직사각형 5">
            <a:extLst>
              <a:ext uri="{FF2B5EF4-FFF2-40B4-BE49-F238E27FC236}">
                <a16:creationId xmlns:a16="http://schemas.microsoft.com/office/drawing/2014/main" xmlns="" id="{4E19A19B-AFE2-4F95-B5B6-CDE8CC344D8F}"/>
              </a:ext>
            </a:extLst>
          </p:cNvPr>
          <p:cNvSpPr/>
          <p:nvPr/>
        </p:nvSpPr>
        <p:spPr>
          <a:xfrm>
            <a:off x="2286000" y="2776576"/>
            <a:ext cx="4572000" cy="1248547"/>
          </a:xfrm>
          <a:prstGeom prst="rect">
            <a:avLst/>
          </a:prstGeom>
        </p:spPr>
        <p:txBody>
          <a:bodyPr wrap="square">
            <a:spAutoFit/>
          </a:bodyPr>
          <a:lstStyle/>
          <a:p>
            <a:pPr>
              <a:lnSpc>
                <a:spcPct val="130000"/>
              </a:lnSpc>
            </a:pPr>
            <a:r>
              <a:rPr lang="en-US" altLang="ko-KR" sz="2000">
                <a:latin typeface="맑은 고딕" panose="020B0503020000020004" pitchFamily="50" charset="-127"/>
              </a:rPr>
              <a:t>x = np.array( [ 1, 2 ] )</a:t>
            </a:r>
          </a:p>
          <a:p>
            <a:pPr>
              <a:lnSpc>
                <a:spcPct val="130000"/>
              </a:lnSpc>
            </a:pPr>
            <a:r>
              <a:rPr lang="en-US" altLang="ko-KR" sz="2000">
                <a:latin typeface="맑은 고딕" panose="020B0503020000020004" pitchFamily="50" charset="-127"/>
              </a:rPr>
              <a:t>Y = np.array( [ [ 4, 5, 6 ], [7, 8, 9] ] )</a:t>
            </a:r>
          </a:p>
          <a:p>
            <a:pPr>
              <a:lnSpc>
                <a:spcPct val="130000"/>
              </a:lnSpc>
            </a:pPr>
            <a:r>
              <a:rPr lang="en-US" altLang="ko-KR" sz="2000">
                <a:latin typeface="맑은 고딕" panose="020B0503020000020004" pitchFamily="50" charset="-127"/>
              </a:rPr>
              <a:t>print( np.dot( x, w ) )</a:t>
            </a:r>
          </a:p>
        </p:txBody>
      </p:sp>
      <p:pic>
        <p:nvPicPr>
          <p:cNvPr id="7" name="그림 6">
            <a:extLst>
              <a:ext uri="{FF2B5EF4-FFF2-40B4-BE49-F238E27FC236}">
                <a16:creationId xmlns:a16="http://schemas.microsoft.com/office/drawing/2014/main" xmlns="" id="{B9EB8C51-92C5-47C0-B7AE-573F438A0E6A}"/>
              </a:ext>
            </a:extLst>
          </p:cNvPr>
          <p:cNvPicPr/>
          <p:nvPr/>
        </p:nvPicPr>
        <p:blipFill>
          <a:blip r:embed="rId3">
            <a:extLst>
              <a:ext uri="{28A0092B-C50C-407E-A947-70E740481C1C}">
                <a14:useLocalDpi xmlns:a14="http://schemas.microsoft.com/office/drawing/2010/main" xmlns="" val="0"/>
              </a:ext>
            </a:extLst>
          </a:blip>
          <a:srcRect/>
          <a:stretch>
            <a:fillRect/>
          </a:stretch>
        </p:blipFill>
        <p:spPr bwMode="auto">
          <a:xfrm>
            <a:off x="489096" y="2741565"/>
            <a:ext cx="1206477" cy="1549851"/>
          </a:xfrm>
          <a:prstGeom prst="rect">
            <a:avLst/>
          </a:prstGeom>
          <a:noFill/>
        </p:spPr>
      </p:pic>
    </p:spTree>
    <p:extLst>
      <p:ext uri="{BB962C8B-B14F-4D97-AF65-F5344CB8AC3E}">
        <p14:creationId xmlns:p14="http://schemas.microsoft.com/office/powerpoint/2010/main" xmlns="" val="24868994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EA1B2E50-D9C2-4046-B463-A646A99D30BE}"/>
              </a:ext>
            </a:extLst>
          </p:cNvPr>
          <p:cNvSpPr>
            <a:spLocks noGrp="1"/>
          </p:cNvSpPr>
          <p:nvPr>
            <p:ph type="title"/>
          </p:nvPr>
        </p:nvSpPr>
        <p:spPr/>
        <p:txBody>
          <a:bodyPr/>
          <a:lstStyle/>
          <a:p>
            <a:r>
              <a:rPr lang="ko-KR" altLang="en-US"/>
              <a:t>내적 계산</a:t>
            </a:r>
          </a:p>
        </p:txBody>
      </p:sp>
      <p:sp>
        <p:nvSpPr>
          <p:cNvPr id="3" name="부제목 2">
            <a:extLst>
              <a:ext uri="{FF2B5EF4-FFF2-40B4-BE49-F238E27FC236}">
                <a16:creationId xmlns:a16="http://schemas.microsoft.com/office/drawing/2014/main" xmlns="" id="{47B25435-2185-474A-A721-C29691CB5300}"/>
              </a:ext>
            </a:extLst>
          </p:cNvPr>
          <p:cNvSpPr>
            <a:spLocks noGrp="1"/>
          </p:cNvSpPr>
          <p:nvPr>
            <p:ph type="subTitle" idx="1"/>
          </p:nvPr>
        </p:nvSpPr>
        <p:spPr>
          <a:solidFill>
            <a:srgbClr val="FF0000"/>
          </a:solidFill>
        </p:spPr>
        <p:txBody>
          <a:bodyPr/>
          <a:lstStyle/>
          <a:p>
            <a:endParaRPr lang="ko-KR" altLang="en-US"/>
          </a:p>
        </p:txBody>
      </p:sp>
      <mc:AlternateContent xmlns:mc="http://schemas.openxmlformats.org/markup-compatibility/2006">
        <mc:Choice xmlns:a14="http://schemas.microsoft.com/office/drawing/2010/main" xmlns="" Requires="a14">
          <p:sp>
            <p:nvSpPr>
              <p:cNvPr id="4" name="직사각형 3">
                <a:extLst>
                  <a:ext uri="{FF2B5EF4-FFF2-40B4-BE49-F238E27FC236}">
                    <a16:creationId xmlns:a16="http://schemas.microsoft.com/office/drawing/2014/main" id="{61BC7B67-3493-46D9-9FE2-779F09E080E0}"/>
                  </a:ext>
                </a:extLst>
              </p:cNvPr>
              <p:cNvSpPr/>
              <p:nvPr/>
            </p:nvSpPr>
            <p:spPr>
              <a:xfrm>
                <a:off x="1180214" y="2066516"/>
                <a:ext cx="6783573" cy="1010469"/>
              </a:xfrm>
              <a:prstGeom prst="rect">
                <a:avLst/>
              </a:prstGeom>
            </p:spPr>
            <p:txBody>
              <a:bodyPr wrap="square">
                <a:spAutoFit/>
              </a:bodyPr>
              <a:lstStyle/>
              <a:p>
                <a:pPr>
                  <a:lnSpc>
                    <a:spcPct val="130000"/>
                  </a:lnSpc>
                </a:pPr>
                <a:r>
                  <a:rPr lang="ko-KR" altLang="ko-KR">
                    <a:latin typeface="Times New Roman" panose="02020603050405020304" pitchFamily="18" charset="0"/>
                    <a:ea typeface="맑은 고딕" panose="020B0503020000020004" pitchFamily="50" charset="-127"/>
                  </a:rPr>
                  <a:t>벡터 </a:t>
                </a:r>
                <a14:m>
                  <m:oMath xmlns:m="http://schemas.openxmlformats.org/officeDocument/2006/math">
                    <m:d>
                      <m:dPr>
                        <m:begChr m:val="["/>
                        <m:endChr m:val="]"/>
                        <m:ctrlPr>
                          <a:rPr lang="ko-KR" altLang="ko-KR" i="1">
                            <a:latin typeface="Cambria Math" panose="02040503050406030204" pitchFamily="18" charset="0"/>
                            <a:ea typeface="Cambria Math" panose="02040503050406030204" pitchFamily="18" charset="0"/>
                          </a:rPr>
                        </m:ctrlPr>
                      </m:dPr>
                      <m:e>
                        <m:m>
                          <m:mPr>
                            <m:mcs>
                              <m:mc>
                                <m:mcPr>
                                  <m:count m:val="2"/>
                                  <m:mcJc m:val="center"/>
                                </m:mcPr>
                              </m:mc>
                            </m:mcs>
                            <m:ctrlPr>
                              <a:rPr lang="ko-KR" altLang="ko-KR" i="1">
                                <a:latin typeface="Cambria Math" panose="02040503050406030204" pitchFamily="18" charset="0"/>
                                <a:ea typeface="Cambria Math" panose="02040503050406030204" pitchFamily="18" charset="0"/>
                              </a:rPr>
                            </m:ctrlPr>
                          </m:mPr>
                          <m:mr>
                            <m:e>
                              <m:r>
                                <a:rPr lang="en-US" altLang="ko-KR" i="1">
                                  <a:latin typeface="Cambria Math" panose="02040503050406030204" pitchFamily="18" charset="0"/>
                                  <a:ea typeface="맑은 고딕" panose="020B0503020000020004" pitchFamily="50" charset="-127"/>
                                </a:rPr>
                                <m:t>1</m:t>
                              </m:r>
                            </m:e>
                            <m:e>
                              <m:r>
                                <a:rPr lang="en-US" altLang="ko-KR" i="1">
                                  <a:latin typeface="Cambria Math" panose="02040503050406030204" pitchFamily="18" charset="0"/>
                                  <a:ea typeface="맑은 고딕" panose="020B0503020000020004" pitchFamily="50" charset="-127"/>
                                </a:rPr>
                                <m:t>2</m:t>
                              </m:r>
                            </m:e>
                          </m:mr>
                        </m:m>
                      </m:e>
                    </m:d>
                  </m:oMath>
                </a14:m>
                <a:r>
                  <a:rPr lang="ko-KR" altLang="ko-KR">
                    <a:latin typeface="Times New Roman" panose="02020603050405020304" pitchFamily="18" charset="0"/>
                    <a:ea typeface="맑은 고딕" panose="020B0503020000020004" pitchFamily="50" charset="-127"/>
                  </a:rPr>
                  <a:t>와 행렬 </a:t>
                </a:r>
                <a14:m>
                  <m:oMath xmlns:m="http://schemas.openxmlformats.org/officeDocument/2006/math">
                    <m:d>
                      <m:dPr>
                        <m:begChr m:val="["/>
                        <m:endChr m:val="]"/>
                        <m:ctrlPr>
                          <a:rPr lang="ko-KR" altLang="ko-KR" i="1">
                            <a:latin typeface="Cambria Math" panose="02040503050406030204" pitchFamily="18" charset="0"/>
                            <a:ea typeface="Cambria Math" panose="02040503050406030204" pitchFamily="18" charset="0"/>
                          </a:rPr>
                        </m:ctrlPr>
                      </m:dPr>
                      <m:e>
                        <m:m>
                          <m:mPr>
                            <m:mcs>
                              <m:mc>
                                <m:mcPr>
                                  <m:count m:val="3"/>
                                  <m:mcJc m:val="center"/>
                                </m:mcPr>
                              </m:mc>
                            </m:mcs>
                            <m:ctrlPr>
                              <a:rPr lang="ko-KR" altLang="ko-KR" i="1">
                                <a:latin typeface="Cambria Math" panose="02040503050406030204" pitchFamily="18" charset="0"/>
                                <a:ea typeface="Cambria Math" panose="02040503050406030204" pitchFamily="18" charset="0"/>
                              </a:rPr>
                            </m:ctrlPr>
                          </m:mPr>
                          <m:mr>
                            <m:e>
                              <m:r>
                                <a:rPr lang="en-US" altLang="ko-KR" i="1">
                                  <a:latin typeface="Cambria Math" panose="02040503050406030204" pitchFamily="18" charset="0"/>
                                  <a:ea typeface="맑은 고딕" panose="020B0503020000020004" pitchFamily="50" charset="-127"/>
                                </a:rPr>
                                <m:t>4</m:t>
                              </m:r>
                            </m:e>
                            <m:e>
                              <m:r>
                                <a:rPr lang="en-US" altLang="ko-KR" i="1">
                                  <a:latin typeface="Cambria Math" panose="02040503050406030204" pitchFamily="18" charset="0"/>
                                  <a:ea typeface="맑은 고딕" panose="020B0503020000020004" pitchFamily="50" charset="-127"/>
                                </a:rPr>
                                <m:t>5</m:t>
                              </m:r>
                            </m:e>
                            <m:e>
                              <m:r>
                                <a:rPr lang="en-US" altLang="ko-KR" i="1">
                                  <a:latin typeface="Cambria Math" panose="02040503050406030204" pitchFamily="18" charset="0"/>
                                  <a:ea typeface="맑은 고딕" panose="020B0503020000020004" pitchFamily="50" charset="-127"/>
                                </a:rPr>
                                <m:t>6</m:t>
                              </m:r>
                            </m:e>
                          </m:mr>
                          <m:mr>
                            <m:e>
                              <m:r>
                                <a:rPr lang="en-US" altLang="ko-KR" i="1">
                                  <a:latin typeface="Cambria Math" panose="02040503050406030204" pitchFamily="18" charset="0"/>
                                  <a:ea typeface="맑은 고딕" panose="020B0503020000020004" pitchFamily="50" charset="-127"/>
                                </a:rPr>
                                <m:t>7</m:t>
                              </m:r>
                            </m:e>
                            <m:e>
                              <m:r>
                                <a:rPr lang="en-US" altLang="ko-KR" i="1">
                                  <a:latin typeface="Cambria Math" panose="02040503050406030204" pitchFamily="18" charset="0"/>
                                  <a:ea typeface="맑은 고딕" panose="020B0503020000020004" pitchFamily="50" charset="-127"/>
                                </a:rPr>
                                <m:t>8</m:t>
                              </m:r>
                            </m:e>
                            <m:e>
                              <m:r>
                                <a:rPr lang="en-US" altLang="ko-KR" i="1">
                                  <a:latin typeface="Cambria Math" panose="02040503050406030204" pitchFamily="18" charset="0"/>
                                  <a:ea typeface="맑은 고딕" panose="020B0503020000020004" pitchFamily="50" charset="-127"/>
                                </a:rPr>
                                <m:t>9</m:t>
                              </m:r>
                            </m:e>
                          </m:mr>
                        </m:m>
                      </m:e>
                    </m:d>
                  </m:oMath>
                </a14:m>
                <a:r>
                  <a:rPr lang="ko-KR" altLang="ko-KR">
                    <a:latin typeface="Times New Roman" panose="02020603050405020304" pitchFamily="18" charset="0"/>
                    <a:ea typeface="맑은 고딕" panose="020B0503020000020004" pitchFamily="50" charset="-127"/>
                  </a:rPr>
                  <a:t>의 내적곱</a:t>
                </a:r>
                <a:r>
                  <a:rPr lang="ko-KR" altLang="en-US">
                    <a:latin typeface="Times New Roman" panose="02020603050405020304" pitchFamily="18" charset="0"/>
                    <a:ea typeface="맑은 고딕" panose="020B0503020000020004" pitchFamily="50" charset="-127"/>
                  </a:rPr>
                  <a:t>을 계산하는 함수와 사용 예를 만들어 보기</a:t>
                </a:r>
                <a:endParaRPr lang="ko-KR" altLang="ko-KR">
                  <a:latin typeface="Times New Roman" panose="02020603050405020304" pitchFamily="18" charset="0"/>
                  <a:ea typeface="Times New Roman" panose="02020603050405020304" pitchFamily="18" charset="0"/>
                </a:endParaRPr>
              </a:p>
              <a:p>
                <a:pPr>
                  <a:lnSpc>
                    <a:spcPct val="130000"/>
                  </a:lnSpc>
                </a:pPr>
                <a14:m>
                  <m:oMath xmlns:m="http://schemas.openxmlformats.org/officeDocument/2006/math">
                    <m:d>
                      <m:dPr>
                        <m:begChr m:val="["/>
                        <m:endChr m:val="]"/>
                        <m:ctrlPr>
                          <a:rPr lang="ko-KR" altLang="ko-KR" i="1">
                            <a:latin typeface="Cambria Math" panose="02040503050406030204" pitchFamily="18" charset="0"/>
                            <a:ea typeface="Cambria Math" panose="02040503050406030204" pitchFamily="18" charset="0"/>
                          </a:rPr>
                        </m:ctrlPr>
                      </m:dPr>
                      <m:e>
                        <m:m>
                          <m:mPr>
                            <m:mcs>
                              <m:mc>
                                <m:mcPr>
                                  <m:count m:val="2"/>
                                  <m:mcJc m:val="center"/>
                                </m:mcPr>
                              </m:mc>
                            </m:mcs>
                            <m:ctrlPr>
                              <a:rPr lang="ko-KR" altLang="ko-KR" i="1">
                                <a:latin typeface="Cambria Math" panose="02040503050406030204" pitchFamily="18" charset="0"/>
                                <a:ea typeface="Cambria Math" panose="02040503050406030204" pitchFamily="18" charset="0"/>
                              </a:rPr>
                            </m:ctrlPr>
                          </m:mPr>
                          <m:mr>
                            <m:e>
                              <m:r>
                                <a:rPr lang="en-US" altLang="ko-KR" i="1">
                                  <a:latin typeface="Cambria Math" panose="02040503050406030204" pitchFamily="18" charset="0"/>
                                  <a:ea typeface="맑은 고딕" panose="020B0503020000020004" pitchFamily="50" charset="-127"/>
                                </a:rPr>
                                <m:t>1</m:t>
                              </m:r>
                            </m:e>
                            <m:e>
                              <m:r>
                                <a:rPr lang="en-US" altLang="ko-KR" i="1">
                                  <a:latin typeface="Cambria Math" panose="02040503050406030204" pitchFamily="18" charset="0"/>
                                  <a:ea typeface="맑은 고딕" panose="020B0503020000020004" pitchFamily="50" charset="-127"/>
                                </a:rPr>
                                <m:t>2</m:t>
                              </m:r>
                            </m:e>
                          </m:mr>
                        </m:m>
                      </m:e>
                    </m:d>
                    <m:r>
                      <a:rPr lang="en-US" altLang="ko-KR" i="1">
                        <a:latin typeface="Cambria Math" panose="02040503050406030204" pitchFamily="18" charset="0"/>
                        <a:ea typeface="맑은 고딕" panose="020B0503020000020004" pitchFamily="50" charset="-127"/>
                      </a:rPr>
                      <m:t>×</m:t>
                    </m:r>
                    <m:d>
                      <m:dPr>
                        <m:begChr m:val="["/>
                        <m:endChr m:val="]"/>
                        <m:ctrlPr>
                          <a:rPr lang="ko-KR" altLang="ko-KR" i="1">
                            <a:latin typeface="Cambria Math" panose="02040503050406030204" pitchFamily="18" charset="0"/>
                            <a:ea typeface="Cambria Math" panose="02040503050406030204" pitchFamily="18" charset="0"/>
                          </a:rPr>
                        </m:ctrlPr>
                      </m:dPr>
                      <m:e>
                        <m:m>
                          <m:mPr>
                            <m:mcs>
                              <m:mc>
                                <m:mcPr>
                                  <m:count m:val="3"/>
                                  <m:mcJc m:val="center"/>
                                </m:mcPr>
                              </m:mc>
                            </m:mcs>
                            <m:ctrlPr>
                              <a:rPr lang="ko-KR" altLang="ko-KR" i="1">
                                <a:latin typeface="Cambria Math" panose="02040503050406030204" pitchFamily="18" charset="0"/>
                                <a:ea typeface="Cambria Math" panose="02040503050406030204" pitchFamily="18" charset="0"/>
                              </a:rPr>
                            </m:ctrlPr>
                          </m:mPr>
                          <m:mr>
                            <m:e>
                              <m:r>
                                <a:rPr lang="en-US" altLang="ko-KR" i="1">
                                  <a:latin typeface="Cambria Math" panose="02040503050406030204" pitchFamily="18" charset="0"/>
                                  <a:ea typeface="맑은 고딕" panose="020B0503020000020004" pitchFamily="50" charset="-127"/>
                                </a:rPr>
                                <m:t>4</m:t>
                              </m:r>
                            </m:e>
                            <m:e>
                              <m:r>
                                <a:rPr lang="en-US" altLang="ko-KR" i="1">
                                  <a:latin typeface="Cambria Math" panose="02040503050406030204" pitchFamily="18" charset="0"/>
                                  <a:ea typeface="맑은 고딕" panose="020B0503020000020004" pitchFamily="50" charset="-127"/>
                                </a:rPr>
                                <m:t>5</m:t>
                              </m:r>
                            </m:e>
                            <m:e>
                              <m:r>
                                <a:rPr lang="en-US" altLang="ko-KR" i="1">
                                  <a:latin typeface="Cambria Math" panose="02040503050406030204" pitchFamily="18" charset="0"/>
                                  <a:ea typeface="맑은 고딕" panose="020B0503020000020004" pitchFamily="50" charset="-127"/>
                                </a:rPr>
                                <m:t>6</m:t>
                              </m:r>
                            </m:e>
                          </m:mr>
                          <m:mr>
                            <m:e>
                              <m:r>
                                <a:rPr lang="en-US" altLang="ko-KR" i="1">
                                  <a:latin typeface="Cambria Math" panose="02040503050406030204" pitchFamily="18" charset="0"/>
                                  <a:ea typeface="맑은 고딕" panose="020B0503020000020004" pitchFamily="50" charset="-127"/>
                                </a:rPr>
                                <m:t>7</m:t>
                              </m:r>
                            </m:e>
                            <m:e>
                              <m:r>
                                <a:rPr lang="en-US" altLang="ko-KR" i="1">
                                  <a:latin typeface="Cambria Math" panose="02040503050406030204" pitchFamily="18" charset="0"/>
                                  <a:ea typeface="맑은 고딕" panose="020B0503020000020004" pitchFamily="50" charset="-127"/>
                                </a:rPr>
                                <m:t>8</m:t>
                              </m:r>
                            </m:e>
                            <m:e>
                              <m:r>
                                <a:rPr lang="en-US" altLang="ko-KR" i="1">
                                  <a:latin typeface="Cambria Math" panose="02040503050406030204" pitchFamily="18" charset="0"/>
                                  <a:ea typeface="맑은 고딕" panose="020B0503020000020004" pitchFamily="50" charset="-127"/>
                                </a:rPr>
                                <m:t>9</m:t>
                              </m:r>
                            </m:e>
                          </m:mr>
                        </m:m>
                      </m:e>
                    </m:d>
                    <m:r>
                      <a:rPr lang="en-US" altLang="ko-KR" i="1">
                        <a:latin typeface="Cambria Math" panose="02040503050406030204" pitchFamily="18" charset="0"/>
                        <a:ea typeface="맑은 고딕" panose="020B0503020000020004" pitchFamily="50" charset="-127"/>
                      </a:rPr>
                      <m:t>=</m:t>
                    </m:r>
                    <m:d>
                      <m:dPr>
                        <m:begChr m:val="["/>
                        <m:endChr m:val="]"/>
                        <m:ctrlPr>
                          <a:rPr lang="ko-KR" altLang="ko-KR" i="1">
                            <a:latin typeface="Cambria Math" panose="02040503050406030204" pitchFamily="18" charset="0"/>
                            <a:ea typeface="Cambria Math" panose="02040503050406030204" pitchFamily="18" charset="0"/>
                          </a:rPr>
                        </m:ctrlPr>
                      </m:dPr>
                      <m:e>
                        <m:m>
                          <m:mPr>
                            <m:mcs>
                              <m:mc>
                                <m:mcPr>
                                  <m:count m:val="3"/>
                                  <m:mcJc m:val="center"/>
                                </m:mcPr>
                              </m:mc>
                            </m:mcs>
                            <m:ctrlPr>
                              <a:rPr lang="ko-KR" altLang="ko-KR" i="1">
                                <a:latin typeface="Cambria Math" panose="02040503050406030204" pitchFamily="18" charset="0"/>
                                <a:ea typeface="Cambria Math" panose="02040503050406030204" pitchFamily="18" charset="0"/>
                              </a:rPr>
                            </m:ctrlPr>
                          </m:mPr>
                          <m:mr>
                            <m:e>
                              <m:r>
                                <a:rPr lang="en-US" altLang="ko-KR" i="1">
                                  <a:latin typeface="Cambria Math" panose="02040503050406030204" pitchFamily="18" charset="0"/>
                                  <a:ea typeface="맑은 고딕" panose="020B0503020000020004" pitchFamily="50" charset="-127"/>
                                </a:rPr>
                                <m:t>1×4+2×7</m:t>
                              </m:r>
                            </m:e>
                            <m:e>
                              <m:r>
                                <a:rPr lang="en-US" altLang="ko-KR" i="1">
                                  <a:latin typeface="Cambria Math" panose="02040503050406030204" pitchFamily="18" charset="0"/>
                                  <a:ea typeface="맑은 고딕" panose="020B0503020000020004" pitchFamily="50" charset="-127"/>
                                </a:rPr>
                                <m:t>1×5+2×8</m:t>
                              </m:r>
                            </m:e>
                            <m:e>
                              <m:r>
                                <a:rPr lang="en-US" altLang="ko-KR" i="1">
                                  <a:latin typeface="Cambria Math" panose="02040503050406030204" pitchFamily="18" charset="0"/>
                                  <a:ea typeface="맑은 고딕" panose="020B0503020000020004" pitchFamily="50" charset="-127"/>
                                </a:rPr>
                                <m:t>1×6+2×9</m:t>
                              </m:r>
                            </m:e>
                          </m:mr>
                        </m:m>
                      </m:e>
                    </m:d>
                    <m:r>
                      <a:rPr lang="en-US" altLang="ko-KR" i="1">
                        <a:latin typeface="Cambria Math" panose="02040503050406030204" pitchFamily="18" charset="0"/>
                        <a:ea typeface="맑은 고딕" panose="020B0503020000020004" pitchFamily="50" charset="-127"/>
                      </a:rPr>
                      <m:t>=</m:t>
                    </m:r>
                    <m:d>
                      <m:dPr>
                        <m:begChr m:val="["/>
                        <m:endChr m:val="]"/>
                        <m:ctrlPr>
                          <a:rPr lang="ko-KR" altLang="ko-KR" i="1">
                            <a:latin typeface="Cambria Math" panose="02040503050406030204" pitchFamily="18" charset="0"/>
                            <a:ea typeface="Cambria Math" panose="02040503050406030204" pitchFamily="18" charset="0"/>
                          </a:rPr>
                        </m:ctrlPr>
                      </m:dPr>
                      <m:e>
                        <m:m>
                          <m:mPr>
                            <m:mcs>
                              <m:mc>
                                <m:mcPr>
                                  <m:count m:val="3"/>
                                  <m:mcJc m:val="center"/>
                                </m:mcPr>
                              </m:mc>
                            </m:mcs>
                            <m:ctrlPr>
                              <a:rPr lang="ko-KR" altLang="ko-KR" i="1">
                                <a:latin typeface="Cambria Math" panose="02040503050406030204" pitchFamily="18" charset="0"/>
                                <a:ea typeface="Cambria Math" panose="02040503050406030204" pitchFamily="18" charset="0"/>
                              </a:rPr>
                            </m:ctrlPr>
                          </m:mPr>
                          <m:mr>
                            <m:e>
                              <m:r>
                                <a:rPr lang="en-US" altLang="ko-KR" i="1">
                                  <a:latin typeface="Cambria Math" panose="02040503050406030204" pitchFamily="18" charset="0"/>
                                  <a:ea typeface="맑은 고딕" panose="020B0503020000020004" pitchFamily="50" charset="-127"/>
                                </a:rPr>
                                <m:t>18</m:t>
                              </m:r>
                            </m:e>
                            <m:e>
                              <m:r>
                                <a:rPr lang="en-US" altLang="ko-KR" i="1">
                                  <a:latin typeface="Cambria Math" panose="02040503050406030204" pitchFamily="18" charset="0"/>
                                  <a:ea typeface="맑은 고딕" panose="020B0503020000020004" pitchFamily="50" charset="-127"/>
                                </a:rPr>
                                <m:t>21</m:t>
                              </m:r>
                            </m:e>
                            <m:e>
                              <m:r>
                                <a:rPr lang="en-US" altLang="ko-KR" i="1">
                                  <a:latin typeface="Cambria Math" panose="02040503050406030204" pitchFamily="18" charset="0"/>
                                  <a:ea typeface="맑은 고딕" panose="020B0503020000020004" pitchFamily="50" charset="-127"/>
                                </a:rPr>
                                <m:t>24</m:t>
                              </m:r>
                            </m:e>
                          </m:mr>
                        </m:m>
                      </m:e>
                    </m:d>
                  </m:oMath>
                </a14:m>
                <a:r>
                  <a:rPr lang="en-US" altLang="ko-KR">
                    <a:latin typeface="맑은 고딕" panose="020B0503020000020004" pitchFamily="50" charset="-127"/>
                    <a:ea typeface="Times New Roman" panose="02020603050405020304" pitchFamily="18" charset="0"/>
                  </a:rPr>
                  <a:t> </a:t>
                </a:r>
                <a:endParaRPr lang="ko-KR" altLang="ko-KR">
                  <a:latin typeface="Times New Roman" panose="02020603050405020304" pitchFamily="18" charset="0"/>
                  <a:ea typeface="Times New Roman" panose="02020603050405020304" pitchFamily="18" charset="0"/>
                </a:endParaRPr>
              </a:p>
            </p:txBody>
          </p:sp>
        </mc:Choice>
        <mc:Fallback>
          <p:sp>
            <p:nvSpPr>
              <p:cNvPr id="4" name="직사각형 3">
                <a:extLst>
                  <a:ext uri="{FF2B5EF4-FFF2-40B4-BE49-F238E27FC236}">
                    <a16:creationId xmlns:a16="http://schemas.microsoft.com/office/drawing/2014/main" xmlns="" xmlns:a14="http://schemas.microsoft.com/office/drawing/2010/main" id="{61BC7B67-3493-46D9-9FE2-779F09E080E0}"/>
                  </a:ext>
                </a:extLst>
              </p:cNvPr>
              <p:cNvSpPr>
                <a:spLocks noRot="1" noChangeAspect="1" noMove="1" noResize="1" noEditPoints="1" noAdjustHandles="1" noChangeArrowheads="1" noChangeShapeType="1" noTextEdit="1"/>
              </p:cNvSpPr>
              <p:nvPr/>
            </p:nvSpPr>
            <p:spPr>
              <a:xfrm>
                <a:off x="1180214" y="2066516"/>
                <a:ext cx="6783573" cy="1010469"/>
              </a:xfrm>
              <a:prstGeom prst="rect">
                <a:avLst/>
              </a:prstGeom>
              <a:blipFill>
                <a:blip r:embed="rId2"/>
                <a:stretch>
                  <a:fillRect l="-2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xmlns="" val="24783954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9027C6DA-F91B-48D3-AACB-F88EE9870AD1}"/>
              </a:ext>
            </a:extLst>
          </p:cNvPr>
          <p:cNvSpPr>
            <a:spLocks noGrp="1"/>
          </p:cNvSpPr>
          <p:nvPr>
            <p:ph type="title"/>
          </p:nvPr>
        </p:nvSpPr>
        <p:spPr/>
        <p:txBody>
          <a:bodyPr/>
          <a:lstStyle/>
          <a:p>
            <a:r>
              <a:rPr lang="en-US" altLang="ko-KR"/>
              <a:t>Sigmoid Function</a:t>
            </a:r>
            <a:endParaRPr lang="ko-KR" altLang="en-US"/>
          </a:p>
        </p:txBody>
      </p:sp>
      <p:sp>
        <p:nvSpPr>
          <p:cNvPr id="3" name="부제목 2">
            <a:extLst>
              <a:ext uri="{FF2B5EF4-FFF2-40B4-BE49-F238E27FC236}">
                <a16:creationId xmlns:a16="http://schemas.microsoft.com/office/drawing/2014/main" xmlns="" id="{A8E2EE67-86F2-4377-A95B-122C1613FCD2}"/>
              </a:ext>
            </a:extLst>
          </p:cNvPr>
          <p:cNvSpPr>
            <a:spLocks noGrp="1"/>
          </p:cNvSpPr>
          <p:nvPr>
            <p:ph type="subTitle" idx="1"/>
          </p:nvPr>
        </p:nvSpPr>
        <p:spPr>
          <a:solidFill>
            <a:srgbClr val="FF0000"/>
          </a:solidFill>
        </p:spPr>
        <p:txBody>
          <a:bodyPr/>
          <a:lstStyle/>
          <a:p>
            <a:endParaRPr lang="ko-KR" altLang="en-US"/>
          </a:p>
        </p:txBody>
      </p:sp>
      <p:sp>
        <p:nvSpPr>
          <p:cNvPr id="4" name="직사각형 3">
            <a:extLst>
              <a:ext uri="{FF2B5EF4-FFF2-40B4-BE49-F238E27FC236}">
                <a16:creationId xmlns:a16="http://schemas.microsoft.com/office/drawing/2014/main" xmlns="" id="{D386892C-F3B9-486B-A668-C8675D69DB72}"/>
              </a:ext>
            </a:extLst>
          </p:cNvPr>
          <p:cNvSpPr/>
          <p:nvPr/>
        </p:nvSpPr>
        <p:spPr>
          <a:xfrm>
            <a:off x="489097" y="862717"/>
            <a:ext cx="8176437" cy="622991"/>
          </a:xfrm>
          <a:prstGeom prst="rect">
            <a:avLst/>
          </a:prstGeom>
        </p:spPr>
        <p:txBody>
          <a:bodyPr wrap="square">
            <a:spAutoFit/>
          </a:bodyPr>
          <a:lstStyle/>
          <a:p>
            <a:pPr>
              <a:lnSpc>
                <a:spcPct val="130000"/>
              </a:lnSpc>
            </a:pPr>
            <a:r>
              <a:rPr lang="ko-KR" altLang="en-US"/>
              <a:t>로지스틱 회귀에서 확률을 </a:t>
            </a:r>
            <a:r>
              <a:rPr lang="en-US" altLang="ko-KR"/>
              <a:t>0</a:t>
            </a:r>
            <a:r>
              <a:rPr lang="ko-KR" altLang="en-US"/>
              <a:t>에서 </a:t>
            </a:r>
            <a:r>
              <a:rPr lang="en-US" altLang="ko-KR"/>
              <a:t>1</a:t>
            </a:r>
            <a:r>
              <a:rPr lang="ko-KR" altLang="en-US"/>
              <a:t>사이로 커브 모양으로 나타내야 하는데</a:t>
            </a:r>
            <a:r>
              <a:rPr lang="en-US" altLang="ko-KR"/>
              <a:t>, </a:t>
            </a:r>
            <a:r>
              <a:rPr lang="ko-KR" altLang="en-US"/>
              <a:t>이걸 가능하게 해주는 게 바로 </a:t>
            </a:r>
            <a:r>
              <a:rPr lang="en-US" altLang="ko-KR"/>
              <a:t>Sigmoid </a:t>
            </a:r>
            <a:r>
              <a:rPr lang="ko-KR" altLang="en-US"/>
              <a:t>함수다</a:t>
            </a:r>
            <a:r>
              <a:rPr lang="en-US" altLang="ko-KR"/>
              <a:t>. </a:t>
            </a:r>
            <a:r>
              <a:rPr lang="ko-KR" altLang="en-US"/>
              <a:t> </a:t>
            </a:r>
            <a:r>
              <a:rPr lang="en-US" altLang="ko-KR"/>
              <a:t>log-odds</a:t>
            </a:r>
            <a:r>
              <a:rPr lang="ko-KR" altLang="en-US"/>
              <a:t>를 </a:t>
            </a:r>
            <a:r>
              <a:rPr lang="en-US" altLang="ko-KR"/>
              <a:t>Sigmoid </a:t>
            </a:r>
            <a:r>
              <a:rPr lang="ko-KR" altLang="en-US"/>
              <a:t>함수에 넣어서 </a:t>
            </a:r>
            <a:r>
              <a:rPr lang="en-US" altLang="ko-KR"/>
              <a:t>0</a:t>
            </a:r>
            <a:r>
              <a:rPr lang="ko-KR" altLang="en-US"/>
              <a:t>부터 </a:t>
            </a:r>
            <a:r>
              <a:rPr lang="en-US" altLang="ko-KR"/>
              <a:t>1</a:t>
            </a:r>
            <a:r>
              <a:rPr lang="ko-KR" altLang="en-US"/>
              <a:t>사이의 값으로 변환</a:t>
            </a:r>
          </a:p>
        </p:txBody>
      </p:sp>
      <p:pic>
        <p:nvPicPr>
          <p:cNvPr id="47106" name="Picture 2" descr="An illustration of the signal processing in a sigmoid function. ">
            <a:extLst>
              <a:ext uri="{FF2B5EF4-FFF2-40B4-BE49-F238E27FC236}">
                <a16:creationId xmlns:a16="http://schemas.microsoft.com/office/drawing/2014/main" xmlns="" id="{CFFE2A12-8D17-4103-B46C-01C12E65B8E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89097" y="1485708"/>
            <a:ext cx="5002290" cy="234813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667496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8300212-3E0F-45B7-BB98-D8B00F357EA7}"/>
              </a:ext>
            </a:extLst>
          </p:cNvPr>
          <p:cNvSpPr>
            <a:spLocks noGrp="1"/>
          </p:cNvSpPr>
          <p:nvPr>
            <p:ph type="title"/>
          </p:nvPr>
        </p:nvSpPr>
        <p:spPr/>
        <p:txBody>
          <a:bodyPr/>
          <a:lstStyle/>
          <a:p>
            <a:r>
              <a:rPr lang="ko-KR" altLang="en-US"/>
              <a:t>실습</a:t>
            </a:r>
          </a:p>
        </p:txBody>
      </p:sp>
      <p:sp>
        <p:nvSpPr>
          <p:cNvPr id="3" name="부제목 2">
            <a:extLst>
              <a:ext uri="{FF2B5EF4-FFF2-40B4-BE49-F238E27FC236}">
                <a16:creationId xmlns:a16="http://schemas.microsoft.com/office/drawing/2014/main" xmlns="" id="{CC160FBC-9E91-4658-ABD0-B4AB5A13D586}"/>
              </a:ext>
            </a:extLst>
          </p:cNvPr>
          <p:cNvSpPr>
            <a:spLocks noGrp="1"/>
          </p:cNvSpPr>
          <p:nvPr>
            <p:ph type="subTitle" idx="1"/>
          </p:nvPr>
        </p:nvSpPr>
        <p:spPr>
          <a:solidFill>
            <a:srgbClr val="FF0000"/>
          </a:solidFill>
        </p:spPr>
        <p:txBody>
          <a:bodyPr/>
          <a:lstStyle/>
          <a:p>
            <a:endParaRPr lang="ko-KR" altLang="en-US"/>
          </a:p>
        </p:txBody>
      </p:sp>
      <p:sp>
        <p:nvSpPr>
          <p:cNvPr id="4" name="직사각형 3">
            <a:extLst>
              <a:ext uri="{FF2B5EF4-FFF2-40B4-BE49-F238E27FC236}">
                <a16:creationId xmlns:a16="http://schemas.microsoft.com/office/drawing/2014/main" xmlns="" id="{BAEEAA0B-B1A8-4514-9778-BC666E9DEAFA}"/>
              </a:ext>
            </a:extLst>
          </p:cNvPr>
          <p:cNvSpPr/>
          <p:nvPr/>
        </p:nvSpPr>
        <p:spPr>
          <a:xfrm>
            <a:off x="754912" y="1114340"/>
            <a:ext cx="3136605" cy="3704156"/>
          </a:xfrm>
          <a:prstGeom prst="rect">
            <a:avLst/>
          </a:prstGeom>
        </p:spPr>
        <p:txBody>
          <a:bodyPr wrap="square">
            <a:spAutoFit/>
          </a:bodyPr>
          <a:lstStyle/>
          <a:p>
            <a:pPr>
              <a:lnSpc>
                <a:spcPct val="130000"/>
              </a:lnSpc>
            </a:pPr>
            <a:r>
              <a:rPr lang="ko-KR" altLang="en-US"/>
              <a:t>시그모이드함수를 만들고 오른쪽 그림과 같은 그래프를 그려보기</a:t>
            </a:r>
            <a:endParaRPr lang="en-US" altLang="ko-KR"/>
          </a:p>
          <a:p>
            <a:pPr>
              <a:lnSpc>
                <a:spcPct val="130000"/>
              </a:lnSpc>
            </a:pPr>
            <a:r>
              <a:rPr lang="en-US" altLang="ko-KR"/>
              <a:t>import numpy as np</a:t>
            </a:r>
          </a:p>
          <a:p>
            <a:pPr>
              <a:lnSpc>
                <a:spcPct val="130000"/>
              </a:lnSpc>
            </a:pPr>
            <a:r>
              <a:rPr lang="en-US" altLang="ko-KR"/>
              <a:t>import matplotlib.pyplot as plt</a:t>
            </a:r>
          </a:p>
          <a:p>
            <a:pPr>
              <a:lnSpc>
                <a:spcPct val="130000"/>
              </a:lnSpc>
            </a:pPr>
            <a:r>
              <a:rPr lang="en-US" altLang="ko-KR"/>
              <a:t> </a:t>
            </a:r>
          </a:p>
          <a:p>
            <a:pPr>
              <a:lnSpc>
                <a:spcPct val="130000"/>
              </a:lnSpc>
            </a:pPr>
            <a:r>
              <a:rPr lang="en-US" altLang="ko-KR"/>
              <a:t>def sigmoid(x):</a:t>
            </a:r>
          </a:p>
          <a:p>
            <a:pPr>
              <a:lnSpc>
                <a:spcPct val="130000"/>
              </a:lnSpc>
            </a:pPr>
            <a:r>
              <a:rPr lang="en-US" altLang="ko-KR"/>
              <a:t>    </a:t>
            </a:r>
            <a:r>
              <a:rPr lang="en-US" altLang="ko-KR">
                <a:solidFill>
                  <a:schemeClr val="bg1"/>
                </a:solidFill>
              </a:rPr>
              <a:t>return 1 / (1 +np.exp(-x))</a:t>
            </a:r>
          </a:p>
          <a:p>
            <a:pPr>
              <a:lnSpc>
                <a:spcPct val="130000"/>
              </a:lnSpc>
            </a:pPr>
            <a:r>
              <a:rPr lang="en-US" altLang="ko-KR"/>
              <a:t> </a:t>
            </a:r>
          </a:p>
          <a:p>
            <a:pPr>
              <a:lnSpc>
                <a:spcPct val="130000"/>
              </a:lnSpc>
            </a:pPr>
            <a:r>
              <a:rPr lang="en-US" altLang="ko-KR"/>
              <a:t>x = np.arange(-5.0, 5.0, 0.1)</a:t>
            </a:r>
          </a:p>
          <a:p>
            <a:pPr>
              <a:lnSpc>
                <a:spcPct val="130000"/>
              </a:lnSpc>
            </a:pPr>
            <a:r>
              <a:rPr lang="en-US" altLang="ko-KR"/>
              <a:t>y = sigmoid(x)</a:t>
            </a:r>
          </a:p>
          <a:p>
            <a:pPr>
              <a:lnSpc>
                <a:spcPct val="130000"/>
              </a:lnSpc>
            </a:pPr>
            <a:r>
              <a:rPr lang="en-US" altLang="ko-KR">
                <a:solidFill>
                  <a:schemeClr val="bg1"/>
                </a:solidFill>
              </a:rPr>
              <a:t>plt.plot(x, y)</a:t>
            </a:r>
          </a:p>
          <a:p>
            <a:pPr>
              <a:lnSpc>
                <a:spcPct val="130000"/>
              </a:lnSpc>
            </a:pPr>
            <a:r>
              <a:rPr lang="en-US" altLang="ko-KR">
                <a:solidFill>
                  <a:schemeClr val="bg1"/>
                </a:solidFill>
              </a:rPr>
              <a:t>plt.ylim(-0.1, 1.1)</a:t>
            </a:r>
          </a:p>
          <a:p>
            <a:pPr>
              <a:lnSpc>
                <a:spcPct val="130000"/>
              </a:lnSpc>
            </a:pPr>
            <a:r>
              <a:rPr lang="en-US" altLang="ko-KR">
                <a:solidFill>
                  <a:schemeClr val="bg1"/>
                </a:solidFill>
              </a:rPr>
              <a:t>plt.show()</a:t>
            </a:r>
          </a:p>
        </p:txBody>
      </p:sp>
      <p:pic>
        <p:nvPicPr>
          <p:cNvPr id="60418" name="Picture 2">
            <a:extLst>
              <a:ext uri="{FF2B5EF4-FFF2-40B4-BE49-F238E27FC236}">
                <a16:creationId xmlns:a16="http://schemas.microsoft.com/office/drawing/2014/main" xmlns="" id="{70F667C2-56FC-4461-910F-8C988BBF0552}"/>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070496" y="888774"/>
            <a:ext cx="4793512" cy="359513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148021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65B2C4E0-EC9A-4E6C-80BC-90A9E1228746}"/>
              </a:ext>
            </a:extLst>
          </p:cNvPr>
          <p:cNvSpPr>
            <a:spLocks noGrp="1"/>
          </p:cNvSpPr>
          <p:nvPr>
            <p:ph type="title"/>
          </p:nvPr>
        </p:nvSpPr>
        <p:spPr/>
        <p:txBody>
          <a:bodyPr/>
          <a:lstStyle/>
          <a:p>
            <a:r>
              <a:rPr lang="ko-KR" altLang="en-US"/>
              <a:t>회귀</a:t>
            </a:r>
            <a:r>
              <a:rPr lang="en-US" altLang="ko-KR"/>
              <a:t>(Regression)</a:t>
            </a:r>
            <a:endParaRPr lang="ko-KR" altLang="en-US"/>
          </a:p>
        </p:txBody>
      </p:sp>
      <p:sp>
        <p:nvSpPr>
          <p:cNvPr id="3" name="부제목 2">
            <a:extLst>
              <a:ext uri="{FF2B5EF4-FFF2-40B4-BE49-F238E27FC236}">
                <a16:creationId xmlns:a16="http://schemas.microsoft.com/office/drawing/2014/main" xmlns="" id="{4F6A4F23-4192-412E-A526-667808B2AEBA}"/>
              </a:ext>
            </a:extLst>
          </p:cNvPr>
          <p:cNvSpPr>
            <a:spLocks noGrp="1"/>
          </p:cNvSpPr>
          <p:nvPr>
            <p:ph type="subTitle" idx="1"/>
          </p:nvPr>
        </p:nvSpPr>
        <p:spPr/>
        <p:txBody>
          <a:bodyPr/>
          <a:lstStyle/>
          <a:p>
            <a:endParaRPr lang="ko-KR" altLang="en-US"/>
          </a:p>
        </p:txBody>
      </p:sp>
      <p:pic>
        <p:nvPicPr>
          <p:cNvPr id="8194" name="Picture 2">
            <a:extLst>
              <a:ext uri="{FF2B5EF4-FFF2-40B4-BE49-F238E27FC236}">
                <a16:creationId xmlns:a16="http://schemas.microsoft.com/office/drawing/2014/main" xmlns="" id="{C353E05B-8117-454D-8AA9-E2E558C16F25}"/>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11055" b="6368"/>
          <a:stretch/>
        </p:blipFill>
        <p:spPr bwMode="auto">
          <a:xfrm>
            <a:off x="474292" y="919840"/>
            <a:ext cx="4454868" cy="367866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D6655155-7F2E-484B-B699-433AA411EC10}"/>
              </a:ext>
            </a:extLst>
          </p:cNvPr>
          <p:cNvSpPr txBox="1"/>
          <p:nvPr/>
        </p:nvSpPr>
        <p:spPr>
          <a:xfrm>
            <a:off x="1878771" y="914601"/>
            <a:ext cx="5386411" cy="307905"/>
          </a:xfrm>
          <a:prstGeom prst="rect">
            <a:avLst/>
          </a:prstGeom>
          <a:noFill/>
        </p:spPr>
        <p:txBody>
          <a:bodyPr wrap="none" rtlCol="0">
            <a:spAutoFit/>
          </a:bodyPr>
          <a:lstStyle/>
          <a:p>
            <a:r>
              <a:rPr lang="en-US" altLang="ko-KR" sz="1401"/>
              <a:t>“Draw a line through these dots. Yep, that’s the machine learning”</a:t>
            </a:r>
            <a:endParaRPr lang="ko-KR" altLang="en-US" sz="1401"/>
          </a:p>
        </p:txBody>
      </p:sp>
      <p:sp>
        <p:nvSpPr>
          <p:cNvPr id="5" name="TextBox 4">
            <a:extLst>
              <a:ext uri="{FF2B5EF4-FFF2-40B4-BE49-F238E27FC236}">
                <a16:creationId xmlns:a16="http://schemas.microsoft.com/office/drawing/2014/main" xmlns="" id="{67A65C8B-F143-4253-B256-D6C67E8C0A73}"/>
              </a:ext>
            </a:extLst>
          </p:cNvPr>
          <p:cNvSpPr txBox="1"/>
          <p:nvPr/>
        </p:nvSpPr>
        <p:spPr>
          <a:xfrm>
            <a:off x="4361286" y="2964395"/>
            <a:ext cx="3289683" cy="954620"/>
          </a:xfrm>
          <a:prstGeom prst="rect">
            <a:avLst/>
          </a:prstGeom>
          <a:noFill/>
        </p:spPr>
        <p:txBody>
          <a:bodyPr wrap="none" rtlCol="0">
            <a:spAutoFit/>
          </a:bodyPr>
          <a:lstStyle/>
          <a:p>
            <a:pPr marL="285753" indent="-285753">
              <a:buFont typeface="Arial" panose="020B0604020202020204" pitchFamily="34" charset="0"/>
              <a:buChar char="•"/>
            </a:pPr>
            <a:r>
              <a:rPr lang="en-US" altLang="ko-KR" sz="1401"/>
              <a:t>Stock price forecasts</a:t>
            </a:r>
          </a:p>
          <a:p>
            <a:pPr marL="285753" indent="-285753">
              <a:buFont typeface="Arial" panose="020B0604020202020204" pitchFamily="34" charset="0"/>
              <a:buChar char="•"/>
            </a:pPr>
            <a:r>
              <a:rPr lang="en-US" altLang="ko-KR" sz="1401"/>
              <a:t>Demand and sales volume analysis</a:t>
            </a:r>
          </a:p>
          <a:p>
            <a:pPr marL="285753" indent="-285753">
              <a:buFont typeface="Arial" panose="020B0604020202020204" pitchFamily="34" charset="0"/>
              <a:buChar char="•"/>
            </a:pPr>
            <a:r>
              <a:rPr lang="en-US" altLang="ko-KR" sz="1401"/>
              <a:t>Medical diagnosis</a:t>
            </a:r>
          </a:p>
          <a:p>
            <a:pPr marL="285753" indent="-285753">
              <a:buFont typeface="Arial" panose="020B0604020202020204" pitchFamily="34" charset="0"/>
              <a:buChar char="•"/>
            </a:pPr>
            <a:r>
              <a:rPr lang="en-US" altLang="ko-KR" sz="1401"/>
              <a:t>Any number-time correlations</a:t>
            </a:r>
            <a:endParaRPr lang="ko-KR" altLang="en-US" sz="1401"/>
          </a:p>
        </p:txBody>
      </p:sp>
      <p:sp>
        <p:nvSpPr>
          <p:cNvPr id="6" name="TextBox 5">
            <a:extLst>
              <a:ext uri="{FF2B5EF4-FFF2-40B4-BE49-F238E27FC236}">
                <a16:creationId xmlns:a16="http://schemas.microsoft.com/office/drawing/2014/main" xmlns="" id="{C5101C2B-747C-49D2-9FBA-7461CFE04801}"/>
              </a:ext>
            </a:extLst>
          </p:cNvPr>
          <p:cNvSpPr txBox="1"/>
          <p:nvPr/>
        </p:nvSpPr>
        <p:spPr>
          <a:xfrm>
            <a:off x="4019108" y="4194972"/>
            <a:ext cx="4780476" cy="307905"/>
          </a:xfrm>
          <a:prstGeom prst="rect">
            <a:avLst/>
          </a:prstGeom>
          <a:noFill/>
        </p:spPr>
        <p:txBody>
          <a:bodyPr wrap="none" rtlCol="0">
            <a:spAutoFit/>
          </a:bodyPr>
          <a:lstStyle/>
          <a:p>
            <a:r>
              <a:rPr lang="en-US" altLang="ko-KR" sz="1401"/>
              <a:t>Popular algorithms are Linear and Polynomial regressions</a:t>
            </a:r>
            <a:endParaRPr lang="ko-KR" altLang="en-US" sz="1401"/>
          </a:p>
        </p:txBody>
      </p:sp>
      <p:sp>
        <p:nvSpPr>
          <p:cNvPr id="7" name="TextBox 6">
            <a:extLst>
              <a:ext uri="{FF2B5EF4-FFF2-40B4-BE49-F238E27FC236}">
                <a16:creationId xmlns:a16="http://schemas.microsoft.com/office/drawing/2014/main" xmlns="" id="{DA049C91-2BD1-4FE2-BD67-6ADD6DEA2168}"/>
              </a:ext>
            </a:extLst>
          </p:cNvPr>
          <p:cNvSpPr txBox="1"/>
          <p:nvPr/>
        </p:nvSpPr>
        <p:spPr>
          <a:xfrm>
            <a:off x="4361285" y="1400889"/>
            <a:ext cx="3785191" cy="1385764"/>
          </a:xfrm>
          <a:prstGeom prst="rect">
            <a:avLst/>
          </a:prstGeom>
          <a:noFill/>
        </p:spPr>
        <p:txBody>
          <a:bodyPr wrap="square" rtlCol="0">
            <a:spAutoFit/>
          </a:bodyPr>
          <a:lstStyle/>
          <a:p>
            <a:r>
              <a:rPr lang="en-US" altLang="ko-KR" sz="1401"/>
              <a:t>Regression is basically classification where we forecast a number instead of category. Examples are car price by its mileage, traffic by time of the day, demand volume by growth of the company etc. Regression is perfect when something depends on time.</a:t>
            </a:r>
            <a:endParaRPr lang="ko-KR" altLang="en-US" sz="1401"/>
          </a:p>
        </p:txBody>
      </p:sp>
    </p:spTree>
    <p:extLst>
      <p:ext uri="{BB962C8B-B14F-4D97-AF65-F5344CB8AC3E}">
        <p14:creationId xmlns:p14="http://schemas.microsoft.com/office/powerpoint/2010/main" xmlns="" val="264504075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B2C57D5-FF4B-43FA-A703-67A6A857DA9C}"/>
              </a:ext>
            </a:extLst>
          </p:cNvPr>
          <p:cNvSpPr>
            <a:spLocks noGrp="1"/>
          </p:cNvSpPr>
          <p:nvPr>
            <p:ph type="title"/>
          </p:nvPr>
        </p:nvSpPr>
        <p:spPr/>
        <p:txBody>
          <a:bodyPr/>
          <a:lstStyle/>
          <a:p>
            <a:r>
              <a:rPr lang="en-US" altLang="ko-KR"/>
              <a:t>Log Loss(</a:t>
            </a:r>
            <a:r>
              <a:rPr lang="ko-KR" altLang="en-US"/>
              <a:t>로그 손실</a:t>
            </a:r>
            <a:r>
              <a:rPr lang="en-US" altLang="ko-KR"/>
              <a:t>)</a:t>
            </a:r>
            <a:endParaRPr lang="ko-KR" altLang="en-US"/>
          </a:p>
        </p:txBody>
      </p:sp>
      <p:sp>
        <p:nvSpPr>
          <p:cNvPr id="3" name="부제목 2">
            <a:extLst>
              <a:ext uri="{FF2B5EF4-FFF2-40B4-BE49-F238E27FC236}">
                <a16:creationId xmlns:a16="http://schemas.microsoft.com/office/drawing/2014/main" xmlns="" id="{F8A17F96-F0AF-4F1E-B53F-4D499FED15B6}"/>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D92A43D7-952C-49E7-9E6E-46BF27C8709B}"/>
              </a:ext>
            </a:extLst>
          </p:cNvPr>
          <p:cNvSpPr/>
          <p:nvPr/>
        </p:nvSpPr>
        <p:spPr>
          <a:xfrm>
            <a:off x="340242" y="871954"/>
            <a:ext cx="8187070" cy="1463542"/>
          </a:xfrm>
          <a:prstGeom prst="rect">
            <a:avLst/>
          </a:prstGeom>
        </p:spPr>
        <p:txBody>
          <a:bodyPr wrap="square">
            <a:spAutoFit/>
          </a:bodyPr>
          <a:lstStyle/>
          <a:p>
            <a:pPr>
              <a:lnSpc>
                <a:spcPct val="130000"/>
              </a:lnSpc>
            </a:pPr>
            <a:r>
              <a:rPr lang="ko-KR" altLang="en-US"/>
              <a:t>로지스틱 회귀가 확률을 제대로 예측해주는지</a:t>
            </a:r>
            <a:r>
              <a:rPr lang="en-US" altLang="ko-KR"/>
              <a:t>, </a:t>
            </a:r>
            <a:r>
              <a:rPr lang="ko-KR" altLang="en-US"/>
              <a:t>즉 구해놓은 속성들의 계수</a:t>
            </a:r>
            <a:r>
              <a:rPr lang="en-US" altLang="ko-KR"/>
              <a:t>(coefficients)</a:t>
            </a:r>
            <a:r>
              <a:rPr lang="ko-KR" altLang="en-US"/>
              <a:t>와 절편</a:t>
            </a:r>
            <a:r>
              <a:rPr lang="en-US" altLang="ko-KR"/>
              <a:t>(intercept)</a:t>
            </a:r>
            <a:r>
              <a:rPr lang="ko-KR" altLang="en-US"/>
              <a:t>이 적절한지 확인하기 위해 손실</a:t>
            </a:r>
            <a:r>
              <a:rPr lang="en-US" altLang="ko-KR"/>
              <a:t>(Loss)</a:t>
            </a:r>
            <a:r>
              <a:rPr lang="ko-KR" altLang="en-US"/>
              <a:t>을 고려해야 한다</a:t>
            </a:r>
            <a:r>
              <a:rPr lang="en-US" altLang="ko-KR"/>
              <a:t>. </a:t>
            </a:r>
          </a:p>
          <a:p>
            <a:pPr>
              <a:lnSpc>
                <a:spcPct val="130000"/>
              </a:lnSpc>
            </a:pPr>
            <a:r>
              <a:rPr lang="ko-KR" altLang="en-US"/>
              <a:t>모델의 “적합성”을 평가하기 위해 각 데이터 샘플의 손실</a:t>
            </a:r>
            <a:r>
              <a:rPr lang="en-US" altLang="ko-KR"/>
              <a:t>(</a:t>
            </a:r>
            <a:r>
              <a:rPr lang="ko-KR" altLang="en-US"/>
              <a:t>모델 예측이 얼마나 잘못되었는지</a:t>
            </a:r>
            <a:r>
              <a:rPr lang="en-US" altLang="ko-KR"/>
              <a:t>)</a:t>
            </a:r>
            <a:r>
              <a:rPr lang="ko-KR" altLang="en-US"/>
              <a:t>을 계산한 다음 그것들의 평균화 해야 한다</a:t>
            </a:r>
            <a:r>
              <a:rPr lang="en-US" altLang="ko-KR"/>
              <a:t>.</a:t>
            </a:r>
          </a:p>
          <a:p>
            <a:pPr>
              <a:lnSpc>
                <a:spcPct val="130000"/>
              </a:lnSpc>
            </a:pPr>
            <a:r>
              <a:rPr lang="ko-KR" altLang="en-US"/>
              <a:t>로지스틱 회귀에 대한 손실 함수는 </a:t>
            </a:r>
            <a:r>
              <a:rPr lang="en-US" altLang="ko-KR"/>
              <a:t>Log Loss(</a:t>
            </a:r>
            <a:r>
              <a:rPr lang="ko-KR" altLang="en-US"/>
              <a:t>로그 손실</a:t>
            </a:r>
            <a:r>
              <a:rPr lang="en-US" altLang="ko-KR"/>
              <a:t>)</a:t>
            </a:r>
            <a:r>
              <a:rPr lang="ko-KR" altLang="en-US"/>
              <a:t>라고 부르며</a:t>
            </a:r>
            <a:r>
              <a:rPr lang="en-US" altLang="ko-KR"/>
              <a:t>, </a:t>
            </a:r>
            <a:r>
              <a:rPr lang="ko-KR" altLang="en-US"/>
              <a:t>아래와 같이 구할 수 있다</a:t>
            </a:r>
            <a:r>
              <a:rPr lang="en-US" altLang="ko-KR"/>
              <a:t>.</a:t>
            </a:r>
            <a:endParaRPr lang="ko-KR" altLang="en-US"/>
          </a:p>
        </p:txBody>
      </p:sp>
      <p:pic>
        <p:nvPicPr>
          <p:cNvPr id="5" name="그림 4">
            <a:extLst>
              <a:ext uri="{FF2B5EF4-FFF2-40B4-BE49-F238E27FC236}">
                <a16:creationId xmlns:a16="http://schemas.microsoft.com/office/drawing/2014/main" xmlns="" id="{E58DAC47-33B7-485E-8BA2-A970289F3D6C}"/>
              </a:ext>
            </a:extLst>
          </p:cNvPr>
          <p:cNvPicPr>
            <a:picLocks noChangeAspect="1"/>
          </p:cNvPicPr>
          <p:nvPr/>
        </p:nvPicPr>
        <p:blipFill>
          <a:blip r:embed="rId2"/>
          <a:stretch>
            <a:fillRect/>
          </a:stretch>
        </p:blipFill>
        <p:spPr>
          <a:xfrm>
            <a:off x="2228850" y="2635007"/>
            <a:ext cx="4686300" cy="809625"/>
          </a:xfrm>
          <a:prstGeom prst="rect">
            <a:avLst/>
          </a:prstGeom>
        </p:spPr>
      </p:pic>
      <p:sp>
        <p:nvSpPr>
          <p:cNvPr id="6" name="직사각형 5">
            <a:extLst>
              <a:ext uri="{FF2B5EF4-FFF2-40B4-BE49-F238E27FC236}">
                <a16:creationId xmlns:a16="http://schemas.microsoft.com/office/drawing/2014/main" xmlns="" id="{E91C79A8-3E0F-47B7-8370-92D9EE86FE04}"/>
              </a:ext>
            </a:extLst>
          </p:cNvPr>
          <p:cNvSpPr/>
          <p:nvPr/>
        </p:nvSpPr>
        <p:spPr>
          <a:xfrm>
            <a:off x="340241" y="3744142"/>
            <a:ext cx="8335925" cy="622991"/>
          </a:xfrm>
          <a:prstGeom prst="rect">
            <a:avLst/>
          </a:prstGeom>
        </p:spPr>
        <p:txBody>
          <a:bodyPr wrap="square">
            <a:spAutoFit/>
          </a:bodyPr>
          <a:lstStyle/>
          <a:p>
            <a:pPr>
              <a:lnSpc>
                <a:spcPct val="130000"/>
              </a:lnSpc>
            </a:pPr>
            <a:r>
              <a:rPr lang="ko-KR" altLang="en-US"/>
              <a:t>로지스틱 회귀 모델의 목표는 로지스틱 함수를 구성하는 계수와 절편에 대해 </a:t>
            </a:r>
            <a:r>
              <a:rPr lang="en-US" altLang="ko-KR"/>
              <a:t>Log Loss(</a:t>
            </a:r>
            <a:r>
              <a:rPr lang="ko-KR" altLang="en-US"/>
              <a:t>로그 손실</a:t>
            </a:r>
            <a:r>
              <a:rPr lang="en-US" altLang="ko-KR"/>
              <a:t>)</a:t>
            </a:r>
            <a:r>
              <a:rPr lang="ko-KR" altLang="en-US"/>
              <a:t>을 최소화하는 값을 찾는 것</a:t>
            </a:r>
          </a:p>
        </p:txBody>
      </p:sp>
      <p:sp>
        <p:nvSpPr>
          <p:cNvPr id="7" name="직사각형 6">
            <a:extLst>
              <a:ext uri="{FF2B5EF4-FFF2-40B4-BE49-F238E27FC236}">
                <a16:creationId xmlns:a16="http://schemas.microsoft.com/office/drawing/2014/main" xmlns="" id="{453392D0-259D-42DB-AEA7-8F106F9DEDC6}"/>
              </a:ext>
            </a:extLst>
          </p:cNvPr>
          <p:cNvSpPr/>
          <p:nvPr/>
        </p:nvSpPr>
        <p:spPr>
          <a:xfrm>
            <a:off x="3036649" y="2581832"/>
            <a:ext cx="1286539" cy="87288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xmlns="" id="{6BA1CF24-0258-429F-B3B3-860CAC42AD8E}"/>
              </a:ext>
            </a:extLst>
          </p:cNvPr>
          <p:cNvSpPr/>
          <p:nvPr/>
        </p:nvSpPr>
        <p:spPr>
          <a:xfrm>
            <a:off x="4571976" y="2581832"/>
            <a:ext cx="2126536" cy="872882"/>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D1D925C0-88FD-47B7-AD50-64206C0BB750}"/>
              </a:ext>
            </a:extLst>
          </p:cNvPr>
          <p:cNvSpPr txBox="1"/>
          <p:nvPr/>
        </p:nvSpPr>
        <p:spPr>
          <a:xfrm>
            <a:off x="3891000" y="3489579"/>
            <a:ext cx="1085554" cy="307777"/>
          </a:xfrm>
          <a:prstGeom prst="rect">
            <a:avLst/>
          </a:prstGeom>
          <a:noFill/>
        </p:spPr>
        <p:txBody>
          <a:bodyPr wrap="none" rtlCol="0">
            <a:spAutoFit/>
          </a:bodyPr>
          <a:lstStyle/>
          <a:p>
            <a:r>
              <a:rPr lang="en-US" altLang="ko-KR"/>
              <a:t>y=1</a:t>
            </a:r>
            <a:r>
              <a:rPr lang="ko-KR" altLang="en-US"/>
              <a:t> 또는 </a:t>
            </a:r>
            <a:r>
              <a:rPr lang="en-US" altLang="ko-KR"/>
              <a:t>0</a:t>
            </a:r>
            <a:r>
              <a:rPr lang="ko-KR" altLang="en-US"/>
              <a:t> </a:t>
            </a:r>
          </a:p>
        </p:txBody>
      </p:sp>
    </p:spTree>
    <p:extLst>
      <p:ext uri="{BB962C8B-B14F-4D97-AF65-F5344CB8AC3E}">
        <p14:creationId xmlns:p14="http://schemas.microsoft.com/office/powerpoint/2010/main" xmlns="" val="32822109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691663C9-635D-4D5C-A193-63E28578702C}"/>
              </a:ext>
            </a:extLst>
          </p:cNvPr>
          <p:cNvSpPr>
            <a:spLocks noGrp="1"/>
          </p:cNvSpPr>
          <p:nvPr>
            <p:ph type="title"/>
          </p:nvPr>
        </p:nvSpPr>
        <p:spPr/>
        <p:txBody>
          <a:bodyPr/>
          <a:lstStyle/>
          <a:p>
            <a:r>
              <a:rPr lang="en-US" altLang="ko-KR"/>
              <a:t>Classification Threshold (</a:t>
            </a:r>
            <a:r>
              <a:rPr lang="ko-KR" altLang="en-US"/>
              <a:t>임계값</a:t>
            </a:r>
            <a:r>
              <a:rPr lang="en-US" altLang="ko-KR"/>
              <a:t>)</a:t>
            </a:r>
            <a:endParaRPr lang="ko-KR" altLang="en-US"/>
          </a:p>
        </p:txBody>
      </p:sp>
      <p:sp>
        <p:nvSpPr>
          <p:cNvPr id="3" name="부제목 2">
            <a:extLst>
              <a:ext uri="{FF2B5EF4-FFF2-40B4-BE49-F238E27FC236}">
                <a16:creationId xmlns:a16="http://schemas.microsoft.com/office/drawing/2014/main" xmlns="" id="{464DE15A-7922-40B5-89C0-34C0FAA23D4A}"/>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6D69B2D2-15BF-4D76-B7CD-33EC2C9C1E09}"/>
              </a:ext>
            </a:extLst>
          </p:cNvPr>
          <p:cNvSpPr/>
          <p:nvPr/>
        </p:nvSpPr>
        <p:spPr>
          <a:xfrm>
            <a:off x="340241" y="1017479"/>
            <a:ext cx="8250865" cy="2583528"/>
          </a:xfrm>
          <a:prstGeom prst="rect">
            <a:avLst/>
          </a:prstGeom>
        </p:spPr>
        <p:txBody>
          <a:bodyPr wrap="square">
            <a:spAutoFit/>
          </a:bodyPr>
          <a:lstStyle/>
          <a:p>
            <a:pPr>
              <a:lnSpc>
                <a:spcPct val="130000"/>
              </a:lnSpc>
            </a:pPr>
            <a:r>
              <a:rPr lang="ko-KR" altLang="en-US"/>
              <a:t>로지스틱 회귀 알고리즘의 결과 값은 ‘분류 확률’이고</a:t>
            </a:r>
            <a:r>
              <a:rPr lang="en-US" altLang="ko-KR"/>
              <a:t>, </a:t>
            </a:r>
            <a:r>
              <a:rPr lang="ko-KR" altLang="en-US"/>
              <a:t>그래서 이 확률이 특정 수준 이상 확보되면 샘플이 그 클래스에 속할지 말지 결정할 수 있다</a:t>
            </a:r>
            <a:r>
              <a:rPr lang="en-US" altLang="ko-KR"/>
              <a:t>.</a:t>
            </a:r>
          </a:p>
          <a:p>
            <a:pPr>
              <a:lnSpc>
                <a:spcPct val="130000"/>
              </a:lnSpc>
            </a:pPr>
            <a:endParaRPr lang="en-US" altLang="ko-KR"/>
          </a:p>
          <a:p>
            <a:pPr>
              <a:lnSpc>
                <a:spcPct val="130000"/>
              </a:lnSpc>
            </a:pPr>
            <a:r>
              <a:rPr lang="ko-KR" altLang="en-US"/>
              <a:t>그리고 당연히 대부분의 알고리즘에서 기본 임계 값은 </a:t>
            </a:r>
            <a:r>
              <a:rPr lang="en-US" altLang="ko-KR"/>
              <a:t>0.5</a:t>
            </a:r>
            <a:r>
              <a:rPr lang="ko-KR" altLang="en-US"/>
              <a:t>다</a:t>
            </a:r>
            <a:r>
              <a:rPr lang="en-US" altLang="ko-KR"/>
              <a:t>.</a:t>
            </a:r>
          </a:p>
          <a:p>
            <a:pPr>
              <a:lnSpc>
                <a:spcPct val="130000"/>
              </a:lnSpc>
            </a:pPr>
            <a:endParaRPr lang="en-US" altLang="ko-KR"/>
          </a:p>
          <a:p>
            <a:pPr>
              <a:lnSpc>
                <a:spcPct val="130000"/>
              </a:lnSpc>
            </a:pPr>
            <a:r>
              <a:rPr lang="ko-KR" altLang="en-US"/>
              <a:t>다만</a:t>
            </a:r>
            <a:r>
              <a:rPr lang="en-US" altLang="ko-KR"/>
              <a:t>, </a:t>
            </a:r>
            <a:r>
              <a:rPr lang="ko-KR" altLang="en-US"/>
              <a:t>필요에 따라 모델의 임계값을 변경할 수 있다</a:t>
            </a:r>
            <a:r>
              <a:rPr lang="en-US" altLang="ko-KR"/>
              <a:t>. </a:t>
            </a:r>
            <a:r>
              <a:rPr lang="ko-KR" altLang="en-US"/>
              <a:t>예를 들어</a:t>
            </a:r>
            <a:r>
              <a:rPr lang="en-US" altLang="ko-KR"/>
              <a:t>, </a:t>
            </a:r>
            <a:r>
              <a:rPr lang="ko-KR" altLang="en-US"/>
              <a:t>암을 진단하는 로지스틱 회귀 모델을 작성하는 경우에는 혹시 모를 경우에 대비하여 좀 더 민감하게 확인하기 위해 </a:t>
            </a:r>
            <a:r>
              <a:rPr lang="en-US" altLang="ko-KR"/>
              <a:t>0.3</a:t>
            </a:r>
            <a:r>
              <a:rPr lang="ko-KR" altLang="en-US"/>
              <a:t>이나 </a:t>
            </a:r>
            <a:r>
              <a:rPr lang="en-US" altLang="ko-KR"/>
              <a:t>0.4</a:t>
            </a:r>
            <a:r>
              <a:rPr lang="ko-KR" altLang="en-US"/>
              <a:t>로 임계값을 낮춰 모델의 민감도를 높일 필요가 있다</a:t>
            </a:r>
            <a:r>
              <a:rPr lang="en-US" altLang="ko-KR"/>
              <a:t>. </a:t>
            </a:r>
            <a:r>
              <a:rPr lang="ko-KR" altLang="en-US"/>
              <a:t>그래야 전체적으로 오분류가 더 많아지더라도 실제 암 환자를 놓치는 사례는 적어질 테니까</a:t>
            </a:r>
            <a:r>
              <a:rPr lang="en-US" altLang="ko-KR"/>
              <a:t>.</a:t>
            </a:r>
            <a:endParaRPr lang="ko-KR" altLang="en-US"/>
          </a:p>
        </p:txBody>
      </p:sp>
    </p:spTree>
    <p:extLst>
      <p:ext uri="{BB962C8B-B14F-4D97-AF65-F5344CB8AC3E}">
        <p14:creationId xmlns:p14="http://schemas.microsoft.com/office/powerpoint/2010/main" xmlns="" val="25951476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DEC17A6-7102-46DE-A8ED-66042C2F1CA2}"/>
              </a:ext>
            </a:extLst>
          </p:cNvPr>
          <p:cNvSpPr>
            <a:spLocks noGrp="1"/>
          </p:cNvSpPr>
          <p:nvPr>
            <p:ph type="title"/>
          </p:nvPr>
        </p:nvSpPr>
        <p:spPr/>
        <p:txBody>
          <a:bodyPr/>
          <a:lstStyle/>
          <a:p>
            <a:endParaRPr lang="ko-KR" altLang="en-US"/>
          </a:p>
        </p:txBody>
      </p:sp>
      <p:sp>
        <p:nvSpPr>
          <p:cNvPr id="3" name="부제목 2">
            <a:extLst>
              <a:ext uri="{FF2B5EF4-FFF2-40B4-BE49-F238E27FC236}">
                <a16:creationId xmlns:a16="http://schemas.microsoft.com/office/drawing/2014/main" xmlns="" id="{B8FF7DCF-F425-447C-9161-5AF35E73FF63}"/>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99A71AA2-FFC8-4B4A-B8C9-CCA5543A80BA}"/>
              </a:ext>
            </a:extLst>
          </p:cNvPr>
          <p:cNvSpPr/>
          <p:nvPr/>
        </p:nvSpPr>
        <p:spPr>
          <a:xfrm>
            <a:off x="2395763" y="2417862"/>
            <a:ext cx="4352474" cy="1169551"/>
          </a:xfrm>
          <a:prstGeom prst="rect">
            <a:avLst/>
          </a:prstGeom>
        </p:spPr>
        <p:txBody>
          <a:bodyPr wrap="none">
            <a:spAutoFit/>
          </a:bodyPr>
          <a:lstStyle/>
          <a:p>
            <a:r>
              <a:rPr lang="en-US" altLang="ko-KR"/>
              <a:t>from sklearn.linear_model import LogisticRegression</a:t>
            </a:r>
          </a:p>
          <a:p>
            <a:r>
              <a:rPr lang="en-US" altLang="ko-KR"/>
              <a:t>model = LinearRegression()</a:t>
            </a:r>
          </a:p>
          <a:p>
            <a:r>
              <a:rPr lang="en-US" altLang="ko-KR"/>
              <a:t>model.fit(features, labels)</a:t>
            </a:r>
          </a:p>
          <a:p>
            <a:r>
              <a:rPr lang="en-US" altLang="ko-KR"/>
              <a:t>model.predict(features)</a:t>
            </a:r>
          </a:p>
          <a:p>
            <a:r>
              <a:rPr lang="en-US" altLang="ko-KR"/>
              <a:t>model.predict_proba(features)</a:t>
            </a:r>
            <a:endParaRPr lang="ko-KR" altLang="en-US"/>
          </a:p>
        </p:txBody>
      </p:sp>
    </p:spTree>
    <p:extLst>
      <p:ext uri="{BB962C8B-B14F-4D97-AF65-F5344CB8AC3E}">
        <p14:creationId xmlns:p14="http://schemas.microsoft.com/office/powerpoint/2010/main" xmlns="" val="33224814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F5E20C38-AD77-482F-BB8D-F3E6C64441AC}"/>
              </a:ext>
            </a:extLst>
          </p:cNvPr>
          <p:cNvSpPr>
            <a:spLocks noGrp="1"/>
          </p:cNvSpPr>
          <p:nvPr>
            <p:ph type="title"/>
          </p:nvPr>
        </p:nvSpPr>
        <p:spPr/>
        <p:txBody>
          <a:bodyPr/>
          <a:lstStyle/>
          <a:p>
            <a:r>
              <a:rPr lang="ko-KR" altLang="en-US"/>
              <a:t>정리</a:t>
            </a:r>
          </a:p>
        </p:txBody>
      </p:sp>
      <p:sp>
        <p:nvSpPr>
          <p:cNvPr id="3" name="부제목 2">
            <a:extLst>
              <a:ext uri="{FF2B5EF4-FFF2-40B4-BE49-F238E27FC236}">
                <a16:creationId xmlns:a16="http://schemas.microsoft.com/office/drawing/2014/main" xmlns="" id="{E7E2B926-512F-4321-8070-F640782E2B9A}"/>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BED27FFB-4EA5-469B-8896-E0DBA4C8D974}"/>
              </a:ext>
            </a:extLst>
          </p:cNvPr>
          <p:cNvSpPr/>
          <p:nvPr/>
        </p:nvSpPr>
        <p:spPr>
          <a:xfrm>
            <a:off x="457200" y="855200"/>
            <a:ext cx="8144540" cy="3143681"/>
          </a:xfrm>
          <a:prstGeom prst="rect">
            <a:avLst/>
          </a:prstGeom>
        </p:spPr>
        <p:txBody>
          <a:bodyPr wrap="square">
            <a:spAutoFit/>
          </a:bodyPr>
          <a:lstStyle/>
          <a:p>
            <a:pPr marL="285750" indent="-285750">
              <a:lnSpc>
                <a:spcPct val="130000"/>
              </a:lnSpc>
              <a:buFont typeface="Arial" panose="020B0604020202020204" pitchFamily="34" charset="0"/>
              <a:buChar char="•"/>
            </a:pPr>
            <a:r>
              <a:rPr lang="ko-KR" altLang="en-US"/>
              <a:t>로지스틱 회귀 분석은 이진 분류를 수행하는 데 사용된다</a:t>
            </a:r>
            <a:r>
              <a:rPr lang="en-US" altLang="ko-KR"/>
              <a:t>. </a:t>
            </a:r>
            <a:r>
              <a:rPr lang="ko-KR" altLang="en-US"/>
              <a:t>즉</a:t>
            </a:r>
            <a:r>
              <a:rPr lang="en-US" altLang="ko-KR"/>
              <a:t>, </a:t>
            </a:r>
            <a:r>
              <a:rPr lang="ko-KR" altLang="en-US"/>
              <a:t>데이터 샘플을 양성</a:t>
            </a:r>
            <a:r>
              <a:rPr lang="en-US" altLang="ko-KR"/>
              <a:t>(1) </a:t>
            </a:r>
            <a:r>
              <a:rPr lang="ko-KR" altLang="en-US"/>
              <a:t>또는 음성</a:t>
            </a:r>
            <a:r>
              <a:rPr lang="en-US" altLang="ko-KR"/>
              <a:t>(0) </a:t>
            </a:r>
            <a:r>
              <a:rPr lang="ko-KR" altLang="en-US"/>
              <a:t>클래스 둘 중 어디에 속하는지 예측한다</a:t>
            </a:r>
            <a:r>
              <a:rPr lang="en-US" altLang="ko-KR"/>
              <a:t>.</a:t>
            </a:r>
          </a:p>
          <a:p>
            <a:pPr marL="285750" indent="-285750">
              <a:lnSpc>
                <a:spcPct val="130000"/>
              </a:lnSpc>
              <a:buFont typeface="Arial" panose="020B0604020202020204" pitchFamily="34" charset="0"/>
              <a:buChar char="•"/>
            </a:pPr>
            <a:r>
              <a:rPr lang="ko-KR" altLang="en-US"/>
              <a:t>각 속성</a:t>
            </a:r>
            <a:r>
              <a:rPr lang="en-US" altLang="ko-KR"/>
              <a:t>(feature)</a:t>
            </a:r>
            <a:r>
              <a:rPr lang="ko-KR" altLang="en-US"/>
              <a:t>들의 계수 </a:t>
            </a:r>
            <a:r>
              <a:rPr lang="en-US" altLang="ko-KR"/>
              <a:t>log-odds</a:t>
            </a:r>
            <a:r>
              <a:rPr lang="ko-KR" altLang="en-US"/>
              <a:t>를 구한 후 </a:t>
            </a:r>
            <a:r>
              <a:rPr lang="en-US" altLang="ko-KR"/>
              <a:t>Sigmoid </a:t>
            </a:r>
            <a:r>
              <a:rPr lang="ko-KR" altLang="en-US"/>
              <a:t>함수를 적용하여 실제로 데이터가 해당 클래스에 속할 확률을 </a:t>
            </a:r>
            <a:r>
              <a:rPr lang="en-US" altLang="ko-KR"/>
              <a:t>0</a:t>
            </a:r>
            <a:r>
              <a:rPr lang="ko-KR" altLang="en-US"/>
              <a:t>과 </a:t>
            </a:r>
            <a:r>
              <a:rPr lang="en-US" altLang="ko-KR"/>
              <a:t>1</a:t>
            </a:r>
            <a:r>
              <a:rPr lang="ko-KR" altLang="en-US"/>
              <a:t>사이의 값으로 나타낸다</a:t>
            </a:r>
            <a:r>
              <a:rPr lang="en-US" altLang="ko-KR"/>
              <a:t>.</a:t>
            </a:r>
          </a:p>
          <a:p>
            <a:pPr marL="285750" indent="-285750">
              <a:lnSpc>
                <a:spcPct val="130000"/>
              </a:lnSpc>
              <a:buFont typeface="Arial" panose="020B0604020202020204" pitchFamily="34" charset="0"/>
              <a:buChar char="•"/>
            </a:pPr>
            <a:r>
              <a:rPr lang="ko-KR" altLang="en-US"/>
              <a:t>손실함수</a:t>
            </a:r>
            <a:r>
              <a:rPr lang="en-US" altLang="ko-KR"/>
              <a:t>(Loss Function)</a:t>
            </a:r>
            <a:r>
              <a:rPr lang="ko-KR" altLang="en-US"/>
              <a:t>는 머신러닝 모델이 얼마나 잘 예측하는지 확인하는 방법이다</a:t>
            </a:r>
            <a:r>
              <a:rPr lang="en-US" altLang="ko-KR"/>
              <a:t>. </a:t>
            </a:r>
            <a:r>
              <a:rPr lang="ko-KR" altLang="en-US"/>
              <a:t>로지스틱 회귀의 손실함수는 </a:t>
            </a:r>
            <a:r>
              <a:rPr lang="en-US" altLang="ko-KR"/>
              <a:t>Log Loss</a:t>
            </a:r>
            <a:r>
              <a:rPr lang="ko-KR" altLang="en-US"/>
              <a:t>이다</a:t>
            </a:r>
            <a:r>
              <a:rPr lang="en-US" altLang="ko-KR"/>
              <a:t>.</a:t>
            </a:r>
          </a:p>
          <a:p>
            <a:pPr marL="285750" indent="-285750">
              <a:lnSpc>
                <a:spcPct val="130000"/>
              </a:lnSpc>
              <a:buFont typeface="Arial" panose="020B0604020202020204" pitchFamily="34" charset="0"/>
              <a:buChar char="•"/>
            </a:pPr>
            <a:r>
              <a:rPr lang="ko-KR" altLang="en-US"/>
              <a:t>데이터가 클래스에 속할지 말지 결정할 확률 컷오프를 </a:t>
            </a:r>
            <a:r>
              <a:rPr lang="en-US" altLang="ko-KR"/>
              <a:t>Threshold(</a:t>
            </a:r>
            <a:r>
              <a:rPr lang="ko-KR" altLang="en-US"/>
              <a:t>임계값</a:t>
            </a:r>
            <a:r>
              <a:rPr lang="en-US" altLang="ko-KR"/>
              <a:t>)</a:t>
            </a:r>
            <a:r>
              <a:rPr lang="ko-KR" altLang="en-US"/>
              <a:t>이라 한다</a:t>
            </a:r>
            <a:r>
              <a:rPr lang="en-US" altLang="ko-KR"/>
              <a:t>. </a:t>
            </a:r>
            <a:r>
              <a:rPr lang="ko-KR" altLang="en-US"/>
              <a:t>기본 값은 </a:t>
            </a:r>
            <a:r>
              <a:rPr lang="en-US" altLang="ko-KR"/>
              <a:t>0.5</a:t>
            </a:r>
            <a:r>
              <a:rPr lang="ko-KR" altLang="en-US"/>
              <a:t>이지만 데이터의 특성이나 상황에 따라 조정할 수 있다</a:t>
            </a:r>
            <a:r>
              <a:rPr lang="en-US" altLang="ko-KR"/>
              <a:t>.</a:t>
            </a:r>
          </a:p>
          <a:p>
            <a:pPr marL="285750" indent="-285750">
              <a:lnSpc>
                <a:spcPct val="130000"/>
              </a:lnSpc>
              <a:buFont typeface="Arial" panose="020B0604020202020204" pitchFamily="34" charset="0"/>
              <a:buChar char="•"/>
            </a:pPr>
            <a:r>
              <a:rPr lang="ko-KR" altLang="en-US"/>
              <a:t>파이썬 라이브러리 </a:t>
            </a:r>
            <a:r>
              <a:rPr lang="en-US" altLang="ko-KR"/>
              <a:t>Scikit-learn</a:t>
            </a:r>
            <a:r>
              <a:rPr lang="ko-KR" altLang="en-US"/>
              <a:t>을 통해 모델을 생성하고 각 속성</a:t>
            </a:r>
            <a:r>
              <a:rPr lang="en-US" altLang="ko-KR"/>
              <a:t>(feature)</a:t>
            </a:r>
            <a:r>
              <a:rPr lang="ko-KR" altLang="en-US"/>
              <a:t>들의 계수를 구할 수 있다</a:t>
            </a:r>
            <a:r>
              <a:rPr lang="en-US" altLang="ko-KR"/>
              <a:t>. </a:t>
            </a:r>
            <a:r>
              <a:rPr lang="ko-KR" altLang="en-US"/>
              <a:t>이 때 각 계수</a:t>
            </a:r>
            <a:r>
              <a:rPr lang="en-US" altLang="ko-KR"/>
              <a:t>(coefficients)</a:t>
            </a:r>
            <a:r>
              <a:rPr lang="ko-KR" altLang="en-US"/>
              <a:t>들은 데이터를 분류함에 있어 해당 속성이 얼마나 중요한지 해석하는 데에 사용할 수 있다</a:t>
            </a:r>
            <a:r>
              <a:rPr lang="en-US" altLang="ko-KR"/>
              <a:t>.</a:t>
            </a:r>
          </a:p>
        </p:txBody>
      </p:sp>
    </p:spTree>
    <p:extLst>
      <p:ext uri="{BB962C8B-B14F-4D97-AF65-F5344CB8AC3E}">
        <p14:creationId xmlns:p14="http://schemas.microsoft.com/office/powerpoint/2010/main" xmlns="" val="28419704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1987CD69-EEB0-4E21-99F8-12A495C3E874}"/>
              </a:ext>
            </a:extLst>
          </p:cNvPr>
          <p:cNvSpPr>
            <a:spLocks noGrp="1"/>
          </p:cNvSpPr>
          <p:nvPr>
            <p:ph type="ctrTitle"/>
          </p:nvPr>
        </p:nvSpPr>
        <p:spPr/>
        <p:txBody>
          <a:bodyPr/>
          <a:lstStyle/>
          <a:p>
            <a:r>
              <a:rPr lang="ko-KR" altLang="en-US"/>
              <a:t>서포트 벡터 머신</a:t>
            </a:r>
            <a:r>
              <a:rPr lang="en-US" altLang="ko-KR"/>
              <a:t>(Support Vector Machine)</a:t>
            </a:r>
            <a:endParaRPr lang="ko-KR" altLang="en-US"/>
          </a:p>
        </p:txBody>
      </p:sp>
      <p:sp>
        <p:nvSpPr>
          <p:cNvPr id="3" name="부제목 2">
            <a:extLst>
              <a:ext uri="{FF2B5EF4-FFF2-40B4-BE49-F238E27FC236}">
                <a16:creationId xmlns:a16="http://schemas.microsoft.com/office/drawing/2014/main" xmlns="" id="{4F67A199-42A1-4302-83E5-1777B619BA82}"/>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xmlns="" val="10701716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0D3A3B05-CAA9-4A0D-BEF4-EA1E18891264}"/>
              </a:ext>
            </a:extLst>
          </p:cNvPr>
          <p:cNvSpPr>
            <a:spLocks noGrp="1"/>
          </p:cNvSpPr>
          <p:nvPr>
            <p:ph type="title"/>
          </p:nvPr>
        </p:nvSpPr>
        <p:spPr/>
        <p:txBody>
          <a:bodyPr/>
          <a:lstStyle/>
          <a:p>
            <a:r>
              <a:rPr lang="ko-KR" altLang="en-US"/>
              <a:t>서포트 벡터 머신</a:t>
            </a:r>
            <a:r>
              <a:rPr lang="en-US" altLang="ko-KR"/>
              <a:t>(Support Vector Machine)</a:t>
            </a:r>
            <a:endParaRPr lang="ko-KR" altLang="en-US"/>
          </a:p>
        </p:txBody>
      </p:sp>
      <p:sp>
        <p:nvSpPr>
          <p:cNvPr id="3" name="부제목 2">
            <a:extLst>
              <a:ext uri="{FF2B5EF4-FFF2-40B4-BE49-F238E27FC236}">
                <a16:creationId xmlns:a16="http://schemas.microsoft.com/office/drawing/2014/main" xmlns="" id="{889173A1-E7F0-44EE-83BB-088E2ED951CA}"/>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xmlns="" id="{B664339A-67A3-4B3D-BCDD-B696129FACF1}"/>
              </a:ext>
            </a:extLst>
          </p:cNvPr>
          <p:cNvPicPr>
            <a:picLocks noChangeAspect="1"/>
          </p:cNvPicPr>
          <p:nvPr/>
        </p:nvPicPr>
        <p:blipFill>
          <a:blip r:embed="rId2"/>
          <a:stretch>
            <a:fillRect/>
          </a:stretch>
        </p:blipFill>
        <p:spPr>
          <a:xfrm>
            <a:off x="1978601" y="786748"/>
            <a:ext cx="5186798" cy="4082902"/>
          </a:xfrm>
          <a:prstGeom prst="rect">
            <a:avLst/>
          </a:prstGeom>
        </p:spPr>
      </p:pic>
      <p:sp>
        <p:nvSpPr>
          <p:cNvPr id="5" name="직사각형 4">
            <a:extLst>
              <a:ext uri="{FF2B5EF4-FFF2-40B4-BE49-F238E27FC236}">
                <a16:creationId xmlns:a16="http://schemas.microsoft.com/office/drawing/2014/main" xmlns="" id="{31B62498-1805-473A-9DE1-E545E8EE93BC}"/>
              </a:ext>
            </a:extLst>
          </p:cNvPr>
          <p:cNvSpPr/>
          <p:nvPr/>
        </p:nvSpPr>
        <p:spPr>
          <a:xfrm>
            <a:off x="388949" y="3327929"/>
            <a:ext cx="3900427" cy="307777"/>
          </a:xfrm>
          <a:prstGeom prst="rect">
            <a:avLst/>
          </a:prstGeom>
          <a:solidFill>
            <a:schemeClr val="bg1">
              <a:lumMod val="95000"/>
            </a:schemeClr>
          </a:solidFill>
        </p:spPr>
        <p:txBody>
          <a:bodyPr wrap="none">
            <a:spAutoFit/>
          </a:bodyPr>
          <a:lstStyle/>
          <a:p>
            <a:r>
              <a:rPr lang="ko-KR" altLang="en-US"/>
              <a:t>데이터에 </a:t>
            </a:r>
            <a:r>
              <a:rPr lang="en-US" altLang="ko-KR"/>
              <a:t>2</a:t>
            </a:r>
            <a:r>
              <a:rPr lang="ko-KR" altLang="en-US"/>
              <a:t>개 속성</a:t>
            </a:r>
            <a:r>
              <a:rPr lang="en-US" altLang="ko-KR"/>
              <a:t>(feature)</a:t>
            </a:r>
            <a:r>
              <a:rPr lang="ko-KR" altLang="en-US"/>
              <a:t>만 있다면 결정 경계</a:t>
            </a:r>
          </a:p>
        </p:txBody>
      </p:sp>
    </p:spTree>
    <p:extLst>
      <p:ext uri="{BB962C8B-B14F-4D97-AF65-F5344CB8AC3E}">
        <p14:creationId xmlns:p14="http://schemas.microsoft.com/office/powerpoint/2010/main" xmlns="" val="21754930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xmlns="" id="{DF214DF8-3E4B-432D-9E26-052E56B273D4}"/>
              </a:ext>
            </a:extLst>
          </p:cNvPr>
          <p:cNvPicPr>
            <a:picLocks noChangeAspect="1"/>
          </p:cNvPicPr>
          <p:nvPr/>
        </p:nvPicPr>
        <p:blipFill>
          <a:blip r:embed="rId2"/>
          <a:stretch>
            <a:fillRect/>
          </a:stretch>
        </p:blipFill>
        <p:spPr>
          <a:xfrm>
            <a:off x="3931814" y="461295"/>
            <a:ext cx="5111115" cy="4252608"/>
          </a:xfrm>
          <a:prstGeom prst="rect">
            <a:avLst/>
          </a:prstGeom>
        </p:spPr>
      </p:pic>
      <p:sp>
        <p:nvSpPr>
          <p:cNvPr id="2" name="제목 1">
            <a:extLst>
              <a:ext uri="{FF2B5EF4-FFF2-40B4-BE49-F238E27FC236}">
                <a16:creationId xmlns:a16="http://schemas.microsoft.com/office/drawing/2014/main" xmlns="" id="{5EE1312B-7E5C-4AA7-85E1-F7FE1EC5EAF7}"/>
              </a:ext>
            </a:extLst>
          </p:cNvPr>
          <p:cNvSpPr>
            <a:spLocks noGrp="1"/>
          </p:cNvSpPr>
          <p:nvPr>
            <p:ph type="title"/>
          </p:nvPr>
        </p:nvSpPr>
        <p:spPr/>
        <p:txBody>
          <a:bodyPr/>
          <a:lstStyle/>
          <a:p>
            <a:r>
              <a:rPr lang="ko-KR" altLang="en-US"/>
              <a:t>서포트 벡터 머신</a:t>
            </a:r>
            <a:r>
              <a:rPr lang="en-US" altLang="ko-KR"/>
              <a:t>(Support Vector Machine)</a:t>
            </a:r>
            <a:endParaRPr lang="ko-KR" altLang="en-US"/>
          </a:p>
        </p:txBody>
      </p:sp>
      <p:sp>
        <p:nvSpPr>
          <p:cNvPr id="3" name="부제목 2">
            <a:extLst>
              <a:ext uri="{FF2B5EF4-FFF2-40B4-BE49-F238E27FC236}">
                <a16:creationId xmlns:a16="http://schemas.microsoft.com/office/drawing/2014/main" xmlns="" id="{2E55729B-5911-4F72-927F-7E229C137375}"/>
              </a:ext>
            </a:extLst>
          </p:cNvPr>
          <p:cNvSpPr>
            <a:spLocks noGrp="1"/>
          </p:cNvSpPr>
          <p:nvPr>
            <p:ph type="subTitle" idx="1"/>
          </p:nvPr>
        </p:nvSpPr>
        <p:spPr/>
        <p:txBody>
          <a:bodyPr/>
          <a:lstStyle/>
          <a:p>
            <a:endParaRPr lang="ko-KR" altLang="en-US"/>
          </a:p>
        </p:txBody>
      </p:sp>
      <p:sp>
        <p:nvSpPr>
          <p:cNvPr id="5" name="직사각형 4">
            <a:extLst>
              <a:ext uri="{FF2B5EF4-FFF2-40B4-BE49-F238E27FC236}">
                <a16:creationId xmlns:a16="http://schemas.microsoft.com/office/drawing/2014/main" xmlns="" id="{E13CADCE-A7AA-42FC-A651-9015CFC7ED7F}"/>
              </a:ext>
            </a:extLst>
          </p:cNvPr>
          <p:cNvSpPr/>
          <p:nvPr/>
        </p:nvSpPr>
        <p:spPr>
          <a:xfrm>
            <a:off x="415724" y="1002335"/>
            <a:ext cx="4572000" cy="523220"/>
          </a:xfrm>
          <a:prstGeom prst="rect">
            <a:avLst/>
          </a:prstGeom>
        </p:spPr>
        <p:txBody>
          <a:bodyPr wrap="square">
            <a:spAutoFit/>
          </a:bodyPr>
          <a:lstStyle/>
          <a:p>
            <a:pPr>
              <a:lnSpc>
                <a:spcPct val="130000"/>
              </a:lnSpc>
            </a:pPr>
            <a:r>
              <a:rPr lang="ko-KR" altLang="en-US"/>
              <a:t>속성이 </a:t>
            </a:r>
            <a:r>
              <a:rPr lang="en-US" altLang="ko-KR"/>
              <a:t>3</a:t>
            </a:r>
            <a:r>
              <a:rPr lang="ko-KR" altLang="en-US"/>
              <a:t>개로 늘어난다면 이렇게 </a:t>
            </a:r>
            <a:r>
              <a:rPr lang="en-US" altLang="ko-KR"/>
              <a:t>3</a:t>
            </a:r>
            <a:r>
              <a:rPr lang="ko-KR" altLang="en-US"/>
              <a:t>차원으로 그려야 한다</a:t>
            </a:r>
            <a:r>
              <a:rPr lang="en-US" altLang="ko-KR"/>
              <a:t>. </a:t>
            </a:r>
            <a:r>
              <a:rPr lang="ko-KR" altLang="en-US"/>
              <a:t>이 때의 결정 경계는 ‘선’이 아닌 ‘평면’이 된다</a:t>
            </a:r>
            <a:r>
              <a:rPr lang="en-US" altLang="ko-KR"/>
              <a:t>.</a:t>
            </a:r>
            <a:endParaRPr lang="ko-KR" altLang="en-US"/>
          </a:p>
        </p:txBody>
      </p:sp>
      <p:sp>
        <p:nvSpPr>
          <p:cNvPr id="6" name="직사각형 5">
            <a:extLst>
              <a:ext uri="{FF2B5EF4-FFF2-40B4-BE49-F238E27FC236}">
                <a16:creationId xmlns:a16="http://schemas.microsoft.com/office/drawing/2014/main" xmlns="" id="{94AF8B01-7479-4106-9967-ACE315C24EA0}"/>
              </a:ext>
            </a:extLst>
          </p:cNvPr>
          <p:cNvSpPr/>
          <p:nvPr/>
        </p:nvSpPr>
        <p:spPr>
          <a:xfrm>
            <a:off x="415724" y="1799405"/>
            <a:ext cx="4156276" cy="1463221"/>
          </a:xfrm>
          <a:prstGeom prst="rect">
            <a:avLst/>
          </a:prstGeom>
        </p:spPr>
        <p:txBody>
          <a:bodyPr wrap="square">
            <a:spAutoFit/>
          </a:bodyPr>
          <a:lstStyle/>
          <a:p>
            <a:pPr>
              <a:lnSpc>
                <a:spcPct val="130000"/>
              </a:lnSpc>
            </a:pPr>
            <a:r>
              <a:rPr lang="ko-KR" altLang="en-US"/>
              <a:t>우리가 이렇게 시각적으로 인지할 수 있는 범위는 딱 </a:t>
            </a:r>
            <a:r>
              <a:rPr lang="en-US" altLang="ko-KR"/>
              <a:t>3</a:t>
            </a:r>
            <a:r>
              <a:rPr lang="ko-KR" altLang="en-US"/>
              <a:t>차원까지다</a:t>
            </a:r>
            <a:r>
              <a:rPr lang="en-US" altLang="ko-KR"/>
              <a:t>. </a:t>
            </a:r>
            <a:r>
              <a:rPr lang="ko-KR" altLang="en-US"/>
              <a:t>차원</a:t>
            </a:r>
            <a:r>
              <a:rPr lang="en-US" altLang="ko-KR"/>
              <a:t>, </a:t>
            </a:r>
            <a:r>
              <a:rPr lang="ko-KR" altLang="en-US"/>
              <a:t>즉 속성의 개수가 늘어날수록 당연히 복잡해질 거다</a:t>
            </a:r>
            <a:r>
              <a:rPr lang="en-US" altLang="ko-KR"/>
              <a:t>. </a:t>
            </a:r>
            <a:r>
              <a:rPr lang="ko-KR" altLang="en-US"/>
              <a:t>결정 경계도 단순한 평면이 아닌 고차원이 될 텐데 이를 “초평면</a:t>
            </a:r>
            <a:r>
              <a:rPr lang="en-US" altLang="ko-KR"/>
              <a:t>(hyperplane)”</a:t>
            </a:r>
            <a:r>
              <a:rPr lang="ko-KR" altLang="en-US"/>
              <a:t>이라고 부른다</a:t>
            </a:r>
            <a:r>
              <a:rPr lang="en-US" altLang="ko-KR"/>
              <a:t>.</a:t>
            </a:r>
            <a:endParaRPr lang="ko-KR" altLang="en-US"/>
          </a:p>
        </p:txBody>
      </p:sp>
    </p:spTree>
    <p:extLst>
      <p:ext uri="{BB962C8B-B14F-4D97-AF65-F5344CB8AC3E}">
        <p14:creationId xmlns:p14="http://schemas.microsoft.com/office/powerpoint/2010/main" xmlns="" val="18729961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D4BBF2D-9867-40CF-8D40-723815B212C4}"/>
              </a:ext>
            </a:extLst>
          </p:cNvPr>
          <p:cNvSpPr>
            <a:spLocks noGrp="1"/>
          </p:cNvSpPr>
          <p:nvPr>
            <p:ph type="title"/>
          </p:nvPr>
        </p:nvSpPr>
        <p:spPr/>
        <p:txBody>
          <a:bodyPr/>
          <a:lstStyle/>
          <a:p>
            <a:r>
              <a:rPr lang="ko-KR" altLang="en-US"/>
              <a:t>최적의 결정 경계</a:t>
            </a:r>
            <a:r>
              <a:rPr lang="en-US" altLang="ko-KR"/>
              <a:t>(Decision Boundary)</a:t>
            </a:r>
            <a:endParaRPr lang="ko-KR" altLang="en-US"/>
          </a:p>
        </p:txBody>
      </p:sp>
      <p:sp>
        <p:nvSpPr>
          <p:cNvPr id="3" name="부제목 2">
            <a:extLst>
              <a:ext uri="{FF2B5EF4-FFF2-40B4-BE49-F238E27FC236}">
                <a16:creationId xmlns:a16="http://schemas.microsoft.com/office/drawing/2014/main" xmlns="" id="{315A771C-2757-4ECF-8CDE-A986696B2B4C}"/>
              </a:ext>
            </a:extLst>
          </p:cNvPr>
          <p:cNvSpPr>
            <a:spLocks noGrp="1"/>
          </p:cNvSpPr>
          <p:nvPr>
            <p:ph type="subTitle" idx="1"/>
          </p:nvPr>
        </p:nvSpPr>
        <p:spPr/>
        <p:txBody>
          <a:bodyPr/>
          <a:lstStyle/>
          <a:p>
            <a:endParaRPr lang="ko-KR" altLang="en-US"/>
          </a:p>
        </p:txBody>
      </p:sp>
      <p:pic>
        <p:nvPicPr>
          <p:cNvPr id="48130" name="Picture 2">
            <a:extLst>
              <a:ext uri="{FF2B5EF4-FFF2-40B4-BE49-F238E27FC236}">
                <a16:creationId xmlns:a16="http://schemas.microsoft.com/office/drawing/2014/main" xmlns="" id="{DAB6F9CA-4BA2-400A-9C58-8B52AF7FC8B2}"/>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491850" y="584521"/>
            <a:ext cx="5299276" cy="3974457"/>
          </a:xfrm>
          <a:prstGeom prst="rect">
            <a:avLst/>
          </a:prstGeom>
          <a:noFill/>
          <a:extLst>
            <a:ext uri="{909E8E84-426E-40DD-AFC4-6F175D3DCCD1}">
              <a14:hiddenFill xmlns:a14="http://schemas.microsoft.com/office/drawing/2010/main" xmlns="">
                <a:solidFill>
                  <a:srgbClr val="FFFFFF"/>
                </a:solidFill>
              </a14:hiddenFill>
            </a:ext>
          </a:extLst>
        </p:spPr>
      </p:pic>
      <p:sp>
        <p:nvSpPr>
          <p:cNvPr id="4" name="직사각형 3">
            <a:extLst>
              <a:ext uri="{FF2B5EF4-FFF2-40B4-BE49-F238E27FC236}">
                <a16:creationId xmlns:a16="http://schemas.microsoft.com/office/drawing/2014/main" xmlns="" id="{BDEEEEFA-8E54-4965-A185-5C245ADA1F7E}"/>
              </a:ext>
            </a:extLst>
          </p:cNvPr>
          <p:cNvSpPr/>
          <p:nvPr/>
        </p:nvSpPr>
        <p:spPr>
          <a:xfrm>
            <a:off x="415725" y="914600"/>
            <a:ext cx="3182452" cy="3143681"/>
          </a:xfrm>
          <a:prstGeom prst="rect">
            <a:avLst/>
          </a:prstGeom>
        </p:spPr>
        <p:txBody>
          <a:bodyPr wrap="square">
            <a:spAutoFit/>
          </a:bodyPr>
          <a:lstStyle/>
          <a:p>
            <a:pPr>
              <a:lnSpc>
                <a:spcPct val="130000"/>
              </a:lnSpc>
            </a:pPr>
            <a:r>
              <a:rPr lang="ko-KR" altLang="en-US"/>
              <a:t>결정 경계는 데이터 군으로부터 최대한 멀리 떨어지는 게 좋다</a:t>
            </a:r>
            <a:r>
              <a:rPr lang="en-US" altLang="ko-KR"/>
              <a:t>.</a:t>
            </a:r>
          </a:p>
          <a:p>
            <a:pPr>
              <a:lnSpc>
                <a:spcPct val="130000"/>
              </a:lnSpc>
            </a:pPr>
            <a:endParaRPr lang="en-US" altLang="ko-KR"/>
          </a:p>
          <a:p>
            <a:pPr>
              <a:lnSpc>
                <a:spcPct val="130000"/>
              </a:lnSpc>
            </a:pPr>
            <a:r>
              <a:rPr lang="ko-KR" altLang="en-US"/>
              <a:t>실제로 서포트 벡터 머신</a:t>
            </a:r>
            <a:r>
              <a:rPr lang="en-US" altLang="ko-KR"/>
              <a:t>(Support Vector Machine)</a:t>
            </a:r>
            <a:r>
              <a:rPr lang="ko-KR" altLang="en-US"/>
              <a:t>이라는 이름에서 </a:t>
            </a:r>
            <a:r>
              <a:rPr lang="en-US" altLang="ko-KR"/>
              <a:t>Support Vectors</a:t>
            </a:r>
            <a:r>
              <a:rPr lang="ko-KR" altLang="en-US"/>
              <a:t>는 결정 경계와 가까이 있는 데이터 포인트들을 의미한다</a:t>
            </a:r>
            <a:r>
              <a:rPr lang="en-US" altLang="ko-KR"/>
              <a:t>. </a:t>
            </a:r>
          </a:p>
          <a:p>
            <a:pPr>
              <a:lnSpc>
                <a:spcPct val="130000"/>
              </a:lnSpc>
            </a:pPr>
            <a:endParaRPr lang="en-US" altLang="ko-KR"/>
          </a:p>
          <a:p>
            <a:pPr>
              <a:lnSpc>
                <a:spcPct val="130000"/>
              </a:lnSpc>
            </a:pPr>
            <a:r>
              <a:rPr lang="ko-KR" altLang="en-US"/>
              <a:t>이 데이터들이 경계를 정의하는 결정적인 역할을 하는 셈이다</a:t>
            </a:r>
            <a:r>
              <a:rPr lang="en-US" altLang="ko-KR"/>
              <a:t>.</a:t>
            </a:r>
            <a:endParaRPr lang="ko-KR" altLang="en-US"/>
          </a:p>
        </p:txBody>
      </p:sp>
      <p:sp>
        <p:nvSpPr>
          <p:cNvPr id="6" name="별: 꼭짓점 5개 5">
            <a:extLst>
              <a:ext uri="{FF2B5EF4-FFF2-40B4-BE49-F238E27FC236}">
                <a16:creationId xmlns:a16="http://schemas.microsoft.com/office/drawing/2014/main" xmlns="" id="{8FB4B638-A79E-45CF-90A3-E70FE26ADBC0}"/>
              </a:ext>
            </a:extLst>
          </p:cNvPr>
          <p:cNvSpPr/>
          <p:nvPr/>
        </p:nvSpPr>
        <p:spPr>
          <a:xfrm>
            <a:off x="6914662" y="3333231"/>
            <a:ext cx="242104" cy="242104"/>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xmlns="" val="9320790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a:extLst>
              <a:ext uri="{FF2B5EF4-FFF2-40B4-BE49-F238E27FC236}">
                <a16:creationId xmlns:a16="http://schemas.microsoft.com/office/drawing/2014/main" xmlns="" id="{0807268D-061C-494C-B294-199E1543C52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838353" y="677403"/>
            <a:ext cx="5305647" cy="397923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제목 1">
            <a:extLst>
              <a:ext uri="{FF2B5EF4-FFF2-40B4-BE49-F238E27FC236}">
                <a16:creationId xmlns:a16="http://schemas.microsoft.com/office/drawing/2014/main" xmlns="" id="{355B30BD-62E2-431E-BA74-0AE60C88D83C}"/>
              </a:ext>
            </a:extLst>
          </p:cNvPr>
          <p:cNvSpPr>
            <a:spLocks noGrp="1"/>
          </p:cNvSpPr>
          <p:nvPr>
            <p:ph type="title"/>
          </p:nvPr>
        </p:nvSpPr>
        <p:spPr/>
        <p:txBody>
          <a:bodyPr/>
          <a:lstStyle/>
          <a:p>
            <a:r>
              <a:rPr lang="ko-KR" altLang="en-US"/>
              <a:t>마진</a:t>
            </a:r>
            <a:r>
              <a:rPr lang="en-US" altLang="ko-KR"/>
              <a:t>(Margin)</a:t>
            </a:r>
            <a:endParaRPr lang="ko-KR" altLang="en-US"/>
          </a:p>
        </p:txBody>
      </p:sp>
      <p:sp>
        <p:nvSpPr>
          <p:cNvPr id="3" name="부제목 2">
            <a:extLst>
              <a:ext uri="{FF2B5EF4-FFF2-40B4-BE49-F238E27FC236}">
                <a16:creationId xmlns:a16="http://schemas.microsoft.com/office/drawing/2014/main" xmlns="" id="{8D5C4AA4-45FD-4559-BB06-B5B9FB0AB380}"/>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E041A78C-2B5F-40FC-86AC-F436556EF43F}"/>
              </a:ext>
            </a:extLst>
          </p:cNvPr>
          <p:cNvSpPr/>
          <p:nvPr/>
        </p:nvSpPr>
        <p:spPr>
          <a:xfrm>
            <a:off x="301594" y="940843"/>
            <a:ext cx="3674983" cy="2960554"/>
          </a:xfrm>
          <a:prstGeom prst="rect">
            <a:avLst/>
          </a:prstGeom>
        </p:spPr>
        <p:txBody>
          <a:bodyPr wrap="square">
            <a:spAutoFit/>
          </a:bodyPr>
          <a:lstStyle/>
          <a:p>
            <a:pPr>
              <a:lnSpc>
                <a:spcPct val="130000"/>
              </a:lnSpc>
            </a:pPr>
            <a:r>
              <a:rPr lang="ko-KR" altLang="en-US"/>
              <a:t>마진</a:t>
            </a:r>
            <a:r>
              <a:rPr lang="en-US" altLang="ko-KR"/>
              <a:t>(Margin)</a:t>
            </a:r>
            <a:r>
              <a:rPr lang="ko-KR" altLang="en-US"/>
              <a:t>은 결정 경계와 서포트 벡터 사이의 거리</a:t>
            </a:r>
            <a:endParaRPr lang="en-US" altLang="ko-KR"/>
          </a:p>
          <a:p>
            <a:pPr>
              <a:lnSpc>
                <a:spcPct val="130000"/>
              </a:lnSpc>
            </a:pPr>
            <a:endParaRPr lang="en-US" altLang="ko-KR"/>
          </a:p>
          <a:p>
            <a:pPr>
              <a:lnSpc>
                <a:spcPct val="130000"/>
              </a:lnSpc>
            </a:pPr>
            <a:r>
              <a:rPr lang="ko-KR" altLang="en-US"/>
              <a:t>실선으로부터 검은 테두리가 있는 빨간점 </a:t>
            </a:r>
            <a:r>
              <a:rPr lang="en-US" altLang="ko-KR"/>
              <a:t>1</a:t>
            </a:r>
            <a:r>
              <a:rPr lang="ko-KR" altLang="en-US"/>
              <a:t>개</a:t>
            </a:r>
            <a:r>
              <a:rPr lang="en-US" altLang="ko-KR"/>
              <a:t>, </a:t>
            </a:r>
            <a:r>
              <a:rPr lang="ko-KR" altLang="en-US"/>
              <a:t>파란점 </a:t>
            </a:r>
            <a:r>
              <a:rPr lang="en-US" altLang="ko-KR"/>
              <a:t>2</a:t>
            </a:r>
            <a:r>
              <a:rPr lang="ko-KR" altLang="en-US"/>
              <a:t>개까지 영역을 두고 점선을 그어놓았다</a:t>
            </a:r>
            <a:r>
              <a:rPr lang="en-US" altLang="ko-KR"/>
              <a:t>. </a:t>
            </a:r>
            <a:r>
              <a:rPr lang="ko-KR" altLang="en-US"/>
              <a:t>점선으로부터 결정 경계까지의 거리가 바로 ‘마진</a:t>
            </a:r>
            <a:r>
              <a:rPr lang="en-US" altLang="ko-KR"/>
              <a:t>(margin)’</a:t>
            </a:r>
            <a:r>
              <a:rPr lang="ko-KR" altLang="en-US"/>
              <a:t>이다</a:t>
            </a:r>
            <a:r>
              <a:rPr lang="en-US" altLang="ko-KR"/>
              <a:t>.</a:t>
            </a:r>
          </a:p>
          <a:p>
            <a:pPr>
              <a:lnSpc>
                <a:spcPct val="130000"/>
              </a:lnSpc>
            </a:pPr>
            <a:endParaRPr lang="en-US" altLang="ko-KR"/>
          </a:p>
          <a:p>
            <a:pPr>
              <a:lnSpc>
                <a:spcPct val="130000"/>
              </a:lnSpc>
            </a:pPr>
            <a:r>
              <a:rPr lang="ko-KR" altLang="en-US"/>
              <a:t>최적의 결정 경계는 마진을 최대화한다</a:t>
            </a:r>
            <a:r>
              <a:rPr lang="en-US" altLang="ko-KR"/>
              <a:t>.</a:t>
            </a:r>
            <a:endParaRPr lang="ko-KR" altLang="en-US"/>
          </a:p>
        </p:txBody>
      </p:sp>
    </p:spTree>
    <p:extLst>
      <p:ext uri="{BB962C8B-B14F-4D97-AF65-F5344CB8AC3E}">
        <p14:creationId xmlns:p14="http://schemas.microsoft.com/office/powerpoint/2010/main" xmlns="" val="750353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AF022F18-8055-4472-8CE6-240800FBF239}"/>
              </a:ext>
            </a:extLst>
          </p:cNvPr>
          <p:cNvSpPr>
            <a:spLocks noGrp="1"/>
          </p:cNvSpPr>
          <p:nvPr>
            <p:ph type="title"/>
          </p:nvPr>
        </p:nvSpPr>
        <p:spPr/>
        <p:txBody>
          <a:bodyPr/>
          <a:lstStyle/>
          <a:p>
            <a:r>
              <a:rPr lang="ko-KR" altLang="en-US"/>
              <a:t>실습</a:t>
            </a:r>
          </a:p>
        </p:txBody>
      </p:sp>
      <p:sp>
        <p:nvSpPr>
          <p:cNvPr id="3" name="부제목 2">
            <a:extLst>
              <a:ext uri="{FF2B5EF4-FFF2-40B4-BE49-F238E27FC236}">
                <a16:creationId xmlns:a16="http://schemas.microsoft.com/office/drawing/2014/main" xmlns="" id="{ECBFC481-B9F8-426C-BEE6-BB9B29503F59}"/>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xmlns="" id="{FB4C749E-70D3-43DC-8272-A1B0BF7E6FEE}"/>
              </a:ext>
            </a:extLst>
          </p:cNvPr>
          <p:cNvPicPr>
            <a:picLocks noChangeAspect="1"/>
          </p:cNvPicPr>
          <p:nvPr/>
        </p:nvPicPr>
        <p:blipFill>
          <a:blip r:embed="rId2"/>
          <a:stretch>
            <a:fillRect/>
          </a:stretch>
        </p:blipFill>
        <p:spPr>
          <a:xfrm>
            <a:off x="3745328" y="822633"/>
            <a:ext cx="5396023" cy="4047017"/>
          </a:xfrm>
          <a:prstGeom prst="rect">
            <a:avLst/>
          </a:prstGeom>
        </p:spPr>
      </p:pic>
      <p:sp>
        <p:nvSpPr>
          <p:cNvPr id="5" name="TextBox 4">
            <a:extLst>
              <a:ext uri="{FF2B5EF4-FFF2-40B4-BE49-F238E27FC236}">
                <a16:creationId xmlns:a16="http://schemas.microsoft.com/office/drawing/2014/main" xmlns="" id="{0ADFFF2B-9D8C-4100-8B1D-60CD02CFB348}"/>
              </a:ext>
            </a:extLst>
          </p:cNvPr>
          <p:cNvSpPr txBox="1"/>
          <p:nvPr/>
        </p:nvSpPr>
        <p:spPr>
          <a:xfrm>
            <a:off x="552893" y="1286540"/>
            <a:ext cx="3320140" cy="2863604"/>
          </a:xfrm>
          <a:prstGeom prst="rect">
            <a:avLst/>
          </a:prstGeom>
        </p:spPr>
        <p:txBody>
          <a:bodyPr wrap="square">
            <a:spAutoFit/>
          </a:bodyPr>
          <a:lstStyle>
            <a:defPPr marR="0" lvl="0" algn="l" rtl="0">
              <a:lnSpc>
                <a:spcPct val="100000"/>
              </a:lnSpc>
              <a:spcBef>
                <a:spcPts val="0"/>
              </a:spcBef>
              <a:spcAft>
                <a:spcPts val="0"/>
              </a:spcAft>
            </a:defPPr>
            <a:lvl1pPr>
              <a:lnSpc>
                <a:spcPct val="130000"/>
              </a:lnSpc>
            </a:lvl1pPr>
          </a:lstStyle>
          <a:p>
            <a:r>
              <a:rPr lang="ko-KR" altLang="en-US"/>
              <a:t>다음은 </a:t>
            </a:r>
            <a:r>
              <a:rPr lang="en-US" altLang="ko-KR"/>
              <a:t>2</a:t>
            </a:r>
            <a:r>
              <a:rPr lang="ko-KR" altLang="en-US"/>
              <a:t>차원 평면에 그린 데이터이다</a:t>
            </a:r>
            <a:r>
              <a:rPr lang="en-US" altLang="ko-KR"/>
              <a:t>.</a:t>
            </a:r>
          </a:p>
          <a:p>
            <a:endParaRPr lang="en-US" altLang="ko-KR"/>
          </a:p>
          <a:p>
            <a:r>
              <a:rPr lang="en-US" altLang="ko-KR"/>
              <a:t>training_points </a:t>
            </a:r>
          </a:p>
          <a:p>
            <a:r>
              <a:rPr lang="en-US" altLang="ko-KR"/>
              <a:t> = [[1, 2], [1, 5], [2, 2], [7, 5], [9, 4], [8, 2]]</a:t>
            </a:r>
          </a:p>
          <a:p>
            <a:endParaRPr lang="en-US" altLang="ko-KR"/>
          </a:p>
          <a:p>
            <a:r>
              <a:rPr lang="ko-KR" altLang="en-US"/>
              <a:t>그리고 평면을 종단하는 결정 경계가</a:t>
            </a:r>
            <a:r>
              <a:rPr lang="en-US" altLang="ko-KR"/>
              <a:t> </a:t>
            </a:r>
            <a:r>
              <a:rPr lang="ko-KR" altLang="en-US"/>
              <a:t>있다</a:t>
            </a:r>
            <a:r>
              <a:rPr lang="en-US" altLang="ko-KR"/>
              <a:t>.</a:t>
            </a:r>
          </a:p>
          <a:p>
            <a:endParaRPr lang="en-US" altLang="ko-KR"/>
          </a:p>
          <a:p>
            <a:r>
              <a:rPr lang="ko-KR" altLang="en-US"/>
              <a:t>우리의 목표는 이런 결정결계를 만드는 일이다</a:t>
            </a:r>
            <a:r>
              <a:rPr lang="en-US" altLang="ko-KR"/>
              <a:t>.</a:t>
            </a:r>
            <a:endParaRPr lang="ko-KR" altLang="en-US"/>
          </a:p>
        </p:txBody>
      </p:sp>
      <p:sp>
        <p:nvSpPr>
          <p:cNvPr id="6" name="직사각형 5">
            <a:extLst>
              <a:ext uri="{FF2B5EF4-FFF2-40B4-BE49-F238E27FC236}">
                <a16:creationId xmlns:a16="http://schemas.microsoft.com/office/drawing/2014/main" xmlns="" id="{F0F07B58-7069-474A-98E2-551DF811B4A6}"/>
              </a:ext>
            </a:extLst>
          </p:cNvPr>
          <p:cNvSpPr/>
          <p:nvPr/>
        </p:nvSpPr>
        <p:spPr>
          <a:xfrm>
            <a:off x="4553491" y="3555544"/>
            <a:ext cx="582211" cy="307777"/>
          </a:xfrm>
          <a:prstGeom prst="rect">
            <a:avLst/>
          </a:prstGeom>
        </p:spPr>
        <p:txBody>
          <a:bodyPr wrap="none">
            <a:spAutoFit/>
          </a:bodyPr>
          <a:lstStyle/>
          <a:p>
            <a:r>
              <a:rPr lang="en-US" altLang="ko-KR"/>
              <a:t>[1, 2]</a:t>
            </a:r>
            <a:endParaRPr lang="ko-KR" altLang="en-US"/>
          </a:p>
        </p:txBody>
      </p:sp>
      <p:sp>
        <p:nvSpPr>
          <p:cNvPr id="7" name="직사각형 6">
            <a:extLst>
              <a:ext uri="{FF2B5EF4-FFF2-40B4-BE49-F238E27FC236}">
                <a16:creationId xmlns:a16="http://schemas.microsoft.com/office/drawing/2014/main" xmlns="" id="{43F4635D-FB35-47CE-998D-033B90787386}"/>
              </a:ext>
            </a:extLst>
          </p:cNvPr>
          <p:cNvSpPr/>
          <p:nvPr/>
        </p:nvSpPr>
        <p:spPr>
          <a:xfrm>
            <a:off x="4553491" y="2210808"/>
            <a:ext cx="582211" cy="307777"/>
          </a:xfrm>
          <a:prstGeom prst="rect">
            <a:avLst/>
          </a:prstGeom>
        </p:spPr>
        <p:txBody>
          <a:bodyPr wrap="none">
            <a:spAutoFit/>
          </a:bodyPr>
          <a:lstStyle/>
          <a:p>
            <a:r>
              <a:rPr lang="en-US" altLang="ko-KR"/>
              <a:t>[1, 5]</a:t>
            </a:r>
            <a:endParaRPr lang="ko-KR" altLang="en-US"/>
          </a:p>
        </p:txBody>
      </p:sp>
      <p:sp>
        <p:nvSpPr>
          <p:cNvPr id="8" name="직사각형 7">
            <a:extLst>
              <a:ext uri="{FF2B5EF4-FFF2-40B4-BE49-F238E27FC236}">
                <a16:creationId xmlns:a16="http://schemas.microsoft.com/office/drawing/2014/main" xmlns="" id="{D3DC0E97-E6E5-4964-ADF3-04FE3F428F70}"/>
              </a:ext>
            </a:extLst>
          </p:cNvPr>
          <p:cNvSpPr/>
          <p:nvPr/>
        </p:nvSpPr>
        <p:spPr>
          <a:xfrm>
            <a:off x="4961559" y="3211999"/>
            <a:ext cx="582211" cy="307777"/>
          </a:xfrm>
          <a:prstGeom prst="rect">
            <a:avLst/>
          </a:prstGeom>
        </p:spPr>
        <p:txBody>
          <a:bodyPr wrap="none">
            <a:spAutoFit/>
          </a:bodyPr>
          <a:lstStyle/>
          <a:p>
            <a:r>
              <a:rPr lang="en-US" altLang="ko-KR"/>
              <a:t>[2, 2]</a:t>
            </a:r>
            <a:endParaRPr lang="ko-KR" altLang="en-US"/>
          </a:p>
        </p:txBody>
      </p:sp>
      <p:sp>
        <p:nvSpPr>
          <p:cNvPr id="9" name="직사각형 8">
            <a:extLst>
              <a:ext uri="{FF2B5EF4-FFF2-40B4-BE49-F238E27FC236}">
                <a16:creationId xmlns:a16="http://schemas.microsoft.com/office/drawing/2014/main" xmlns="" id="{981A1CD5-5989-42CE-BE6F-BDE7B4989BAF}"/>
              </a:ext>
            </a:extLst>
          </p:cNvPr>
          <p:cNvSpPr/>
          <p:nvPr/>
        </p:nvSpPr>
        <p:spPr>
          <a:xfrm>
            <a:off x="7067346" y="2199602"/>
            <a:ext cx="582211" cy="307777"/>
          </a:xfrm>
          <a:prstGeom prst="rect">
            <a:avLst/>
          </a:prstGeom>
        </p:spPr>
        <p:txBody>
          <a:bodyPr wrap="none">
            <a:spAutoFit/>
          </a:bodyPr>
          <a:lstStyle/>
          <a:p>
            <a:r>
              <a:rPr lang="en-US" altLang="ko-KR"/>
              <a:t>[7, 5]</a:t>
            </a:r>
            <a:endParaRPr lang="ko-KR" altLang="en-US"/>
          </a:p>
        </p:txBody>
      </p:sp>
      <p:sp>
        <p:nvSpPr>
          <p:cNvPr id="10" name="직사각형 9">
            <a:extLst>
              <a:ext uri="{FF2B5EF4-FFF2-40B4-BE49-F238E27FC236}">
                <a16:creationId xmlns:a16="http://schemas.microsoft.com/office/drawing/2014/main" xmlns="" id="{3E21C8DE-103E-43EB-85D4-CB59A8B5CBF1}"/>
              </a:ext>
            </a:extLst>
          </p:cNvPr>
          <p:cNvSpPr/>
          <p:nvPr/>
        </p:nvSpPr>
        <p:spPr>
          <a:xfrm>
            <a:off x="7890256" y="2649720"/>
            <a:ext cx="582211" cy="307777"/>
          </a:xfrm>
          <a:prstGeom prst="rect">
            <a:avLst/>
          </a:prstGeom>
        </p:spPr>
        <p:txBody>
          <a:bodyPr wrap="none">
            <a:spAutoFit/>
          </a:bodyPr>
          <a:lstStyle/>
          <a:p>
            <a:r>
              <a:rPr lang="en-US" altLang="ko-KR"/>
              <a:t>[9, 4]</a:t>
            </a:r>
            <a:endParaRPr lang="ko-KR" altLang="en-US"/>
          </a:p>
        </p:txBody>
      </p:sp>
      <p:sp>
        <p:nvSpPr>
          <p:cNvPr id="11" name="직사각형 10">
            <a:extLst>
              <a:ext uri="{FF2B5EF4-FFF2-40B4-BE49-F238E27FC236}">
                <a16:creationId xmlns:a16="http://schemas.microsoft.com/office/drawing/2014/main" xmlns="" id="{92BF3179-278A-42E4-8C4A-86D84C9D8F8E}"/>
              </a:ext>
            </a:extLst>
          </p:cNvPr>
          <p:cNvSpPr/>
          <p:nvPr/>
        </p:nvSpPr>
        <p:spPr>
          <a:xfrm>
            <a:off x="7483123" y="3544672"/>
            <a:ext cx="582211" cy="307777"/>
          </a:xfrm>
          <a:prstGeom prst="rect">
            <a:avLst/>
          </a:prstGeom>
        </p:spPr>
        <p:txBody>
          <a:bodyPr wrap="none">
            <a:spAutoFit/>
          </a:bodyPr>
          <a:lstStyle/>
          <a:p>
            <a:r>
              <a:rPr lang="en-US" altLang="ko-KR"/>
              <a:t>[8, 2]</a:t>
            </a:r>
            <a:endParaRPr lang="ko-KR" altLang="en-US"/>
          </a:p>
        </p:txBody>
      </p:sp>
    </p:spTree>
    <p:extLst>
      <p:ext uri="{BB962C8B-B14F-4D97-AF65-F5344CB8AC3E}">
        <p14:creationId xmlns:p14="http://schemas.microsoft.com/office/powerpoint/2010/main" xmlns="" val="1320182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956577E8-45D6-479E-B25F-24F5FCF07D10}"/>
              </a:ext>
            </a:extLst>
          </p:cNvPr>
          <p:cNvSpPr>
            <a:spLocks noGrp="1"/>
          </p:cNvSpPr>
          <p:nvPr>
            <p:ph type="title"/>
          </p:nvPr>
        </p:nvSpPr>
        <p:spPr/>
        <p:txBody>
          <a:bodyPr/>
          <a:lstStyle/>
          <a:p>
            <a:r>
              <a:rPr lang="en-US" altLang="ko-KR"/>
              <a:t>Linear and Polynomial regressions</a:t>
            </a:r>
            <a:r>
              <a:rPr lang="ko-KR" altLang="en-US"/>
              <a:t/>
            </a:r>
            <a:br>
              <a:rPr lang="ko-KR" altLang="en-US"/>
            </a:br>
            <a:endParaRPr lang="ko-KR" altLang="en-US"/>
          </a:p>
        </p:txBody>
      </p:sp>
      <p:sp>
        <p:nvSpPr>
          <p:cNvPr id="3" name="부제목 2">
            <a:extLst>
              <a:ext uri="{FF2B5EF4-FFF2-40B4-BE49-F238E27FC236}">
                <a16:creationId xmlns:a16="http://schemas.microsoft.com/office/drawing/2014/main" xmlns="" id="{3B6B7407-5177-4C1E-9EB8-AED2C9795335}"/>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xmlns="" id="{6DAD725B-1446-475D-B5AB-19F06F9F71E5}"/>
              </a:ext>
            </a:extLst>
          </p:cNvPr>
          <p:cNvPicPr>
            <a:picLocks noChangeAspect="1"/>
          </p:cNvPicPr>
          <p:nvPr/>
        </p:nvPicPr>
        <p:blipFill>
          <a:blip r:embed="rId2"/>
          <a:stretch>
            <a:fillRect/>
          </a:stretch>
        </p:blipFill>
        <p:spPr>
          <a:xfrm>
            <a:off x="1270925" y="882506"/>
            <a:ext cx="6602153" cy="3784674"/>
          </a:xfrm>
          <a:prstGeom prst="rect">
            <a:avLst/>
          </a:prstGeom>
        </p:spPr>
      </p:pic>
    </p:spTree>
    <p:extLst>
      <p:ext uri="{BB962C8B-B14F-4D97-AF65-F5344CB8AC3E}">
        <p14:creationId xmlns:p14="http://schemas.microsoft.com/office/powerpoint/2010/main" xmlns="" val="234602026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EDE791D6-9379-4F95-97D8-338486B2B156}"/>
              </a:ext>
            </a:extLst>
          </p:cNvPr>
          <p:cNvSpPr>
            <a:spLocks noGrp="1"/>
          </p:cNvSpPr>
          <p:nvPr>
            <p:ph type="title"/>
          </p:nvPr>
        </p:nvSpPr>
        <p:spPr/>
        <p:txBody>
          <a:bodyPr/>
          <a:lstStyle/>
          <a:p>
            <a:r>
              <a:rPr lang="ko-KR" altLang="en-US"/>
              <a:t>이상치</a:t>
            </a:r>
            <a:r>
              <a:rPr lang="en-US" altLang="ko-KR"/>
              <a:t>(Outlier)</a:t>
            </a:r>
            <a:r>
              <a:rPr lang="ko-KR" altLang="en-US"/>
              <a:t>를 얼마나 허용할 것인가</a:t>
            </a:r>
          </a:p>
        </p:txBody>
      </p:sp>
      <p:sp>
        <p:nvSpPr>
          <p:cNvPr id="3" name="부제목 2">
            <a:extLst>
              <a:ext uri="{FF2B5EF4-FFF2-40B4-BE49-F238E27FC236}">
                <a16:creationId xmlns:a16="http://schemas.microsoft.com/office/drawing/2014/main" xmlns="" id="{91458D68-B265-4CC9-9947-FC9EC7CFD16D}"/>
              </a:ext>
            </a:extLst>
          </p:cNvPr>
          <p:cNvSpPr>
            <a:spLocks noGrp="1"/>
          </p:cNvSpPr>
          <p:nvPr>
            <p:ph type="subTitle" idx="1"/>
          </p:nvPr>
        </p:nvSpPr>
        <p:spPr/>
        <p:txBody>
          <a:bodyPr/>
          <a:lstStyle/>
          <a:p>
            <a:endParaRPr lang="ko-KR" altLang="en-US"/>
          </a:p>
        </p:txBody>
      </p:sp>
      <p:grpSp>
        <p:nvGrpSpPr>
          <p:cNvPr id="7" name="그룹 6">
            <a:extLst>
              <a:ext uri="{FF2B5EF4-FFF2-40B4-BE49-F238E27FC236}">
                <a16:creationId xmlns:a16="http://schemas.microsoft.com/office/drawing/2014/main" xmlns="" id="{4153E314-BB8A-4867-A560-FDB078095774}"/>
              </a:ext>
            </a:extLst>
          </p:cNvPr>
          <p:cNvGrpSpPr/>
          <p:nvPr/>
        </p:nvGrpSpPr>
        <p:grpSpPr>
          <a:xfrm>
            <a:off x="488253" y="914600"/>
            <a:ext cx="5105318" cy="3828988"/>
            <a:chOff x="2019341" y="914600"/>
            <a:chExt cx="5105318" cy="3828988"/>
          </a:xfrm>
        </p:grpSpPr>
        <p:pic>
          <p:nvPicPr>
            <p:cNvPr id="4" name="그림 3">
              <a:extLst>
                <a:ext uri="{FF2B5EF4-FFF2-40B4-BE49-F238E27FC236}">
                  <a16:creationId xmlns:a16="http://schemas.microsoft.com/office/drawing/2014/main" xmlns="" id="{52CF58A5-F73D-4E51-8EB9-A2C31F449FE5}"/>
                </a:ext>
              </a:extLst>
            </p:cNvPr>
            <p:cNvPicPr>
              <a:picLocks noChangeAspect="1"/>
            </p:cNvPicPr>
            <p:nvPr/>
          </p:nvPicPr>
          <p:blipFill>
            <a:blip r:embed="rId2"/>
            <a:stretch>
              <a:fillRect/>
            </a:stretch>
          </p:blipFill>
          <p:spPr>
            <a:xfrm>
              <a:off x="2019341" y="914600"/>
              <a:ext cx="5105318" cy="3828988"/>
            </a:xfrm>
            <a:prstGeom prst="rect">
              <a:avLst/>
            </a:prstGeom>
          </p:spPr>
        </p:pic>
        <p:sp>
          <p:nvSpPr>
            <p:cNvPr id="5" name="별: 꼭짓점 5개 4">
              <a:extLst>
                <a:ext uri="{FF2B5EF4-FFF2-40B4-BE49-F238E27FC236}">
                  <a16:creationId xmlns:a16="http://schemas.microsoft.com/office/drawing/2014/main" xmlns="" id="{E3162F69-BAD6-4855-A530-034552FDB344}"/>
                </a:ext>
              </a:extLst>
            </p:cNvPr>
            <p:cNvSpPr/>
            <p:nvPr/>
          </p:nvSpPr>
          <p:spPr>
            <a:xfrm>
              <a:off x="6400799" y="914600"/>
              <a:ext cx="366900" cy="3669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별: 꼭짓점 5개 5">
              <a:extLst>
                <a:ext uri="{FF2B5EF4-FFF2-40B4-BE49-F238E27FC236}">
                  <a16:creationId xmlns:a16="http://schemas.microsoft.com/office/drawing/2014/main" xmlns="" id="{DDBF5F71-B96B-4C8B-889C-7E28CEB3660A}"/>
                </a:ext>
              </a:extLst>
            </p:cNvPr>
            <p:cNvSpPr/>
            <p:nvPr/>
          </p:nvSpPr>
          <p:spPr>
            <a:xfrm>
              <a:off x="3331534" y="2002665"/>
              <a:ext cx="366900" cy="3669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직사각형 7">
            <a:extLst>
              <a:ext uri="{FF2B5EF4-FFF2-40B4-BE49-F238E27FC236}">
                <a16:creationId xmlns:a16="http://schemas.microsoft.com/office/drawing/2014/main" xmlns="" id="{47E9E885-1E22-4283-8BA3-F38476736D66}"/>
              </a:ext>
            </a:extLst>
          </p:cNvPr>
          <p:cNvSpPr/>
          <p:nvPr/>
        </p:nvSpPr>
        <p:spPr>
          <a:xfrm>
            <a:off x="5513744" y="1117837"/>
            <a:ext cx="3290014" cy="738664"/>
          </a:xfrm>
          <a:prstGeom prst="rect">
            <a:avLst/>
          </a:prstGeom>
        </p:spPr>
        <p:txBody>
          <a:bodyPr wrap="square">
            <a:spAutoFit/>
          </a:bodyPr>
          <a:lstStyle/>
          <a:p>
            <a:r>
              <a:rPr lang="ko-KR" altLang="en-US"/>
              <a:t>하드 마진</a:t>
            </a:r>
            <a:r>
              <a:rPr lang="en-US" altLang="ko-KR"/>
              <a:t>(hard margin)</a:t>
            </a:r>
          </a:p>
          <a:p>
            <a:r>
              <a:rPr lang="ko-KR" altLang="en-US"/>
              <a:t>아웃라이어를 허용하지 않아 오버피팅</a:t>
            </a:r>
            <a:r>
              <a:rPr lang="en-US" altLang="ko-KR"/>
              <a:t>(overfitting) </a:t>
            </a:r>
            <a:r>
              <a:rPr lang="ko-KR" altLang="en-US"/>
              <a:t>문제가 발생</a:t>
            </a:r>
          </a:p>
        </p:txBody>
      </p:sp>
      <p:sp>
        <p:nvSpPr>
          <p:cNvPr id="9" name="직사각형 8">
            <a:extLst>
              <a:ext uri="{FF2B5EF4-FFF2-40B4-BE49-F238E27FC236}">
                <a16:creationId xmlns:a16="http://schemas.microsoft.com/office/drawing/2014/main" xmlns="" id="{48BD791F-2BCA-4C96-8928-0E6BE92D2055}"/>
              </a:ext>
            </a:extLst>
          </p:cNvPr>
          <p:cNvSpPr/>
          <p:nvPr/>
        </p:nvSpPr>
        <p:spPr>
          <a:xfrm>
            <a:off x="5513744" y="2000336"/>
            <a:ext cx="3290014" cy="738664"/>
          </a:xfrm>
          <a:prstGeom prst="rect">
            <a:avLst/>
          </a:prstGeom>
        </p:spPr>
        <p:txBody>
          <a:bodyPr wrap="square">
            <a:spAutoFit/>
          </a:bodyPr>
          <a:lstStyle/>
          <a:p>
            <a:r>
              <a:rPr lang="ko-KR" altLang="en-US"/>
              <a:t>소프트 마진</a:t>
            </a:r>
            <a:r>
              <a:rPr lang="en-US" altLang="ko-KR"/>
              <a:t>(soft margin)</a:t>
            </a:r>
          </a:p>
          <a:p>
            <a:r>
              <a:rPr lang="ko-KR" altLang="en-US"/>
              <a:t>아웃라이어를 허용 언더피팅</a:t>
            </a:r>
            <a:r>
              <a:rPr lang="en-US" altLang="ko-KR"/>
              <a:t>(underfitting) </a:t>
            </a:r>
            <a:r>
              <a:rPr lang="ko-KR" altLang="en-US"/>
              <a:t>문제가 발생</a:t>
            </a:r>
          </a:p>
        </p:txBody>
      </p:sp>
      <p:sp>
        <p:nvSpPr>
          <p:cNvPr id="10" name="직사각형 9">
            <a:extLst>
              <a:ext uri="{FF2B5EF4-FFF2-40B4-BE49-F238E27FC236}">
                <a16:creationId xmlns:a16="http://schemas.microsoft.com/office/drawing/2014/main" xmlns="" id="{D74243DB-E9FE-457C-90E9-F61B6C333949}"/>
              </a:ext>
            </a:extLst>
          </p:cNvPr>
          <p:cNvSpPr/>
          <p:nvPr/>
        </p:nvSpPr>
        <p:spPr>
          <a:xfrm>
            <a:off x="5513744" y="2889271"/>
            <a:ext cx="2255746" cy="307777"/>
          </a:xfrm>
          <a:prstGeom prst="rect">
            <a:avLst/>
          </a:prstGeom>
        </p:spPr>
        <p:txBody>
          <a:bodyPr wrap="none">
            <a:spAutoFit/>
          </a:bodyPr>
          <a:lstStyle/>
          <a:p>
            <a:r>
              <a:rPr lang="en-US" altLang="ko-KR"/>
              <a:t>classifier = SVC(C = 0.01)</a:t>
            </a:r>
            <a:endParaRPr lang="ko-KR" altLang="en-US"/>
          </a:p>
        </p:txBody>
      </p:sp>
      <p:sp>
        <p:nvSpPr>
          <p:cNvPr id="11" name="직사각형 10">
            <a:extLst>
              <a:ext uri="{FF2B5EF4-FFF2-40B4-BE49-F238E27FC236}">
                <a16:creationId xmlns:a16="http://schemas.microsoft.com/office/drawing/2014/main" xmlns="" id="{1B9FC027-299B-4A9D-A092-62CFF0A69F75}"/>
              </a:ext>
            </a:extLst>
          </p:cNvPr>
          <p:cNvSpPr/>
          <p:nvPr/>
        </p:nvSpPr>
        <p:spPr>
          <a:xfrm>
            <a:off x="5575844" y="3250660"/>
            <a:ext cx="3290014" cy="954107"/>
          </a:xfrm>
          <a:prstGeom prst="rect">
            <a:avLst/>
          </a:prstGeom>
        </p:spPr>
        <p:txBody>
          <a:bodyPr wrap="square">
            <a:spAutoFit/>
          </a:bodyPr>
          <a:lstStyle/>
          <a:p>
            <a:r>
              <a:rPr lang="en-US" altLang="ko-KR"/>
              <a:t>C</a:t>
            </a:r>
            <a:r>
              <a:rPr lang="ko-KR" altLang="en-US"/>
              <a:t>값이 클수록 하드마진</a:t>
            </a:r>
            <a:r>
              <a:rPr lang="en-US" altLang="ko-KR"/>
              <a:t>(</a:t>
            </a:r>
            <a:r>
              <a:rPr lang="ko-KR" altLang="en-US"/>
              <a:t>오류 불허</a:t>
            </a:r>
            <a:r>
              <a:rPr lang="en-US" altLang="ko-KR"/>
              <a:t>) </a:t>
            </a:r>
            <a:r>
              <a:rPr lang="ko-KR" altLang="en-US"/>
              <a:t>작을수록 소프트마진</a:t>
            </a:r>
            <a:r>
              <a:rPr lang="en-US" altLang="ko-KR"/>
              <a:t>(</a:t>
            </a:r>
            <a:r>
              <a:rPr lang="ko-KR" altLang="en-US"/>
              <a:t>오류 허용</a:t>
            </a:r>
            <a:r>
              <a:rPr lang="en-US" altLang="ko-KR"/>
              <a:t>)</a:t>
            </a:r>
          </a:p>
          <a:p>
            <a:endParaRPr lang="en-US" altLang="ko-KR"/>
          </a:p>
          <a:p>
            <a:r>
              <a:rPr lang="ko-KR" altLang="en-US"/>
              <a:t>시행착오를 통해 정함</a:t>
            </a:r>
          </a:p>
        </p:txBody>
      </p:sp>
    </p:spTree>
    <p:extLst>
      <p:ext uri="{BB962C8B-B14F-4D97-AF65-F5344CB8AC3E}">
        <p14:creationId xmlns:p14="http://schemas.microsoft.com/office/powerpoint/2010/main" xmlns="" val="29412589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xmlns="" id="{26368F6B-377B-4FD1-9FCF-81CB3A6E3B5A}"/>
              </a:ext>
            </a:extLst>
          </p:cNvPr>
          <p:cNvPicPr>
            <a:picLocks noChangeAspect="1"/>
          </p:cNvPicPr>
          <p:nvPr/>
        </p:nvPicPr>
        <p:blipFill>
          <a:blip r:embed="rId2"/>
          <a:stretch>
            <a:fillRect/>
          </a:stretch>
        </p:blipFill>
        <p:spPr>
          <a:xfrm>
            <a:off x="346322" y="718600"/>
            <a:ext cx="3587726" cy="2690794"/>
          </a:xfrm>
          <a:prstGeom prst="rect">
            <a:avLst/>
          </a:prstGeom>
        </p:spPr>
      </p:pic>
      <p:sp>
        <p:nvSpPr>
          <p:cNvPr id="2" name="제목 1">
            <a:extLst>
              <a:ext uri="{FF2B5EF4-FFF2-40B4-BE49-F238E27FC236}">
                <a16:creationId xmlns:a16="http://schemas.microsoft.com/office/drawing/2014/main" xmlns="" id="{B307AB75-0970-4EF6-86A4-797083BD917E}"/>
              </a:ext>
            </a:extLst>
          </p:cNvPr>
          <p:cNvSpPr>
            <a:spLocks noGrp="1"/>
          </p:cNvSpPr>
          <p:nvPr>
            <p:ph type="title"/>
          </p:nvPr>
        </p:nvSpPr>
        <p:spPr/>
        <p:txBody>
          <a:bodyPr/>
          <a:lstStyle/>
          <a:p>
            <a:r>
              <a:rPr lang="ko-KR" altLang="en-US"/>
              <a:t>커널</a:t>
            </a:r>
            <a:r>
              <a:rPr lang="en-US" altLang="ko-KR"/>
              <a:t>(kernel)</a:t>
            </a:r>
            <a:endParaRPr lang="ko-KR" altLang="en-US"/>
          </a:p>
        </p:txBody>
      </p:sp>
      <p:sp>
        <p:nvSpPr>
          <p:cNvPr id="3" name="부제목 2">
            <a:extLst>
              <a:ext uri="{FF2B5EF4-FFF2-40B4-BE49-F238E27FC236}">
                <a16:creationId xmlns:a16="http://schemas.microsoft.com/office/drawing/2014/main" xmlns="" id="{FB21D60D-E17B-45DD-ABB0-83126C82F8A3}"/>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CFEFAEEC-1337-425E-96D5-D10F87FC7FD8}"/>
              </a:ext>
            </a:extLst>
          </p:cNvPr>
          <p:cNvSpPr/>
          <p:nvPr/>
        </p:nvSpPr>
        <p:spPr>
          <a:xfrm>
            <a:off x="3795823" y="914600"/>
            <a:ext cx="5082363" cy="622991"/>
          </a:xfrm>
          <a:prstGeom prst="rect">
            <a:avLst/>
          </a:prstGeom>
        </p:spPr>
        <p:txBody>
          <a:bodyPr wrap="square">
            <a:spAutoFit/>
          </a:bodyPr>
          <a:lstStyle/>
          <a:p>
            <a:pPr>
              <a:lnSpc>
                <a:spcPct val="130000"/>
              </a:lnSpc>
            </a:pPr>
            <a:r>
              <a:rPr lang="ko-KR" altLang="en-US"/>
              <a:t>선형으로 데이터 경계를 구분할 수 없어  분류 가능한 선형문제로 변환을 시켜주는 방법 또는 함수</a:t>
            </a:r>
          </a:p>
        </p:txBody>
      </p:sp>
      <p:sp>
        <p:nvSpPr>
          <p:cNvPr id="8" name="직사각형 7">
            <a:extLst>
              <a:ext uri="{FF2B5EF4-FFF2-40B4-BE49-F238E27FC236}">
                <a16:creationId xmlns:a16="http://schemas.microsoft.com/office/drawing/2014/main" xmlns="" id="{AAF5D4A5-F698-43AB-96B8-69A8AB19DF00}"/>
              </a:ext>
            </a:extLst>
          </p:cNvPr>
          <p:cNvSpPr/>
          <p:nvPr/>
        </p:nvSpPr>
        <p:spPr>
          <a:xfrm>
            <a:off x="3824799" y="1633820"/>
            <a:ext cx="4217821" cy="1183144"/>
          </a:xfrm>
          <a:prstGeom prst="rect">
            <a:avLst/>
          </a:prstGeom>
        </p:spPr>
        <p:txBody>
          <a:bodyPr wrap="none">
            <a:spAutoFit/>
          </a:bodyPr>
          <a:lstStyle/>
          <a:p>
            <a:pPr marL="285750" indent="-285750">
              <a:lnSpc>
                <a:spcPct val="130000"/>
              </a:lnSpc>
              <a:buFont typeface="Arial" panose="020B0604020202020204" pitchFamily="34" charset="0"/>
              <a:buChar char="•"/>
            </a:pPr>
            <a:r>
              <a:rPr lang="en-US" altLang="ko-KR"/>
              <a:t>classifier = SVC(kernel='rbf’) (</a:t>
            </a:r>
            <a:r>
              <a:rPr lang="ko-KR" altLang="en-US"/>
              <a:t>가우시안</a:t>
            </a:r>
            <a:r>
              <a:rPr lang="en-US" altLang="ko-KR"/>
              <a:t>, </a:t>
            </a:r>
            <a:r>
              <a:rPr lang="ko-KR" altLang="en-US"/>
              <a:t>기본</a:t>
            </a:r>
            <a:r>
              <a:rPr lang="en-US" altLang="ko-KR"/>
              <a:t>)</a:t>
            </a:r>
          </a:p>
          <a:p>
            <a:pPr marL="285750" indent="-285750">
              <a:lnSpc>
                <a:spcPct val="130000"/>
              </a:lnSpc>
              <a:buFont typeface="Arial" panose="020B0604020202020204" pitchFamily="34" charset="0"/>
              <a:buChar char="•"/>
            </a:pPr>
            <a:r>
              <a:rPr lang="en-US" altLang="ko-KR"/>
              <a:t>classifier = SVC(kernel = ‘linear’) (</a:t>
            </a:r>
            <a:r>
              <a:rPr lang="ko-KR" altLang="en-US"/>
              <a:t>선형</a:t>
            </a:r>
            <a:r>
              <a:rPr lang="en-US" altLang="ko-KR"/>
              <a:t>)</a:t>
            </a:r>
          </a:p>
          <a:p>
            <a:pPr marL="285750" indent="-285750">
              <a:lnSpc>
                <a:spcPct val="130000"/>
              </a:lnSpc>
              <a:buFont typeface="Arial" panose="020B0604020202020204" pitchFamily="34" charset="0"/>
              <a:buChar char="•"/>
            </a:pPr>
            <a:r>
              <a:rPr lang="en-US" altLang="ko-KR"/>
              <a:t>classifier = SVC(kernel=</a:t>
            </a:r>
            <a:r>
              <a:rPr lang="ko-KR" altLang="en-US"/>
              <a:t>‘</a:t>
            </a:r>
            <a:r>
              <a:rPr lang="en-US" altLang="ko-KR"/>
              <a:t>poly’) (</a:t>
            </a:r>
            <a:r>
              <a:rPr lang="ko-KR" altLang="en-US"/>
              <a:t>다항식</a:t>
            </a:r>
            <a:r>
              <a:rPr lang="en-US" altLang="ko-KR"/>
              <a:t>)</a:t>
            </a:r>
          </a:p>
          <a:p>
            <a:pPr marL="285750" indent="-285750">
              <a:lnSpc>
                <a:spcPct val="130000"/>
              </a:lnSpc>
              <a:buFont typeface="Arial" panose="020B0604020202020204" pitchFamily="34" charset="0"/>
              <a:buChar char="•"/>
            </a:pPr>
            <a:r>
              <a:rPr lang="en-US" altLang="ko-KR"/>
              <a:t>classifier = SVC(kernel=‘sigmoid’) (</a:t>
            </a:r>
            <a:r>
              <a:rPr lang="ko-KR" altLang="en-US"/>
              <a:t>시그모이드</a:t>
            </a:r>
            <a:r>
              <a:rPr lang="en-US" altLang="ko-KR"/>
              <a:t>)</a:t>
            </a:r>
            <a:endParaRPr lang="ko-KR" altLang="en-US"/>
          </a:p>
        </p:txBody>
      </p:sp>
    </p:spTree>
    <p:extLst>
      <p:ext uri="{BB962C8B-B14F-4D97-AF65-F5344CB8AC3E}">
        <p14:creationId xmlns:p14="http://schemas.microsoft.com/office/powerpoint/2010/main" xmlns="" val="41566759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xmlns="" id="{9008CEE9-2C16-445D-82FA-4F2F7B8AC0D3}"/>
              </a:ext>
            </a:extLst>
          </p:cNvPr>
          <p:cNvPicPr>
            <a:picLocks noChangeAspect="1"/>
          </p:cNvPicPr>
          <p:nvPr/>
        </p:nvPicPr>
        <p:blipFill>
          <a:blip r:embed="rId3"/>
          <a:stretch>
            <a:fillRect/>
          </a:stretch>
        </p:blipFill>
        <p:spPr>
          <a:xfrm>
            <a:off x="5071729" y="1076959"/>
            <a:ext cx="3437250" cy="2633828"/>
          </a:xfrm>
          <a:prstGeom prst="rect">
            <a:avLst/>
          </a:prstGeom>
        </p:spPr>
      </p:pic>
      <p:sp>
        <p:nvSpPr>
          <p:cNvPr id="2" name="제목 1">
            <a:extLst>
              <a:ext uri="{FF2B5EF4-FFF2-40B4-BE49-F238E27FC236}">
                <a16:creationId xmlns:a16="http://schemas.microsoft.com/office/drawing/2014/main" xmlns="" id="{5B83FE9E-247B-4EB3-BAED-4769B2C3CE07}"/>
              </a:ext>
            </a:extLst>
          </p:cNvPr>
          <p:cNvSpPr>
            <a:spLocks noGrp="1"/>
          </p:cNvSpPr>
          <p:nvPr>
            <p:ph type="title"/>
          </p:nvPr>
        </p:nvSpPr>
        <p:spPr/>
        <p:txBody>
          <a:bodyPr/>
          <a:lstStyle/>
          <a:p>
            <a:r>
              <a:rPr lang="en-US" altLang="ko-KR"/>
              <a:t>Nonlinear </a:t>
            </a:r>
            <a:r>
              <a:rPr lang="ko-KR" altLang="en-US"/>
              <a:t>할때 </a:t>
            </a:r>
            <a:r>
              <a:rPr lang="en-US" altLang="ko-KR"/>
              <a:t>SVM</a:t>
            </a:r>
            <a:r>
              <a:rPr lang="ko-KR" altLang="en-US"/>
              <a:t>은</a:t>
            </a:r>
            <a:r>
              <a:rPr lang="en-US" altLang="ko-KR"/>
              <a:t>?</a:t>
            </a:r>
            <a:endParaRPr lang="ko-KR" altLang="en-US"/>
          </a:p>
        </p:txBody>
      </p:sp>
      <p:sp>
        <p:nvSpPr>
          <p:cNvPr id="3" name="부제목 2">
            <a:extLst>
              <a:ext uri="{FF2B5EF4-FFF2-40B4-BE49-F238E27FC236}">
                <a16:creationId xmlns:a16="http://schemas.microsoft.com/office/drawing/2014/main" xmlns="" id="{01AD0952-FD58-4A0B-9895-CAFDEBE38ED5}"/>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xmlns="" id="{38F14499-27AB-4974-A028-D22561C604E2}"/>
              </a:ext>
            </a:extLst>
          </p:cNvPr>
          <p:cNvPicPr>
            <a:picLocks noChangeAspect="1"/>
          </p:cNvPicPr>
          <p:nvPr/>
        </p:nvPicPr>
        <p:blipFill>
          <a:blip r:embed="rId4"/>
          <a:stretch>
            <a:fillRect/>
          </a:stretch>
        </p:blipFill>
        <p:spPr>
          <a:xfrm>
            <a:off x="1607624" y="1075850"/>
            <a:ext cx="3740552" cy="1414111"/>
          </a:xfrm>
          <a:prstGeom prst="rect">
            <a:avLst/>
          </a:prstGeom>
        </p:spPr>
      </p:pic>
      <p:sp>
        <p:nvSpPr>
          <p:cNvPr id="6" name="직사각형 5">
            <a:extLst>
              <a:ext uri="{FF2B5EF4-FFF2-40B4-BE49-F238E27FC236}">
                <a16:creationId xmlns:a16="http://schemas.microsoft.com/office/drawing/2014/main" xmlns="" id="{5F0AD281-2CBF-4E01-8411-EC20B1FF9D24}"/>
              </a:ext>
            </a:extLst>
          </p:cNvPr>
          <p:cNvSpPr/>
          <p:nvPr/>
        </p:nvSpPr>
        <p:spPr>
          <a:xfrm>
            <a:off x="3201453" y="3361589"/>
            <a:ext cx="3740552" cy="698396"/>
          </a:xfrm>
          <a:prstGeom prst="rect">
            <a:avLst/>
          </a:prstGeom>
          <a:solidFill>
            <a:schemeClr val="bg1"/>
          </a:solidFill>
          <a:ln>
            <a:solidFill>
              <a:schemeClr val="tx1">
                <a:lumMod val="50000"/>
                <a:lumOff val="50000"/>
              </a:schemeClr>
            </a:solidFill>
          </a:ln>
        </p:spPr>
        <p:txBody>
          <a:bodyPr wrap="square">
            <a:spAutoFit/>
          </a:bodyPr>
          <a:lstStyle/>
          <a:p>
            <a:pPr>
              <a:lnSpc>
                <a:spcPct val="150000"/>
              </a:lnSpc>
            </a:pPr>
            <a:r>
              <a:rPr lang="ko-KR" altLang="en-US"/>
              <a:t>커널 트릭 함수를 사용하여 데이터를 고차원으로 변형하여 초평면을 찾아 해결</a:t>
            </a:r>
          </a:p>
        </p:txBody>
      </p:sp>
    </p:spTree>
    <p:extLst>
      <p:ext uri="{BB962C8B-B14F-4D97-AF65-F5344CB8AC3E}">
        <p14:creationId xmlns:p14="http://schemas.microsoft.com/office/powerpoint/2010/main" xmlns="" val="37162322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A7C8D309-68B3-477F-A15C-0A18738501B7}"/>
              </a:ext>
            </a:extLst>
          </p:cNvPr>
          <p:cNvSpPr>
            <a:spLocks noGrp="1"/>
          </p:cNvSpPr>
          <p:nvPr>
            <p:ph type="title"/>
          </p:nvPr>
        </p:nvSpPr>
        <p:spPr/>
        <p:txBody>
          <a:bodyPr/>
          <a:lstStyle/>
          <a:p>
            <a:endParaRPr lang="ko-KR" altLang="en-US"/>
          </a:p>
        </p:txBody>
      </p:sp>
      <p:sp>
        <p:nvSpPr>
          <p:cNvPr id="3" name="부제목 2">
            <a:extLst>
              <a:ext uri="{FF2B5EF4-FFF2-40B4-BE49-F238E27FC236}">
                <a16:creationId xmlns:a16="http://schemas.microsoft.com/office/drawing/2014/main" xmlns="" id="{A36B43E3-E6DE-496D-B867-9C1BBE5C2709}"/>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9C9D7004-3DA4-48C1-B888-40611F68C1E8}"/>
              </a:ext>
            </a:extLst>
          </p:cNvPr>
          <p:cNvSpPr/>
          <p:nvPr/>
        </p:nvSpPr>
        <p:spPr>
          <a:xfrm>
            <a:off x="2286000" y="1663809"/>
            <a:ext cx="4572000" cy="2031325"/>
          </a:xfrm>
          <a:prstGeom prst="rect">
            <a:avLst/>
          </a:prstGeom>
        </p:spPr>
        <p:txBody>
          <a:bodyPr>
            <a:spAutoFit/>
          </a:bodyPr>
          <a:lstStyle/>
          <a:p>
            <a:r>
              <a:rPr lang="en-US" altLang="ko-KR"/>
              <a:t>from sklearn.svm import SVC</a:t>
            </a:r>
          </a:p>
          <a:p>
            <a:endParaRPr lang="en-US" altLang="ko-KR"/>
          </a:p>
          <a:p>
            <a:r>
              <a:rPr lang="en-US" altLang="ko-KR"/>
              <a:t>classifier = SVC(kernel = 'linear')</a:t>
            </a:r>
          </a:p>
          <a:p>
            <a:endParaRPr lang="en-US" altLang="ko-KR"/>
          </a:p>
          <a:p>
            <a:r>
              <a:rPr lang="en-US" altLang="ko-KR"/>
              <a:t>training_points = [[1, 2], [1, 5], [2, 2], [7, 5], [9, 4], [8, 2]]</a:t>
            </a:r>
          </a:p>
          <a:p>
            <a:r>
              <a:rPr lang="en-US" altLang="ko-KR"/>
              <a:t>labels = [1, 1, 1, 0, 0, 0]</a:t>
            </a:r>
          </a:p>
          <a:p>
            <a:endParaRPr lang="en-US" altLang="ko-KR"/>
          </a:p>
          <a:p>
            <a:r>
              <a:rPr lang="en-US" altLang="ko-KR"/>
              <a:t>classifier.fit(training_points, labels) </a:t>
            </a:r>
          </a:p>
          <a:p>
            <a:r>
              <a:rPr lang="en-US" altLang="ko-KR"/>
              <a:t>print(classifier.predict([[3, 2]]))</a:t>
            </a:r>
            <a:endParaRPr lang="ko-KR" altLang="en-US"/>
          </a:p>
        </p:txBody>
      </p:sp>
    </p:spTree>
    <p:extLst>
      <p:ext uri="{BB962C8B-B14F-4D97-AF65-F5344CB8AC3E}">
        <p14:creationId xmlns:p14="http://schemas.microsoft.com/office/powerpoint/2010/main" xmlns="" val="33358720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AD145526-092B-4CDD-A017-E376212DD30A}"/>
              </a:ext>
            </a:extLst>
          </p:cNvPr>
          <p:cNvSpPr>
            <a:spLocks noGrp="1"/>
          </p:cNvSpPr>
          <p:nvPr>
            <p:ph type="title"/>
          </p:nvPr>
        </p:nvSpPr>
        <p:spPr/>
        <p:txBody>
          <a:bodyPr/>
          <a:lstStyle/>
          <a:p>
            <a:r>
              <a:rPr lang="ko-KR" altLang="en-US"/>
              <a:t>정리</a:t>
            </a:r>
          </a:p>
        </p:txBody>
      </p:sp>
      <p:sp>
        <p:nvSpPr>
          <p:cNvPr id="3" name="텍스트 개체 틀 2">
            <a:extLst>
              <a:ext uri="{FF2B5EF4-FFF2-40B4-BE49-F238E27FC236}">
                <a16:creationId xmlns:a16="http://schemas.microsoft.com/office/drawing/2014/main" xmlns="" id="{FE9DFC96-FA07-4ECC-AABA-F1C0FBBA553C}"/>
              </a:ext>
            </a:extLst>
          </p:cNvPr>
          <p:cNvSpPr>
            <a:spLocks noGrp="1"/>
          </p:cNvSpPr>
          <p:nvPr>
            <p:ph type="body" idx="1"/>
          </p:nvPr>
        </p:nvSpPr>
        <p:spPr>
          <a:xfrm>
            <a:off x="628652" y="837892"/>
            <a:ext cx="7886700" cy="3656700"/>
          </a:xfrm>
        </p:spPr>
        <p:txBody>
          <a:bodyPr/>
          <a:lstStyle/>
          <a:p>
            <a:pPr>
              <a:lnSpc>
                <a:spcPct val="130000"/>
              </a:lnSpc>
            </a:pPr>
            <a:r>
              <a:rPr lang="en-US" altLang="ko-KR"/>
              <a:t>SVM</a:t>
            </a:r>
            <a:r>
              <a:rPr lang="ko-KR" altLang="en-US"/>
              <a:t>은 분류에 사용되는 지도학습 머신러닝 모델이다</a:t>
            </a:r>
            <a:r>
              <a:rPr lang="en-US" altLang="ko-KR"/>
              <a:t>.</a:t>
            </a:r>
          </a:p>
          <a:p>
            <a:pPr>
              <a:lnSpc>
                <a:spcPct val="130000"/>
              </a:lnSpc>
            </a:pPr>
            <a:r>
              <a:rPr lang="en-US" altLang="ko-KR"/>
              <a:t>SVM</a:t>
            </a:r>
            <a:r>
              <a:rPr lang="ko-KR" altLang="en-US"/>
              <a:t>은 서포트 벡터</a:t>
            </a:r>
            <a:r>
              <a:rPr lang="en-US" altLang="ko-KR"/>
              <a:t>(support vectors)</a:t>
            </a:r>
            <a:r>
              <a:rPr lang="ko-KR" altLang="en-US"/>
              <a:t>를 사용해서 결정 경계</a:t>
            </a:r>
            <a:r>
              <a:rPr lang="en-US" altLang="ko-KR"/>
              <a:t>(Decision Boundary)</a:t>
            </a:r>
            <a:r>
              <a:rPr lang="ko-KR" altLang="en-US"/>
              <a:t>를 정의하고</a:t>
            </a:r>
            <a:r>
              <a:rPr lang="en-US" altLang="ko-KR"/>
              <a:t>, </a:t>
            </a:r>
            <a:r>
              <a:rPr lang="ko-KR" altLang="en-US"/>
              <a:t>분류되지 않은 점을 해당 결정 경계와 비교해서 분류한다</a:t>
            </a:r>
            <a:r>
              <a:rPr lang="en-US" altLang="ko-KR"/>
              <a:t>.</a:t>
            </a:r>
          </a:p>
          <a:p>
            <a:pPr>
              <a:lnSpc>
                <a:spcPct val="130000"/>
              </a:lnSpc>
            </a:pPr>
            <a:r>
              <a:rPr lang="ko-KR" altLang="en-US"/>
              <a:t>서포트 벡터</a:t>
            </a:r>
            <a:r>
              <a:rPr lang="en-US" altLang="ko-KR"/>
              <a:t>(support vectors)</a:t>
            </a:r>
            <a:r>
              <a:rPr lang="ko-KR" altLang="en-US"/>
              <a:t>는 결정 경계에 가장 가까운 각 클래스의 점들이다</a:t>
            </a:r>
            <a:r>
              <a:rPr lang="en-US" altLang="ko-KR"/>
              <a:t>.</a:t>
            </a:r>
          </a:p>
          <a:p>
            <a:pPr>
              <a:lnSpc>
                <a:spcPct val="130000"/>
              </a:lnSpc>
            </a:pPr>
            <a:r>
              <a:rPr lang="ko-KR" altLang="en-US"/>
              <a:t>서포트 벡터와 결정 경계 사이의 거리를 마진</a:t>
            </a:r>
            <a:r>
              <a:rPr lang="en-US" altLang="ko-KR"/>
              <a:t>(margin)</a:t>
            </a:r>
            <a:r>
              <a:rPr lang="ko-KR" altLang="en-US"/>
              <a:t>이라고 한다</a:t>
            </a:r>
            <a:r>
              <a:rPr lang="en-US" altLang="ko-KR"/>
              <a:t>.</a:t>
            </a:r>
          </a:p>
          <a:p>
            <a:pPr>
              <a:lnSpc>
                <a:spcPct val="130000"/>
              </a:lnSpc>
            </a:pPr>
            <a:r>
              <a:rPr lang="en-US" altLang="ko-KR"/>
              <a:t>SVM</a:t>
            </a:r>
            <a:r>
              <a:rPr lang="ko-KR" altLang="en-US"/>
              <a:t>은 허용 가능한 오류 범위 내에서 가능한 최대 마진을 만들려고 한다</a:t>
            </a:r>
            <a:r>
              <a:rPr lang="en-US" altLang="ko-KR"/>
              <a:t>.</a:t>
            </a:r>
          </a:p>
          <a:p>
            <a:pPr>
              <a:lnSpc>
                <a:spcPct val="130000"/>
              </a:lnSpc>
            </a:pPr>
            <a:r>
              <a:rPr lang="ko-KR" altLang="en-US"/>
              <a:t>파라미터 </a:t>
            </a:r>
            <a:r>
              <a:rPr lang="en-US" altLang="ko-KR"/>
              <a:t>C</a:t>
            </a:r>
            <a:r>
              <a:rPr lang="ko-KR" altLang="en-US"/>
              <a:t>는 허용되는 오류 양을 조절한다</a:t>
            </a:r>
            <a:r>
              <a:rPr lang="en-US" altLang="ko-KR"/>
              <a:t>. C </a:t>
            </a:r>
            <a:r>
              <a:rPr lang="ko-KR" altLang="en-US"/>
              <a:t>값이 클수록 오류를 덜 허용하며 이를 하드 마진</a:t>
            </a:r>
            <a:r>
              <a:rPr lang="en-US" altLang="ko-KR"/>
              <a:t>(hard margin)</a:t>
            </a:r>
            <a:r>
              <a:rPr lang="ko-KR" altLang="en-US"/>
              <a:t>이라 부른다</a:t>
            </a:r>
            <a:r>
              <a:rPr lang="en-US" altLang="ko-KR"/>
              <a:t>. </a:t>
            </a:r>
            <a:r>
              <a:rPr lang="ko-KR" altLang="en-US"/>
              <a:t>반대로 </a:t>
            </a:r>
            <a:r>
              <a:rPr lang="en-US" altLang="ko-KR"/>
              <a:t>C </a:t>
            </a:r>
            <a:r>
              <a:rPr lang="ko-KR" altLang="en-US"/>
              <a:t>값이 작을수록 오류를 더 많이 허용해서 소프트 마진</a:t>
            </a:r>
            <a:r>
              <a:rPr lang="en-US" altLang="ko-KR"/>
              <a:t>(soft margin)</a:t>
            </a:r>
            <a:r>
              <a:rPr lang="ko-KR" altLang="en-US"/>
              <a:t>을 만든다</a:t>
            </a:r>
            <a:r>
              <a:rPr lang="en-US" altLang="ko-KR"/>
              <a:t>.</a:t>
            </a:r>
            <a:endParaRPr lang="ko-KR" altLang="en-US"/>
          </a:p>
        </p:txBody>
      </p:sp>
      <p:sp>
        <p:nvSpPr>
          <p:cNvPr id="4" name="부제목 3">
            <a:extLst>
              <a:ext uri="{FF2B5EF4-FFF2-40B4-BE49-F238E27FC236}">
                <a16:creationId xmlns:a16="http://schemas.microsoft.com/office/drawing/2014/main" xmlns="" id="{A65061EE-B5E3-4F68-91FB-2ABC9FBF543E}"/>
              </a:ext>
            </a:extLst>
          </p:cNvPr>
          <p:cNvSpPr>
            <a:spLocks noGrp="1"/>
          </p:cNvSpPr>
          <p:nvPr>
            <p:ph type="subTitle" idx="2"/>
          </p:nvPr>
        </p:nvSpPr>
        <p:spPr/>
        <p:txBody>
          <a:bodyPr/>
          <a:lstStyle/>
          <a:p>
            <a:endParaRPr lang="ko-KR" altLang="en-US"/>
          </a:p>
        </p:txBody>
      </p:sp>
    </p:spTree>
    <p:extLst>
      <p:ext uri="{BB962C8B-B14F-4D97-AF65-F5344CB8AC3E}">
        <p14:creationId xmlns:p14="http://schemas.microsoft.com/office/powerpoint/2010/main" xmlns="" val="9943138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AD145526-092B-4CDD-A017-E376212DD30A}"/>
              </a:ext>
            </a:extLst>
          </p:cNvPr>
          <p:cNvSpPr>
            <a:spLocks noGrp="1"/>
          </p:cNvSpPr>
          <p:nvPr>
            <p:ph type="title"/>
          </p:nvPr>
        </p:nvSpPr>
        <p:spPr/>
        <p:txBody>
          <a:bodyPr/>
          <a:lstStyle/>
          <a:p>
            <a:r>
              <a:rPr lang="ko-KR" altLang="en-US"/>
              <a:t>정리</a:t>
            </a:r>
          </a:p>
        </p:txBody>
      </p:sp>
      <p:sp>
        <p:nvSpPr>
          <p:cNvPr id="3" name="텍스트 개체 틀 2">
            <a:extLst>
              <a:ext uri="{FF2B5EF4-FFF2-40B4-BE49-F238E27FC236}">
                <a16:creationId xmlns:a16="http://schemas.microsoft.com/office/drawing/2014/main" xmlns="" id="{FE9DFC96-FA07-4ECC-AABA-F1C0FBBA553C}"/>
              </a:ext>
            </a:extLst>
          </p:cNvPr>
          <p:cNvSpPr>
            <a:spLocks noGrp="1"/>
          </p:cNvSpPr>
          <p:nvPr>
            <p:ph type="body" idx="1"/>
          </p:nvPr>
        </p:nvSpPr>
        <p:spPr>
          <a:xfrm>
            <a:off x="628652" y="837892"/>
            <a:ext cx="7886700" cy="3656700"/>
          </a:xfrm>
        </p:spPr>
        <p:txBody>
          <a:bodyPr/>
          <a:lstStyle/>
          <a:p>
            <a:pPr>
              <a:lnSpc>
                <a:spcPct val="130000"/>
              </a:lnSpc>
            </a:pPr>
            <a:r>
              <a:rPr lang="en-US" altLang="ko-KR"/>
              <a:t>SVM</a:t>
            </a:r>
            <a:r>
              <a:rPr lang="ko-KR" altLang="en-US"/>
              <a:t>에서는 선형으로 분리할 수 없는 점들을 분류하기 위해 커널</a:t>
            </a:r>
            <a:r>
              <a:rPr lang="en-US" altLang="ko-KR"/>
              <a:t>(kernel)</a:t>
            </a:r>
            <a:r>
              <a:rPr lang="ko-KR" altLang="en-US"/>
              <a:t>을 사용한다</a:t>
            </a:r>
            <a:r>
              <a:rPr lang="en-US" altLang="ko-KR"/>
              <a:t>.</a:t>
            </a:r>
          </a:p>
          <a:p>
            <a:pPr>
              <a:lnSpc>
                <a:spcPct val="130000"/>
              </a:lnSpc>
            </a:pPr>
            <a:r>
              <a:rPr lang="ko-KR" altLang="en-US"/>
              <a:t>커널</a:t>
            </a:r>
            <a:r>
              <a:rPr lang="en-US" altLang="ko-KR"/>
              <a:t>(kernel)</a:t>
            </a:r>
            <a:r>
              <a:rPr lang="ko-KR" altLang="en-US"/>
              <a:t>은 원래 가지고 있는 데이터를 더 높은 차원의 데이터로 변환한다</a:t>
            </a:r>
            <a:r>
              <a:rPr lang="en-US" altLang="ko-KR"/>
              <a:t>. 2</a:t>
            </a:r>
            <a:r>
              <a:rPr lang="ko-KR" altLang="en-US"/>
              <a:t>차원의 점으로 나타낼 수 있는 데이터를 다항식</a:t>
            </a:r>
            <a:r>
              <a:rPr lang="en-US" altLang="ko-KR"/>
              <a:t>(polynomial) </a:t>
            </a:r>
            <a:r>
              <a:rPr lang="ko-KR" altLang="en-US"/>
              <a:t>커널은 </a:t>
            </a:r>
            <a:r>
              <a:rPr lang="en-US" altLang="ko-KR"/>
              <a:t>3</a:t>
            </a:r>
            <a:r>
              <a:rPr lang="ko-KR" altLang="en-US"/>
              <a:t>차원으로</a:t>
            </a:r>
            <a:r>
              <a:rPr lang="en-US" altLang="ko-KR"/>
              <a:t>, RBF </a:t>
            </a:r>
            <a:r>
              <a:rPr lang="ko-KR" altLang="en-US"/>
              <a:t>커널은 점을 무한한 차원으로 변환한다</a:t>
            </a:r>
            <a:r>
              <a:rPr lang="en-US" altLang="ko-KR"/>
              <a:t>.</a:t>
            </a:r>
          </a:p>
          <a:p>
            <a:pPr>
              <a:lnSpc>
                <a:spcPct val="130000"/>
              </a:lnSpc>
            </a:pPr>
            <a:r>
              <a:rPr lang="en-US" altLang="ko-KR"/>
              <a:t>RBF </a:t>
            </a:r>
            <a:r>
              <a:rPr lang="ko-KR" altLang="en-US"/>
              <a:t>커널에는 파라미터 감마</a:t>
            </a:r>
            <a:r>
              <a:rPr lang="en-US" altLang="ko-KR"/>
              <a:t>(gamma)</a:t>
            </a:r>
            <a:r>
              <a:rPr lang="ko-KR" altLang="en-US"/>
              <a:t>가 있다</a:t>
            </a:r>
            <a:r>
              <a:rPr lang="en-US" altLang="ko-KR"/>
              <a:t>. </a:t>
            </a:r>
            <a:r>
              <a:rPr lang="ko-KR" altLang="en-US"/>
              <a:t>감마가 너무 크면 학습 데이터에 너무 의존해서 오버피팅이 발생할 수 있다</a:t>
            </a:r>
            <a:r>
              <a:rPr lang="en-US" altLang="ko-KR"/>
              <a:t>.</a:t>
            </a:r>
            <a:r>
              <a:rPr lang="ko-KR" altLang="en-US"/>
              <a:t> </a:t>
            </a:r>
            <a:r>
              <a:rPr lang="en-US" altLang="ko-KR"/>
              <a:t>SVM</a:t>
            </a:r>
            <a:r>
              <a:rPr lang="ko-KR" altLang="en-US"/>
              <a:t>은 분류에 사용되는 지도학습 머신러닝 모델이다</a:t>
            </a:r>
            <a:r>
              <a:rPr lang="en-US" altLang="ko-KR"/>
              <a:t>.</a:t>
            </a:r>
          </a:p>
          <a:p>
            <a:pPr>
              <a:lnSpc>
                <a:spcPct val="130000"/>
              </a:lnSpc>
            </a:pPr>
            <a:r>
              <a:rPr lang="en-US" altLang="ko-KR"/>
              <a:t>SVM</a:t>
            </a:r>
            <a:r>
              <a:rPr lang="ko-KR" altLang="en-US"/>
              <a:t>은 서포트 벡터</a:t>
            </a:r>
            <a:r>
              <a:rPr lang="en-US" altLang="ko-KR"/>
              <a:t>(support vectors)</a:t>
            </a:r>
            <a:r>
              <a:rPr lang="ko-KR" altLang="en-US"/>
              <a:t>를 사용해서 결정 경계</a:t>
            </a:r>
            <a:r>
              <a:rPr lang="en-US" altLang="ko-KR"/>
              <a:t>(Decision Boundary)</a:t>
            </a:r>
            <a:r>
              <a:rPr lang="ko-KR" altLang="en-US"/>
              <a:t>를 정의하고</a:t>
            </a:r>
            <a:r>
              <a:rPr lang="en-US" altLang="ko-KR"/>
              <a:t>, </a:t>
            </a:r>
            <a:r>
              <a:rPr lang="ko-KR" altLang="en-US"/>
              <a:t>분류되지 않은 점을 해당 결정 경계와 비교해서 분류한다</a:t>
            </a:r>
            <a:r>
              <a:rPr lang="en-US" altLang="ko-KR"/>
              <a:t>.</a:t>
            </a:r>
          </a:p>
          <a:p>
            <a:pPr>
              <a:lnSpc>
                <a:spcPct val="130000"/>
              </a:lnSpc>
            </a:pPr>
            <a:r>
              <a:rPr lang="ko-KR" altLang="en-US"/>
              <a:t>서포트 벡터</a:t>
            </a:r>
            <a:r>
              <a:rPr lang="en-US" altLang="ko-KR"/>
              <a:t>(support vectors)</a:t>
            </a:r>
            <a:r>
              <a:rPr lang="ko-KR" altLang="en-US"/>
              <a:t>는 결정 경계에 가장 가까운 각 클래스의 점들이다</a:t>
            </a:r>
            <a:r>
              <a:rPr lang="en-US" altLang="ko-KR"/>
              <a:t>.</a:t>
            </a:r>
          </a:p>
          <a:p>
            <a:pPr>
              <a:lnSpc>
                <a:spcPct val="130000"/>
              </a:lnSpc>
            </a:pPr>
            <a:r>
              <a:rPr lang="ko-KR" altLang="en-US"/>
              <a:t>서포트 벡터와 결정 경계 사이의 거리를 마진</a:t>
            </a:r>
            <a:r>
              <a:rPr lang="en-US" altLang="ko-KR"/>
              <a:t>(margin)</a:t>
            </a:r>
            <a:r>
              <a:rPr lang="ko-KR" altLang="en-US"/>
              <a:t>이라고 한다</a:t>
            </a:r>
            <a:r>
              <a:rPr lang="en-US" altLang="ko-KR"/>
              <a:t>.</a:t>
            </a:r>
          </a:p>
          <a:p>
            <a:pPr>
              <a:lnSpc>
                <a:spcPct val="130000"/>
              </a:lnSpc>
            </a:pPr>
            <a:r>
              <a:rPr lang="en-US" altLang="ko-KR"/>
              <a:t>SVM</a:t>
            </a:r>
            <a:r>
              <a:rPr lang="ko-KR" altLang="en-US"/>
              <a:t>은 허용 가능한 오류 범위 내에서 가능한 최대 마진을 만들려고 한다</a:t>
            </a:r>
            <a:r>
              <a:rPr lang="en-US" altLang="ko-KR"/>
              <a:t>.</a:t>
            </a:r>
            <a:endParaRPr lang="ko-KR" altLang="en-US"/>
          </a:p>
        </p:txBody>
      </p:sp>
      <p:sp>
        <p:nvSpPr>
          <p:cNvPr id="4" name="부제목 3">
            <a:extLst>
              <a:ext uri="{FF2B5EF4-FFF2-40B4-BE49-F238E27FC236}">
                <a16:creationId xmlns:a16="http://schemas.microsoft.com/office/drawing/2014/main" xmlns="" id="{A65061EE-B5E3-4F68-91FB-2ABC9FBF543E}"/>
              </a:ext>
            </a:extLst>
          </p:cNvPr>
          <p:cNvSpPr>
            <a:spLocks noGrp="1"/>
          </p:cNvSpPr>
          <p:nvPr>
            <p:ph type="subTitle" idx="2"/>
          </p:nvPr>
        </p:nvSpPr>
        <p:spPr/>
        <p:txBody>
          <a:bodyPr/>
          <a:lstStyle/>
          <a:p>
            <a:endParaRPr lang="ko-KR" altLang="en-US"/>
          </a:p>
        </p:txBody>
      </p:sp>
    </p:spTree>
    <p:extLst>
      <p:ext uri="{BB962C8B-B14F-4D97-AF65-F5344CB8AC3E}">
        <p14:creationId xmlns:p14="http://schemas.microsoft.com/office/powerpoint/2010/main" xmlns="" val="18967639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AD145526-092B-4CDD-A017-E376212DD30A}"/>
              </a:ext>
            </a:extLst>
          </p:cNvPr>
          <p:cNvSpPr>
            <a:spLocks noGrp="1"/>
          </p:cNvSpPr>
          <p:nvPr>
            <p:ph type="title"/>
          </p:nvPr>
        </p:nvSpPr>
        <p:spPr/>
        <p:txBody>
          <a:bodyPr/>
          <a:lstStyle/>
          <a:p>
            <a:r>
              <a:rPr lang="ko-KR" altLang="en-US"/>
              <a:t>정리</a:t>
            </a:r>
          </a:p>
        </p:txBody>
      </p:sp>
      <p:sp>
        <p:nvSpPr>
          <p:cNvPr id="3" name="텍스트 개체 틀 2">
            <a:extLst>
              <a:ext uri="{FF2B5EF4-FFF2-40B4-BE49-F238E27FC236}">
                <a16:creationId xmlns:a16="http://schemas.microsoft.com/office/drawing/2014/main" xmlns="" id="{FE9DFC96-FA07-4ECC-AABA-F1C0FBBA553C}"/>
              </a:ext>
            </a:extLst>
          </p:cNvPr>
          <p:cNvSpPr>
            <a:spLocks noGrp="1"/>
          </p:cNvSpPr>
          <p:nvPr>
            <p:ph type="body" idx="1"/>
          </p:nvPr>
        </p:nvSpPr>
        <p:spPr>
          <a:xfrm>
            <a:off x="628652" y="837892"/>
            <a:ext cx="7886700" cy="3656700"/>
          </a:xfrm>
        </p:spPr>
        <p:txBody>
          <a:bodyPr/>
          <a:lstStyle/>
          <a:p>
            <a:pPr>
              <a:lnSpc>
                <a:spcPct val="130000"/>
              </a:lnSpc>
            </a:pPr>
            <a:r>
              <a:rPr lang="ko-KR" altLang="en-US"/>
              <a:t>파라미터 </a:t>
            </a:r>
            <a:r>
              <a:rPr lang="en-US" altLang="ko-KR"/>
              <a:t>C</a:t>
            </a:r>
            <a:r>
              <a:rPr lang="ko-KR" altLang="en-US"/>
              <a:t>는 허용되는 오류 양을 조절한다</a:t>
            </a:r>
            <a:r>
              <a:rPr lang="en-US" altLang="ko-KR"/>
              <a:t>. C </a:t>
            </a:r>
            <a:r>
              <a:rPr lang="ko-KR" altLang="en-US"/>
              <a:t>값이 클수록 오류를 덜 허용하며 이를 하드 마진</a:t>
            </a:r>
            <a:r>
              <a:rPr lang="en-US" altLang="ko-KR"/>
              <a:t>(hard margin)</a:t>
            </a:r>
            <a:r>
              <a:rPr lang="ko-KR" altLang="en-US"/>
              <a:t>이라 부른다</a:t>
            </a:r>
            <a:r>
              <a:rPr lang="en-US" altLang="ko-KR"/>
              <a:t>. </a:t>
            </a:r>
            <a:r>
              <a:rPr lang="ko-KR" altLang="en-US"/>
              <a:t>반대로 </a:t>
            </a:r>
            <a:r>
              <a:rPr lang="en-US" altLang="ko-KR"/>
              <a:t>C </a:t>
            </a:r>
            <a:r>
              <a:rPr lang="ko-KR" altLang="en-US"/>
              <a:t>값이 작을수록 오류를 더 많이 허용해서 소프트 마진</a:t>
            </a:r>
            <a:r>
              <a:rPr lang="en-US" altLang="ko-KR"/>
              <a:t>(soft margin)</a:t>
            </a:r>
            <a:r>
              <a:rPr lang="ko-KR" altLang="en-US"/>
              <a:t>을 만든다</a:t>
            </a:r>
            <a:r>
              <a:rPr lang="en-US" altLang="ko-KR"/>
              <a:t>.</a:t>
            </a:r>
          </a:p>
          <a:p>
            <a:pPr>
              <a:lnSpc>
                <a:spcPct val="130000"/>
              </a:lnSpc>
            </a:pPr>
            <a:r>
              <a:rPr lang="en-US" altLang="ko-KR"/>
              <a:t>SVM</a:t>
            </a:r>
            <a:r>
              <a:rPr lang="ko-KR" altLang="en-US"/>
              <a:t>에서는 선형으로 분리할 수 없는 점들을 분류하기 위해 커널</a:t>
            </a:r>
            <a:r>
              <a:rPr lang="en-US" altLang="ko-KR"/>
              <a:t>(kernel)</a:t>
            </a:r>
            <a:r>
              <a:rPr lang="ko-KR" altLang="en-US"/>
              <a:t>을 사용한다</a:t>
            </a:r>
            <a:r>
              <a:rPr lang="en-US" altLang="ko-KR"/>
              <a:t>.</a:t>
            </a:r>
          </a:p>
          <a:p>
            <a:pPr>
              <a:lnSpc>
                <a:spcPct val="130000"/>
              </a:lnSpc>
            </a:pPr>
            <a:r>
              <a:rPr lang="ko-KR" altLang="en-US"/>
              <a:t>커널</a:t>
            </a:r>
            <a:r>
              <a:rPr lang="en-US" altLang="ko-KR"/>
              <a:t>(kernel)</a:t>
            </a:r>
            <a:r>
              <a:rPr lang="ko-KR" altLang="en-US"/>
              <a:t>은 원래 가지고 있는 데이터를 더 높은 차원의 데이터로 변환한다</a:t>
            </a:r>
            <a:r>
              <a:rPr lang="en-US" altLang="ko-KR"/>
              <a:t>. 2</a:t>
            </a:r>
            <a:r>
              <a:rPr lang="ko-KR" altLang="en-US"/>
              <a:t>차원의 점으로 나타낼 수 있는 데이터를 다항식</a:t>
            </a:r>
            <a:r>
              <a:rPr lang="en-US" altLang="ko-KR"/>
              <a:t>(polynomial) </a:t>
            </a:r>
            <a:r>
              <a:rPr lang="ko-KR" altLang="en-US"/>
              <a:t>커널은 </a:t>
            </a:r>
            <a:r>
              <a:rPr lang="en-US" altLang="ko-KR"/>
              <a:t>3</a:t>
            </a:r>
            <a:r>
              <a:rPr lang="ko-KR" altLang="en-US"/>
              <a:t>차원으로</a:t>
            </a:r>
            <a:r>
              <a:rPr lang="en-US" altLang="ko-KR"/>
              <a:t>, RBF </a:t>
            </a:r>
            <a:r>
              <a:rPr lang="ko-KR" altLang="en-US"/>
              <a:t>커널은 점을 무한한 차원으로 변환한다</a:t>
            </a:r>
            <a:r>
              <a:rPr lang="en-US" altLang="ko-KR"/>
              <a:t>.</a:t>
            </a:r>
          </a:p>
          <a:p>
            <a:pPr>
              <a:lnSpc>
                <a:spcPct val="130000"/>
              </a:lnSpc>
            </a:pPr>
            <a:r>
              <a:rPr lang="en-US" altLang="ko-KR"/>
              <a:t>RBF </a:t>
            </a:r>
            <a:r>
              <a:rPr lang="ko-KR" altLang="en-US"/>
              <a:t>커널에는 파라미터 감마</a:t>
            </a:r>
            <a:r>
              <a:rPr lang="en-US" altLang="ko-KR"/>
              <a:t>(gamma)</a:t>
            </a:r>
            <a:r>
              <a:rPr lang="ko-KR" altLang="en-US"/>
              <a:t>가 있다</a:t>
            </a:r>
            <a:r>
              <a:rPr lang="en-US" altLang="ko-KR"/>
              <a:t>. </a:t>
            </a:r>
            <a:r>
              <a:rPr lang="ko-KR" altLang="en-US"/>
              <a:t>감마가 너무 크면 학습 데이터에 너무 의존해서 오버피팅이 발생할 수 있다</a:t>
            </a:r>
            <a:r>
              <a:rPr lang="en-US" altLang="ko-KR"/>
              <a:t>.</a:t>
            </a:r>
            <a:endParaRPr lang="ko-KR" altLang="en-US"/>
          </a:p>
        </p:txBody>
      </p:sp>
      <p:sp>
        <p:nvSpPr>
          <p:cNvPr id="4" name="부제목 3">
            <a:extLst>
              <a:ext uri="{FF2B5EF4-FFF2-40B4-BE49-F238E27FC236}">
                <a16:creationId xmlns:a16="http://schemas.microsoft.com/office/drawing/2014/main" xmlns="" id="{A65061EE-B5E3-4F68-91FB-2ABC9FBF543E}"/>
              </a:ext>
            </a:extLst>
          </p:cNvPr>
          <p:cNvSpPr>
            <a:spLocks noGrp="1"/>
          </p:cNvSpPr>
          <p:nvPr>
            <p:ph type="subTitle" idx="2"/>
          </p:nvPr>
        </p:nvSpPr>
        <p:spPr/>
        <p:txBody>
          <a:bodyPr/>
          <a:lstStyle/>
          <a:p>
            <a:endParaRPr lang="ko-KR" altLang="en-US"/>
          </a:p>
        </p:txBody>
      </p:sp>
    </p:spTree>
    <p:extLst>
      <p:ext uri="{BB962C8B-B14F-4D97-AF65-F5344CB8AC3E}">
        <p14:creationId xmlns:p14="http://schemas.microsoft.com/office/powerpoint/2010/main" xmlns="" val="44767450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C62FA8AE-A54B-4E8F-A211-21E5A33A1A26}"/>
              </a:ext>
            </a:extLst>
          </p:cNvPr>
          <p:cNvSpPr>
            <a:spLocks noGrp="1"/>
          </p:cNvSpPr>
          <p:nvPr>
            <p:ph type="ctrTitle"/>
          </p:nvPr>
        </p:nvSpPr>
        <p:spPr/>
        <p:txBody>
          <a:bodyPr/>
          <a:lstStyle/>
          <a:p>
            <a:r>
              <a:rPr lang="ko-KR" altLang="en-US"/>
              <a:t>의사결정 트리</a:t>
            </a:r>
            <a:r>
              <a:rPr lang="en-US" altLang="ko-KR"/>
              <a:t>(Decision Tree)</a:t>
            </a:r>
            <a:endParaRPr lang="ko-KR" altLang="en-US"/>
          </a:p>
        </p:txBody>
      </p:sp>
      <p:sp>
        <p:nvSpPr>
          <p:cNvPr id="3" name="부제목 2">
            <a:extLst>
              <a:ext uri="{FF2B5EF4-FFF2-40B4-BE49-F238E27FC236}">
                <a16:creationId xmlns:a16="http://schemas.microsoft.com/office/drawing/2014/main" xmlns="" id="{07621AC9-E7A8-48A6-BBCC-55063A0F50B6}"/>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xmlns="" val="385949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BC98EC17-DC6C-4BF8-8F0F-CB4D7DDC4316}"/>
              </a:ext>
            </a:extLst>
          </p:cNvPr>
          <p:cNvSpPr>
            <a:spLocks noGrp="1"/>
          </p:cNvSpPr>
          <p:nvPr>
            <p:ph type="title"/>
          </p:nvPr>
        </p:nvSpPr>
        <p:spPr/>
        <p:txBody>
          <a:bodyPr/>
          <a:lstStyle/>
          <a:p>
            <a:r>
              <a:rPr lang="ko-KR" altLang="en-US"/>
              <a:t>의사결정 트리</a:t>
            </a:r>
            <a:r>
              <a:rPr lang="en-US" altLang="ko-KR"/>
              <a:t>(Decision Tree)</a:t>
            </a:r>
            <a:endParaRPr lang="ko-KR" altLang="en-US"/>
          </a:p>
        </p:txBody>
      </p:sp>
      <p:sp>
        <p:nvSpPr>
          <p:cNvPr id="3" name="부제목 2">
            <a:extLst>
              <a:ext uri="{FF2B5EF4-FFF2-40B4-BE49-F238E27FC236}">
                <a16:creationId xmlns:a16="http://schemas.microsoft.com/office/drawing/2014/main" xmlns="" id="{592E9683-8DAD-4FB2-AF8D-F3F209C986DC}"/>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51ACCDB7-3C69-4DBD-8B9A-6A5570E31D5E}"/>
              </a:ext>
            </a:extLst>
          </p:cNvPr>
          <p:cNvSpPr/>
          <p:nvPr/>
        </p:nvSpPr>
        <p:spPr>
          <a:xfrm>
            <a:off x="584791" y="894611"/>
            <a:ext cx="7974418" cy="622991"/>
          </a:xfrm>
          <a:prstGeom prst="rect">
            <a:avLst/>
          </a:prstGeom>
        </p:spPr>
        <p:txBody>
          <a:bodyPr wrap="square">
            <a:spAutoFit/>
          </a:bodyPr>
          <a:lstStyle/>
          <a:p>
            <a:pPr>
              <a:lnSpc>
                <a:spcPct val="130000"/>
              </a:lnSpc>
            </a:pPr>
            <a:r>
              <a:rPr lang="ko-KR" altLang="en-US"/>
              <a:t>의사결정 나무</a:t>
            </a:r>
            <a:r>
              <a:rPr lang="en-US" altLang="ko-KR"/>
              <a:t>(Decision Tree)</a:t>
            </a:r>
            <a:r>
              <a:rPr lang="ko-KR" altLang="en-US"/>
              <a:t>는 각 데이터들이 가진 속성들로부터 패턴을 찾아내서 분류 과제를 수행할 수 있도록 하는 지도학습 머신러닝 모델이다</a:t>
            </a:r>
            <a:r>
              <a:rPr lang="en-US" altLang="ko-KR"/>
              <a:t>.</a:t>
            </a:r>
            <a:endParaRPr lang="ko-KR" altLang="en-US"/>
          </a:p>
        </p:txBody>
      </p:sp>
      <p:pic>
        <p:nvPicPr>
          <p:cNvPr id="55298" name="Picture 2">
            <a:extLst>
              <a:ext uri="{FF2B5EF4-FFF2-40B4-BE49-F238E27FC236}">
                <a16:creationId xmlns:a16="http://schemas.microsoft.com/office/drawing/2014/main" xmlns="" id="{BB44DEB8-8B0D-4780-A26E-26BFDEB38457}"/>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84791" y="1845205"/>
            <a:ext cx="4240989" cy="2213771"/>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xmlns="" id="{3C095E30-2523-4789-BF74-AB9376303908}"/>
              </a:ext>
            </a:extLst>
          </p:cNvPr>
          <p:cNvSpPr txBox="1"/>
          <p:nvPr/>
        </p:nvSpPr>
        <p:spPr>
          <a:xfrm>
            <a:off x="5092996" y="1845205"/>
            <a:ext cx="3297962" cy="1463542"/>
          </a:xfrm>
          <a:prstGeom prst="rect">
            <a:avLst/>
          </a:prstGeom>
          <a:noFill/>
        </p:spPr>
        <p:txBody>
          <a:bodyPr wrap="square" rtlCol="0">
            <a:spAutoFit/>
          </a:bodyPr>
          <a:lstStyle/>
          <a:p>
            <a:pPr>
              <a:lnSpc>
                <a:spcPct val="130000"/>
              </a:lnSpc>
            </a:pPr>
            <a:r>
              <a:rPr lang="ko-KR" altLang="en-US"/>
              <a:t>시험에서 </a:t>
            </a:r>
            <a:r>
              <a:rPr lang="en-US" altLang="ko-KR"/>
              <a:t>A</a:t>
            </a:r>
            <a:r>
              <a:rPr lang="ko-KR" altLang="en-US"/>
              <a:t>학점을 받은 사람들의 특성</a:t>
            </a:r>
            <a:endParaRPr lang="en-US" altLang="ko-KR"/>
          </a:p>
          <a:p>
            <a:pPr>
              <a:lnSpc>
                <a:spcPct val="130000"/>
              </a:lnSpc>
            </a:pPr>
            <a:r>
              <a:rPr lang="en-US" altLang="ko-KR"/>
              <a:t>(</a:t>
            </a:r>
            <a:r>
              <a:rPr lang="ko-KR" altLang="en-US"/>
              <a:t>수면시간</a:t>
            </a:r>
            <a:r>
              <a:rPr lang="en-US" altLang="ko-KR"/>
              <a:t>, </a:t>
            </a:r>
            <a:r>
              <a:rPr lang="ko-KR" altLang="en-US"/>
              <a:t>학습시간 등등</a:t>
            </a:r>
            <a:r>
              <a:rPr lang="en-US" altLang="ko-KR"/>
              <a:t>)</a:t>
            </a:r>
            <a:r>
              <a:rPr lang="ko-KR" altLang="en-US"/>
              <a:t>을 분류하여 </a:t>
            </a:r>
            <a:endParaRPr lang="en-US" altLang="ko-KR"/>
          </a:p>
          <a:p>
            <a:pPr>
              <a:lnSpc>
                <a:spcPct val="130000"/>
              </a:lnSpc>
            </a:pPr>
            <a:r>
              <a:rPr lang="ko-KR" altLang="en-US"/>
              <a:t>새로운 데이터가 들어오면 어떤 분류에 속하는 지 정해진다</a:t>
            </a:r>
            <a:r>
              <a:rPr lang="en-US" altLang="ko-KR"/>
              <a:t>.</a:t>
            </a:r>
          </a:p>
          <a:p>
            <a:pPr>
              <a:lnSpc>
                <a:spcPct val="130000"/>
              </a:lnSpc>
            </a:pPr>
            <a:endParaRPr lang="ko-KR" altLang="en-US"/>
          </a:p>
        </p:txBody>
      </p:sp>
    </p:spTree>
    <p:extLst>
      <p:ext uri="{BB962C8B-B14F-4D97-AF65-F5344CB8AC3E}">
        <p14:creationId xmlns:p14="http://schemas.microsoft.com/office/powerpoint/2010/main" xmlns="" val="413690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0D02AD2-3521-4746-B062-0FAE07709DEE}"/>
              </a:ext>
            </a:extLst>
          </p:cNvPr>
          <p:cNvSpPr>
            <a:spLocks noGrp="1"/>
          </p:cNvSpPr>
          <p:nvPr>
            <p:ph type="title"/>
          </p:nvPr>
        </p:nvSpPr>
        <p:spPr/>
        <p:txBody>
          <a:bodyPr/>
          <a:lstStyle/>
          <a:p>
            <a:r>
              <a:rPr lang="ko-KR" altLang="en-US"/>
              <a:t>의사결정 트리</a:t>
            </a:r>
            <a:r>
              <a:rPr lang="en-US" altLang="ko-KR"/>
              <a:t>(Decision Tree)</a:t>
            </a:r>
            <a:endParaRPr lang="ko-KR" altLang="en-US"/>
          </a:p>
        </p:txBody>
      </p:sp>
      <p:sp>
        <p:nvSpPr>
          <p:cNvPr id="3" name="부제목 2">
            <a:extLst>
              <a:ext uri="{FF2B5EF4-FFF2-40B4-BE49-F238E27FC236}">
                <a16:creationId xmlns:a16="http://schemas.microsoft.com/office/drawing/2014/main" xmlns="" id="{98AAB99B-E648-42DE-B227-A34556A08C0B}"/>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xmlns="" id="{821F5DF1-227A-45C2-A56F-EDEE56C375DC}"/>
              </a:ext>
            </a:extLst>
          </p:cNvPr>
          <p:cNvPicPr>
            <a:picLocks noChangeAspect="1"/>
          </p:cNvPicPr>
          <p:nvPr/>
        </p:nvPicPr>
        <p:blipFill>
          <a:blip r:embed="rId2"/>
          <a:stretch>
            <a:fillRect/>
          </a:stretch>
        </p:blipFill>
        <p:spPr>
          <a:xfrm>
            <a:off x="3945127" y="797442"/>
            <a:ext cx="4975094" cy="4263656"/>
          </a:xfrm>
          <a:prstGeom prst="rect">
            <a:avLst/>
          </a:prstGeom>
        </p:spPr>
      </p:pic>
      <p:sp>
        <p:nvSpPr>
          <p:cNvPr id="5" name="직사각형 4">
            <a:extLst>
              <a:ext uri="{FF2B5EF4-FFF2-40B4-BE49-F238E27FC236}">
                <a16:creationId xmlns:a16="http://schemas.microsoft.com/office/drawing/2014/main" xmlns="" id="{2F4F05C8-DED9-443A-B34F-05831E39E82C}"/>
              </a:ext>
            </a:extLst>
          </p:cNvPr>
          <p:cNvSpPr/>
          <p:nvPr/>
        </p:nvSpPr>
        <p:spPr>
          <a:xfrm>
            <a:off x="361507" y="1710523"/>
            <a:ext cx="3423684" cy="1667892"/>
          </a:xfrm>
          <a:prstGeom prst="rect">
            <a:avLst/>
          </a:prstGeom>
        </p:spPr>
        <p:txBody>
          <a:bodyPr wrap="square">
            <a:spAutoFit/>
          </a:bodyPr>
          <a:lstStyle/>
          <a:p>
            <a:pPr>
              <a:lnSpc>
                <a:spcPct val="150000"/>
              </a:lnSpc>
            </a:pPr>
            <a:r>
              <a:rPr lang="ko-KR" altLang="en-US"/>
              <a:t>이런 일련의 질문들을 어떻게 만들 수 있을까요</a:t>
            </a:r>
            <a:r>
              <a:rPr lang="en-US" altLang="ko-KR"/>
              <a:t>?</a:t>
            </a:r>
          </a:p>
          <a:p>
            <a:pPr>
              <a:lnSpc>
                <a:spcPct val="150000"/>
              </a:lnSpc>
            </a:pPr>
            <a:r>
              <a:rPr lang="ko-KR" altLang="en-US"/>
              <a:t>의사결정트리 학습은 트레이닝 데이터를 이용해 데이터를 최적으로 분류해주는 질문들을 학습하는 머신러닝입니다</a:t>
            </a:r>
            <a:r>
              <a:rPr lang="en-US" altLang="ko-KR"/>
              <a:t>. </a:t>
            </a:r>
          </a:p>
        </p:txBody>
      </p:sp>
    </p:spTree>
    <p:extLst>
      <p:ext uri="{BB962C8B-B14F-4D97-AF65-F5344CB8AC3E}">
        <p14:creationId xmlns:p14="http://schemas.microsoft.com/office/powerpoint/2010/main" xmlns="" val="3072209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CF919AA-23A2-4886-9146-A12A8C5B3C07}"/>
              </a:ext>
            </a:extLst>
          </p:cNvPr>
          <p:cNvSpPr>
            <a:spLocks noGrp="1"/>
          </p:cNvSpPr>
          <p:nvPr>
            <p:ph type="title"/>
          </p:nvPr>
        </p:nvSpPr>
        <p:spPr/>
        <p:txBody>
          <a:bodyPr/>
          <a:lstStyle/>
          <a:p>
            <a:r>
              <a:rPr lang="ko-KR" altLang="en-US"/>
              <a:t>비지도학습</a:t>
            </a:r>
            <a:r>
              <a:rPr lang="en-US" altLang="ko-KR"/>
              <a:t>(Unsupervised learning)</a:t>
            </a:r>
            <a:endParaRPr lang="ko-KR" altLang="en-US"/>
          </a:p>
        </p:txBody>
      </p:sp>
      <p:sp>
        <p:nvSpPr>
          <p:cNvPr id="3" name="부제목 2">
            <a:extLst>
              <a:ext uri="{FF2B5EF4-FFF2-40B4-BE49-F238E27FC236}">
                <a16:creationId xmlns:a16="http://schemas.microsoft.com/office/drawing/2014/main" xmlns="" id="{09CF26D4-439A-4370-808A-796ACD42A11D}"/>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xmlns="" id="{AC21C3BD-F386-46DF-892E-32CCCE7DDBD9}"/>
              </a:ext>
            </a:extLst>
          </p:cNvPr>
          <p:cNvPicPr>
            <a:picLocks noChangeAspect="1"/>
          </p:cNvPicPr>
          <p:nvPr/>
        </p:nvPicPr>
        <p:blipFill rotWithShape="1">
          <a:blip r:embed="rId2"/>
          <a:srcRect b="33850"/>
          <a:stretch/>
        </p:blipFill>
        <p:spPr>
          <a:xfrm>
            <a:off x="1020185" y="914600"/>
            <a:ext cx="7103630" cy="3402419"/>
          </a:xfrm>
          <a:prstGeom prst="rect">
            <a:avLst/>
          </a:prstGeom>
        </p:spPr>
      </p:pic>
    </p:spTree>
    <p:extLst>
      <p:ext uri="{BB962C8B-B14F-4D97-AF65-F5344CB8AC3E}">
        <p14:creationId xmlns:p14="http://schemas.microsoft.com/office/powerpoint/2010/main" xmlns="" val="326261986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12F2202-FC53-4682-9681-66DD9B5E259A}"/>
              </a:ext>
            </a:extLst>
          </p:cNvPr>
          <p:cNvSpPr>
            <a:spLocks noGrp="1"/>
          </p:cNvSpPr>
          <p:nvPr>
            <p:ph type="title"/>
          </p:nvPr>
        </p:nvSpPr>
        <p:spPr/>
        <p:txBody>
          <a:bodyPr/>
          <a:lstStyle/>
          <a:p>
            <a:r>
              <a:rPr lang="ko-KR" altLang="en-US"/>
              <a:t>쉽지만 쉽지 않은 매커니즘</a:t>
            </a:r>
          </a:p>
        </p:txBody>
      </p:sp>
      <p:sp>
        <p:nvSpPr>
          <p:cNvPr id="3" name="부제목 2">
            <a:extLst>
              <a:ext uri="{FF2B5EF4-FFF2-40B4-BE49-F238E27FC236}">
                <a16:creationId xmlns:a16="http://schemas.microsoft.com/office/drawing/2014/main" xmlns="" id="{682B4046-E5E4-4130-BD2C-FD95E85546F2}"/>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DC0AD269-7BFC-4834-AE70-032B3CA475BF}"/>
              </a:ext>
            </a:extLst>
          </p:cNvPr>
          <p:cNvSpPr/>
          <p:nvPr/>
        </p:nvSpPr>
        <p:spPr>
          <a:xfrm>
            <a:off x="404037" y="990308"/>
            <a:ext cx="8293396" cy="1021562"/>
          </a:xfrm>
          <a:prstGeom prst="rect">
            <a:avLst/>
          </a:prstGeom>
        </p:spPr>
        <p:txBody>
          <a:bodyPr wrap="square">
            <a:spAutoFit/>
          </a:bodyPr>
          <a:lstStyle/>
          <a:p>
            <a:pPr>
              <a:lnSpc>
                <a:spcPct val="150000"/>
              </a:lnSpc>
            </a:pPr>
            <a:r>
              <a:rPr lang="ko-KR" altLang="en-US"/>
              <a:t>의사결정트리에서 각 노드에서 분기하기 위한 최적의 질문은 </a:t>
            </a:r>
            <a:r>
              <a:rPr lang="ko-KR" altLang="en-US" b="1"/>
              <a:t>정보이득</a:t>
            </a:r>
            <a:r>
              <a:rPr lang="en-US" altLang="ko-KR" b="1"/>
              <a:t>(Information Gain)</a:t>
            </a:r>
            <a:r>
              <a:rPr lang="ko-KR" altLang="en-US"/>
              <a:t>이라는 값이 최대가 되도록 만들어주는 것이 핵심</a:t>
            </a:r>
            <a:r>
              <a:rPr lang="en-US" altLang="ko-KR"/>
              <a:t>. </a:t>
            </a:r>
            <a:r>
              <a:rPr lang="ko-KR" altLang="en-US"/>
              <a:t>정보이득은 자식노드의 </a:t>
            </a:r>
            <a:r>
              <a:rPr lang="ko-KR" altLang="en-US" b="1"/>
              <a:t>데이터 불순도</a:t>
            </a:r>
            <a:r>
              <a:rPr lang="ko-KR" altLang="en-US"/>
              <a:t>가 작으면 작을수록 커지게 됩니다</a:t>
            </a:r>
          </a:p>
        </p:txBody>
      </p:sp>
      <p:grpSp>
        <p:nvGrpSpPr>
          <p:cNvPr id="12" name="그룹 11">
            <a:extLst>
              <a:ext uri="{FF2B5EF4-FFF2-40B4-BE49-F238E27FC236}">
                <a16:creationId xmlns:a16="http://schemas.microsoft.com/office/drawing/2014/main" xmlns="" id="{5669FC2C-8D72-4EBF-A633-33258A4978F9}"/>
              </a:ext>
            </a:extLst>
          </p:cNvPr>
          <p:cNvGrpSpPr/>
          <p:nvPr/>
        </p:nvGrpSpPr>
        <p:grpSpPr>
          <a:xfrm>
            <a:off x="1377564" y="1868709"/>
            <a:ext cx="2648320" cy="1073203"/>
            <a:chOff x="404037" y="2185245"/>
            <a:chExt cx="2648320" cy="1073203"/>
          </a:xfrm>
        </p:grpSpPr>
        <p:pic>
          <p:nvPicPr>
            <p:cNvPr id="6" name="그림 5">
              <a:extLst>
                <a:ext uri="{FF2B5EF4-FFF2-40B4-BE49-F238E27FC236}">
                  <a16:creationId xmlns:a16="http://schemas.microsoft.com/office/drawing/2014/main" xmlns="" id="{DFAED9D0-C635-4601-8727-A095904B47E0}"/>
                </a:ext>
              </a:extLst>
            </p:cNvPr>
            <p:cNvPicPr>
              <a:picLocks noChangeAspect="1"/>
            </p:cNvPicPr>
            <p:nvPr/>
          </p:nvPicPr>
          <p:blipFill>
            <a:blip r:embed="rId2"/>
            <a:stretch>
              <a:fillRect/>
            </a:stretch>
          </p:blipFill>
          <p:spPr>
            <a:xfrm>
              <a:off x="404037" y="2524921"/>
              <a:ext cx="2648320" cy="733527"/>
            </a:xfrm>
            <a:prstGeom prst="rect">
              <a:avLst/>
            </a:prstGeom>
          </p:spPr>
        </p:pic>
        <p:sp>
          <p:nvSpPr>
            <p:cNvPr id="9" name="직사각형 8">
              <a:extLst>
                <a:ext uri="{FF2B5EF4-FFF2-40B4-BE49-F238E27FC236}">
                  <a16:creationId xmlns:a16="http://schemas.microsoft.com/office/drawing/2014/main" xmlns="" id="{1DBB0EF4-980C-40E6-8C94-9F6C7B46C98A}"/>
                </a:ext>
              </a:extLst>
            </p:cNvPr>
            <p:cNvSpPr/>
            <p:nvPr/>
          </p:nvSpPr>
          <p:spPr>
            <a:xfrm>
              <a:off x="404037" y="2185245"/>
              <a:ext cx="2343911" cy="307777"/>
            </a:xfrm>
            <a:prstGeom prst="rect">
              <a:avLst/>
            </a:prstGeom>
          </p:spPr>
          <p:txBody>
            <a:bodyPr wrap="none">
              <a:spAutoFit/>
            </a:bodyPr>
            <a:lstStyle/>
            <a:p>
              <a:r>
                <a:rPr lang="ko-KR" altLang="en-US"/>
                <a:t>정보이득</a:t>
              </a:r>
              <a:r>
                <a:rPr lang="en-US" altLang="ko-KR"/>
                <a:t>(Information Gain)</a:t>
              </a:r>
              <a:endParaRPr lang="ko-KR" altLang="en-US"/>
            </a:p>
          </p:txBody>
        </p:sp>
      </p:grpSp>
      <p:grpSp>
        <p:nvGrpSpPr>
          <p:cNvPr id="11" name="그룹 10">
            <a:extLst>
              <a:ext uri="{FF2B5EF4-FFF2-40B4-BE49-F238E27FC236}">
                <a16:creationId xmlns:a16="http://schemas.microsoft.com/office/drawing/2014/main" xmlns="" id="{B17F7E08-40F1-45DC-9BAD-D5FB93AE320C}"/>
              </a:ext>
            </a:extLst>
          </p:cNvPr>
          <p:cNvGrpSpPr/>
          <p:nvPr/>
        </p:nvGrpSpPr>
        <p:grpSpPr>
          <a:xfrm>
            <a:off x="4453116" y="1868709"/>
            <a:ext cx="3277057" cy="986474"/>
            <a:chOff x="4453116" y="2145157"/>
            <a:chExt cx="3277057" cy="986474"/>
          </a:xfrm>
        </p:grpSpPr>
        <p:pic>
          <p:nvPicPr>
            <p:cNvPr id="8" name="그림 7">
              <a:extLst>
                <a:ext uri="{FF2B5EF4-FFF2-40B4-BE49-F238E27FC236}">
                  <a16:creationId xmlns:a16="http://schemas.microsoft.com/office/drawing/2014/main" xmlns="" id="{7D727344-3B02-4DF1-8123-71180F8D220A}"/>
                </a:ext>
              </a:extLst>
            </p:cNvPr>
            <p:cNvPicPr>
              <a:picLocks noChangeAspect="1"/>
            </p:cNvPicPr>
            <p:nvPr/>
          </p:nvPicPr>
          <p:blipFill>
            <a:blip r:embed="rId3"/>
            <a:stretch>
              <a:fillRect/>
            </a:stretch>
          </p:blipFill>
          <p:spPr>
            <a:xfrm>
              <a:off x="4453116" y="2512420"/>
              <a:ext cx="3277057" cy="619211"/>
            </a:xfrm>
            <a:prstGeom prst="rect">
              <a:avLst/>
            </a:prstGeom>
          </p:spPr>
        </p:pic>
        <p:sp>
          <p:nvSpPr>
            <p:cNvPr id="10" name="직사각형 9">
              <a:extLst>
                <a:ext uri="{FF2B5EF4-FFF2-40B4-BE49-F238E27FC236}">
                  <a16:creationId xmlns:a16="http://schemas.microsoft.com/office/drawing/2014/main" xmlns="" id="{F6714684-85FD-4D74-B26B-D1E787B412EC}"/>
                </a:ext>
              </a:extLst>
            </p:cNvPr>
            <p:cNvSpPr/>
            <p:nvPr/>
          </p:nvSpPr>
          <p:spPr>
            <a:xfrm>
              <a:off x="4453116" y="2145157"/>
              <a:ext cx="3175869" cy="307777"/>
            </a:xfrm>
            <a:prstGeom prst="rect">
              <a:avLst/>
            </a:prstGeom>
          </p:spPr>
          <p:txBody>
            <a:bodyPr wrap="none">
              <a:spAutoFit/>
            </a:bodyPr>
            <a:lstStyle/>
            <a:p>
              <a:r>
                <a:rPr lang="ko-KR" altLang="en-US"/>
                <a:t>분기되는 자식 노드의 개수는 </a:t>
              </a:r>
              <a:r>
                <a:rPr lang="en-US" altLang="ko-KR"/>
                <a:t>2</a:t>
              </a:r>
              <a:r>
                <a:rPr lang="ko-KR" altLang="en-US"/>
                <a:t>개라면</a:t>
              </a:r>
            </a:p>
          </p:txBody>
        </p:sp>
      </p:grpSp>
      <p:sp>
        <p:nvSpPr>
          <p:cNvPr id="13" name="직사각형 12">
            <a:extLst>
              <a:ext uri="{FF2B5EF4-FFF2-40B4-BE49-F238E27FC236}">
                <a16:creationId xmlns:a16="http://schemas.microsoft.com/office/drawing/2014/main" xmlns="" id="{824B17FF-40FB-441E-9255-BE1DE42A2F87}"/>
              </a:ext>
            </a:extLst>
          </p:cNvPr>
          <p:cNvSpPr/>
          <p:nvPr/>
        </p:nvSpPr>
        <p:spPr>
          <a:xfrm>
            <a:off x="1502173" y="2994273"/>
            <a:ext cx="6139655" cy="1743298"/>
          </a:xfrm>
          <a:prstGeom prst="rect">
            <a:avLst/>
          </a:prstGeom>
        </p:spPr>
        <p:txBody>
          <a:bodyPr wrap="square">
            <a:spAutoFit/>
          </a:bodyPr>
          <a:lstStyle/>
          <a:p>
            <a:pPr marL="285750" indent="-285750">
              <a:lnSpc>
                <a:spcPct val="130000"/>
              </a:lnSpc>
              <a:buFont typeface="Arial" panose="020B0604020202020204" pitchFamily="34" charset="0"/>
              <a:buChar char="•"/>
            </a:pPr>
            <a:r>
              <a:rPr lang="en-US" altLang="ko-KR"/>
              <a:t>f		</a:t>
            </a:r>
            <a:r>
              <a:rPr lang="ko-KR" altLang="en-US"/>
              <a:t>데이터의 특성값</a:t>
            </a:r>
            <a:r>
              <a:rPr lang="en-US" altLang="ko-KR"/>
              <a:t>(</a:t>
            </a:r>
            <a:r>
              <a:rPr lang="ko-KR" altLang="en-US"/>
              <a:t>예</a:t>
            </a:r>
            <a:r>
              <a:rPr lang="en-US" altLang="ko-KR"/>
              <a:t>: </a:t>
            </a:r>
            <a:r>
              <a:rPr lang="ko-KR" altLang="en-US"/>
              <a:t>꽃잎 길이 또는 꽃잎 너비</a:t>
            </a:r>
            <a:r>
              <a:rPr lang="en-US" altLang="ko-KR"/>
              <a:t>)</a:t>
            </a:r>
            <a:r>
              <a:rPr lang="ko-KR" altLang="en-US"/>
              <a:t> </a:t>
            </a:r>
            <a:endParaRPr lang="en-US" altLang="ko-KR"/>
          </a:p>
          <a:p>
            <a:pPr marL="285750" indent="-285750">
              <a:lnSpc>
                <a:spcPct val="130000"/>
              </a:lnSpc>
              <a:buFont typeface="Arial" panose="020B0604020202020204" pitchFamily="34" charset="0"/>
              <a:buChar char="•"/>
            </a:pPr>
            <a:r>
              <a:rPr lang="en-US" altLang="ko-KR"/>
              <a:t>Dp		</a:t>
            </a:r>
            <a:r>
              <a:rPr lang="ko-KR" altLang="en-US"/>
              <a:t>부모노드에 존재하는 데이터 세트</a:t>
            </a:r>
            <a:endParaRPr lang="en-US" altLang="ko-KR"/>
          </a:p>
          <a:p>
            <a:pPr marL="285750" indent="-285750">
              <a:lnSpc>
                <a:spcPct val="130000"/>
              </a:lnSpc>
              <a:buFont typeface="Arial" panose="020B0604020202020204" pitchFamily="34" charset="0"/>
              <a:buChar char="•"/>
            </a:pPr>
            <a:r>
              <a:rPr lang="en-US" altLang="ko-KR"/>
              <a:t>Dj		j</a:t>
            </a:r>
            <a:r>
              <a:rPr lang="ko-KR" altLang="en-US"/>
              <a:t>번째 자식노드에 존재하는 데이터 세트</a:t>
            </a:r>
            <a:endParaRPr lang="en-US" altLang="ko-KR"/>
          </a:p>
          <a:p>
            <a:pPr marL="285750" indent="-285750">
              <a:lnSpc>
                <a:spcPct val="130000"/>
              </a:lnSpc>
              <a:buFont typeface="Arial" panose="020B0604020202020204" pitchFamily="34" charset="0"/>
              <a:buChar char="•"/>
            </a:pPr>
            <a:r>
              <a:rPr lang="en-US" altLang="ko-KR"/>
              <a:t>I(Dp)		Dp</a:t>
            </a:r>
            <a:r>
              <a:rPr lang="ko-KR" altLang="en-US"/>
              <a:t>  불순도</a:t>
            </a:r>
            <a:r>
              <a:rPr lang="en-US" altLang="ko-KR"/>
              <a:t>(impurity), </a:t>
            </a:r>
          </a:p>
          <a:p>
            <a:pPr marL="285750" indent="-285750">
              <a:lnSpc>
                <a:spcPct val="130000"/>
              </a:lnSpc>
              <a:buFont typeface="Arial" panose="020B0604020202020204" pitchFamily="34" charset="0"/>
              <a:buChar char="•"/>
            </a:pPr>
            <a:r>
              <a:rPr lang="en-US" altLang="ko-KR"/>
              <a:t>I(Dj)		Dj</a:t>
            </a:r>
            <a:r>
              <a:rPr lang="ko-KR" altLang="en-US"/>
              <a:t>   불순도</a:t>
            </a:r>
            <a:endParaRPr lang="en-US" altLang="ko-KR"/>
          </a:p>
          <a:p>
            <a:pPr marL="285750" indent="-285750">
              <a:lnSpc>
                <a:spcPct val="130000"/>
              </a:lnSpc>
              <a:buFont typeface="Arial" panose="020B0604020202020204" pitchFamily="34" charset="0"/>
              <a:buChar char="•"/>
            </a:pPr>
            <a:r>
              <a:rPr lang="en-US" altLang="ko-KR"/>
              <a:t>Np</a:t>
            </a:r>
            <a:r>
              <a:rPr lang="ko-KR" altLang="en-US"/>
              <a:t>와 </a:t>
            </a:r>
            <a:r>
              <a:rPr lang="en-US" altLang="ko-KR"/>
              <a:t>Nj		Dp</a:t>
            </a:r>
            <a:r>
              <a:rPr lang="ko-KR" altLang="en-US"/>
              <a:t>의 데이터 개수와 </a:t>
            </a:r>
            <a:r>
              <a:rPr lang="en-US" altLang="ko-KR"/>
              <a:t>Dj</a:t>
            </a:r>
            <a:r>
              <a:rPr lang="ko-KR" altLang="en-US"/>
              <a:t>의 데이터의 개수</a:t>
            </a:r>
          </a:p>
        </p:txBody>
      </p:sp>
    </p:spTree>
    <p:extLst>
      <p:ext uri="{BB962C8B-B14F-4D97-AF65-F5344CB8AC3E}">
        <p14:creationId xmlns:p14="http://schemas.microsoft.com/office/powerpoint/2010/main" xmlns="" val="434950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xmlns="" id="{BF1A87D9-1689-42AA-AE24-4030363C3B42}"/>
              </a:ext>
            </a:extLst>
          </p:cNvPr>
          <p:cNvPicPr>
            <a:picLocks noChangeAspect="1"/>
          </p:cNvPicPr>
          <p:nvPr/>
        </p:nvPicPr>
        <p:blipFill>
          <a:blip r:embed="rId2"/>
          <a:stretch>
            <a:fillRect/>
          </a:stretch>
        </p:blipFill>
        <p:spPr>
          <a:xfrm>
            <a:off x="794787" y="847295"/>
            <a:ext cx="3275821" cy="2430647"/>
          </a:xfrm>
          <a:prstGeom prst="rect">
            <a:avLst/>
          </a:prstGeom>
        </p:spPr>
      </p:pic>
      <p:pic>
        <p:nvPicPr>
          <p:cNvPr id="57348" name="Picture 4">
            <a:extLst>
              <a:ext uri="{FF2B5EF4-FFF2-40B4-BE49-F238E27FC236}">
                <a16:creationId xmlns:a16="http://schemas.microsoft.com/office/drawing/2014/main" xmlns="" id="{944A079E-7077-42C0-8259-30A48C42B23D}"/>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036265" y="847295"/>
            <a:ext cx="3321873" cy="266420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제목 1">
            <a:extLst>
              <a:ext uri="{FF2B5EF4-FFF2-40B4-BE49-F238E27FC236}">
                <a16:creationId xmlns:a16="http://schemas.microsoft.com/office/drawing/2014/main" xmlns="" id="{BC98EC17-DC6C-4BF8-8F0F-CB4D7DDC4316}"/>
              </a:ext>
            </a:extLst>
          </p:cNvPr>
          <p:cNvSpPr>
            <a:spLocks noGrp="1"/>
          </p:cNvSpPr>
          <p:nvPr>
            <p:ph type="title"/>
          </p:nvPr>
        </p:nvSpPr>
        <p:spPr/>
        <p:txBody>
          <a:bodyPr/>
          <a:lstStyle/>
          <a:p>
            <a:r>
              <a:rPr lang="ko-KR" altLang="en-US"/>
              <a:t>정보 획득량 </a:t>
            </a:r>
            <a:r>
              <a:rPr lang="en-US" altLang="ko-KR"/>
              <a:t>(Information Gain)</a:t>
            </a:r>
            <a:endParaRPr lang="ko-KR" altLang="en-US"/>
          </a:p>
        </p:txBody>
      </p:sp>
      <p:sp>
        <p:nvSpPr>
          <p:cNvPr id="3" name="부제목 2">
            <a:extLst>
              <a:ext uri="{FF2B5EF4-FFF2-40B4-BE49-F238E27FC236}">
                <a16:creationId xmlns:a16="http://schemas.microsoft.com/office/drawing/2014/main" xmlns="" id="{592E9683-8DAD-4FB2-AF8D-F3F209C986DC}"/>
              </a:ext>
            </a:extLst>
          </p:cNvPr>
          <p:cNvSpPr>
            <a:spLocks noGrp="1"/>
          </p:cNvSpPr>
          <p:nvPr>
            <p:ph type="subTitle" idx="1"/>
          </p:nvPr>
        </p:nvSpPr>
        <p:spPr/>
        <p:txBody>
          <a:bodyPr/>
          <a:lstStyle/>
          <a:p>
            <a:endParaRPr lang="ko-KR" altLang="en-US"/>
          </a:p>
        </p:txBody>
      </p:sp>
      <p:sp>
        <p:nvSpPr>
          <p:cNvPr id="5" name="직사각형 4">
            <a:extLst>
              <a:ext uri="{FF2B5EF4-FFF2-40B4-BE49-F238E27FC236}">
                <a16:creationId xmlns:a16="http://schemas.microsoft.com/office/drawing/2014/main" xmlns="" id="{B70A0157-3698-4A01-98D5-B741F9FDB060}"/>
              </a:ext>
            </a:extLst>
          </p:cNvPr>
          <p:cNvSpPr/>
          <p:nvPr/>
        </p:nvSpPr>
        <p:spPr>
          <a:xfrm>
            <a:off x="794787" y="3465208"/>
            <a:ext cx="2007281" cy="738664"/>
          </a:xfrm>
          <a:prstGeom prst="rect">
            <a:avLst/>
          </a:prstGeom>
        </p:spPr>
        <p:txBody>
          <a:bodyPr wrap="none">
            <a:spAutoFit/>
          </a:bodyPr>
          <a:lstStyle/>
          <a:p>
            <a:r>
              <a:rPr lang="en-US" altLang="ko-KR"/>
              <a:t>Information Gain </a:t>
            </a:r>
          </a:p>
          <a:p>
            <a:r>
              <a:rPr lang="en-US" altLang="ko-KR"/>
              <a:t>= 0.5 – (0 + 0.375 + 0) </a:t>
            </a:r>
          </a:p>
          <a:p>
            <a:r>
              <a:rPr lang="en-US" altLang="ko-KR"/>
              <a:t>= 0.125</a:t>
            </a:r>
            <a:endParaRPr lang="ko-KR" altLang="en-US"/>
          </a:p>
        </p:txBody>
      </p:sp>
      <p:sp>
        <p:nvSpPr>
          <p:cNvPr id="6" name="직사각형 5">
            <a:extLst>
              <a:ext uri="{FF2B5EF4-FFF2-40B4-BE49-F238E27FC236}">
                <a16:creationId xmlns:a16="http://schemas.microsoft.com/office/drawing/2014/main" xmlns="" id="{1C3FDB2C-03CA-4D0D-9524-448C637EC519}"/>
              </a:ext>
            </a:extLst>
          </p:cNvPr>
          <p:cNvSpPr/>
          <p:nvPr/>
        </p:nvSpPr>
        <p:spPr>
          <a:xfrm>
            <a:off x="3253086" y="1075305"/>
            <a:ext cx="2600701" cy="903068"/>
          </a:xfrm>
          <a:prstGeom prst="rect">
            <a:avLst/>
          </a:prstGeom>
          <a:solidFill>
            <a:schemeClr val="accent2">
              <a:lumMod val="20000"/>
              <a:lumOff val="80000"/>
            </a:schemeClr>
          </a:solidFill>
        </p:spPr>
        <p:txBody>
          <a:bodyPr wrap="square">
            <a:spAutoFit/>
          </a:bodyPr>
          <a:lstStyle/>
          <a:p>
            <a:pPr algn="ctr">
              <a:lnSpc>
                <a:spcPct val="130000"/>
              </a:lnSpc>
            </a:pPr>
            <a:r>
              <a:rPr lang="ko-KR" altLang="en-US"/>
              <a:t>분할된 데이터 세트들의 불순도가 작을 수록 </a:t>
            </a:r>
            <a:endParaRPr lang="en-US" altLang="ko-KR"/>
          </a:p>
          <a:p>
            <a:pPr algn="ctr">
              <a:lnSpc>
                <a:spcPct val="130000"/>
              </a:lnSpc>
            </a:pPr>
            <a:r>
              <a:rPr lang="ko-KR" altLang="en-US"/>
              <a:t>정보 획득량은 증가한다</a:t>
            </a:r>
            <a:r>
              <a:rPr lang="en-US" altLang="ko-KR"/>
              <a:t>.</a:t>
            </a:r>
            <a:endParaRPr lang="ko-KR" altLang="en-US"/>
          </a:p>
        </p:txBody>
      </p:sp>
      <p:sp>
        <p:nvSpPr>
          <p:cNvPr id="7" name="직사각형 6">
            <a:extLst>
              <a:ext uri="{FF2B5EF4-FFF2-40B4-BE49-F238E27FC236}">
                <a16:creationId xmlns:a16="http://schemas.microsoft.com/office/drawing/2014/main" xmlns="" id="{7676F843-A7D1-4BF9-9B1C-E5CC09A2393F}"/>
              </a:ext>
            </a:extLst>
          </p:cNvPr>
          <p:cNvSpPr/>
          <p:nvPr/>
        </p:nvSpPr>
        <p:spPr>
          <a:xfrm>
            <a:off x="4775364" y="3465208"/>
            <a:ext cx="4572000" cy="738664"/>
          </a:xfrm>
          <a:prstGeom prst="rect">
            <a:avLst/>
          </a:prstGeom>
        </p:spPr>
        <p:txBody>
          <a:bodyPr>
            <a:spAutoFit/>
          </a:bodyPr>
          <a:lstStyle/>
          <a:p>
            <a:r>
              <a:rPr lang="en-US" altLang="ko-KR"/>
              <a:t>Information Gain </a:t>
            </a:r>
          </a:p>
          <a:p>
            <a:r>
              <a:rPr lang="en-US" altLang="ko-KR"/>
              <a:t>= 0.5 – ((2/10)*0.5 + (5/10)*0.48 + (3/10)*0.44) </a:t>
            </a:r>
          </a:p>
          <a:p>
            <a:r>
              <a:rPr lang="en-US" altLang="ko-KR"/>
              <a:t>= 0.026</a:t>
            </a:r>
            <a:endParaRPr lang="ko-KR" altLang="en-US"/>
          </a:p>
        </p:txBody>
      </p:sp>
    </p:spTree>
    <p:extLst>
      <p:ext uri="{BB962C8B-B14F-4D97-AF65-F5344CB8AC3E}">
        <p14:creationId xmlns:p14="http://schemas.microsoft.com/office/powerpoint/2010/main" xmlns="" val="2124143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BC98EC17-DC6C-4BF8-8F0F-CB4D7DDC4316}"/>
              </a:ext>
            </a:extLst>
          </p:cNvPr>
          <p:cNvSpPr>
            <a:spLocks noGrp="1"/>
          </p:cNvSpPr>
          <p:nvPr>
            <p:ph type="title"/>
          </p:nvPr>
        </p:nvSpPr>
        <p:spPr/>
        <p:txBody>
          <a:bodyPr/>
          <a:lstStyle/>
          <a:p>
            <a:r>
              <a:rPr lang="ko-KR" altLang="en-US"/>
              <a:t>불순도 </a:t>
            </a:r>
            <a:r>
              <a:rPr lang="en-US" altLang="ko-KR"/>
              <a:t>(Impurity)</a:t>
            </a:r>
            <a:endParaRPr lang="ko-KR" altLang="en-US"/>
          </a:p>
        </p:txBody>
      </p:sp>
      <p:sp>
        <p:nvSpPr>
          <p:cNvPr id="3" name="부제목 2">
            <a:extLst>
              <a:ext uri="{FF2B5EF4-FFF2-40B4-BE49-F238E27FC236}">
                <a16:creationId xmlns:a16="http://schemas.microsoft.com/office/drawing/2014/main" xmlns="" id="{592E9683-8DAD-4FB2-AF8D-F3F209C986DC}"/>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2285C624-75AA-4AE9-98EA-F4E29BD2944F}"/>
              </a:ext>
            </a:extLst>
          </p:cNvPr>
          <p:cNvSpPr/>
          <p:nvPr/>
        </p:nvSpPr>
        <p:spPr>
          <a:xfrm>
            <a:off x="423178" y="829257"/>
            <a:ext cx="8187070" cy="903389"/>
          </a:xfrm>
          <a:prstGeom prst="rect">
            <a:avLst/>
          </a:prstGeom>
        </p:spPr>
        <p:txBody>
          <a:bodyPr wrap="square">
            <a:spAutoFit/>
          </a:bodyPr>
          <a:lstStyle/>
          <a:p>
            <a:pPr>
              <a:lnSpc>
                <a:spcPct val="130000"/>
              </a:lnSpc>
            </a:pPr>
            <a:r>
              <a:rPr lang="ko-KR" altLang="en-US"/>
              <a:t>불순물이 어느정도 포함되어 있는지 확인할 수 있는 지표로 지니 불순도</a:t>
            </a:r>
            <a:r>
              <a:rPr lang="en-US" altLang="ko-KR"/>
              <a:t>(Gini Impurity) </a:t>
            </a:r>
            <a:r>
              <a:rPr lang="ko-KR" altLang="en-US"/>
              <a:t>값을 확인해볼 수 있다</a:t>
            </a:r>
            <a:r>
              <a:rPr lang="en-US" altLang="ko-KR"/>
              <a:t>. </a:t>
            </a:r>
            <a:r>
              <a:rPr lang="ko-KR" altLang="en-US"/>
              <a:t>계산법은 지니 인덱스</a:t>
            </a:r>
            <a:r>
              <a:rPr lang="en-US" altLang="ko-KR"/>
              <a:t>(Gini Index), </a:t>
            </a:r>
            <a:r>
              <a:rPr lang="ko-KR" altLang="en-US"/>
              <a:t>엔트로피</a:t>
            </a:r>
            <a:r>
              <a:rPr lang="en-US" altLang="ko-KR"/>
              <a:t>(entropy), </a:t>
            </a:r>
            <a:r>
              <a:rPr lang="ko-KR" altLang="en-US"/>
              <a:t>분류오류</a:t>
            </a:r>
            <a:r>
              <a:rPr lang="en-US" altLang="ko-KR"/>
              <a:t>(classification error)</a:t>
            </a:r>
          </a:p>
          <a:p>
            <a:pPr>
              <a:lnSpc>
                <a:spcPct val="130000"/>
              </a:lnSpc>
            </a:pPr>
            <a:endParaRPr lang="ko-KR" altLang="en-US"/>
          </a:p>
        </p:txBody>
      </p:sp>
      <p:pic>
        <p:nvPicPr>
          <p:cNvPr id="56324" name="Picture 4">
            <a:extLst>
              <a:ext uri="{FF2B5EF4-FFF2-40B4-BE49-F238E27FC236}">
                <a16:creationId xmlns:a16="http://schemas.microsoft.com/office/drawing/2014/main" xmlns="" id="{15E7817C-1252-40ED-8040-F888D97A5B5D}"/>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00400" y="3291437"/>
            <a:ext cx="2743200" cy="85725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직사각형 4">
            <a:extLst>
              <a:ext uri="{FF2B5EF4-FFF2-40B4-BE49-F238E27FC236}">
                <a16:creationId xmlns:a16="http://schemas.microsoft.com/office/drawing/2014/main" xmlns="" id="{86DF7F4B-4CA9-4E02-9F5B-40313CC59D6D}"/>
              </a:ext>
            </a:extLst>
          </p:cNvPr>
          <p:cNvSpPr/>
          <p:nvPr/>
        </p:nvSpPr>
        <p:spPr>
          <a:xfrm>
            <a:off x="423178" y="2753051"/>
            <a:ext cx="8187070" cy="375231"/>
          </a:xfrm>
          <a:prstGeom prst="rect">
            <a:avLst/>
          </a:prstGeom>
        </p:spPr>
        <p:txBody>
          <a:bodyPr wrap="square">
            <a:spAutoFit/>
          </a:bodyPr>
          <a:lstStyle/>
          <a:p>
            <a:pPr>
              <a:lnSpc>
                <a:spcPct val="150000"/>
              </a:lnSpc>
            </a:pPr>
            <a:r>
              <a:rPr lang="ko-KR" altLang="en-US"/>
              <a:t>총 </a:t>
            </a:r>
            <a:r>
              <a:rPr lang="en-US" altLang="ko-KR"/>
              <a:t>4</a:t>
            </a:r>
            <a:r>
              <a:rPr lang="ko-KR" altLang="en-US"/>
              <a:t>개 데이터 세트에서 레이블 </a:t>
            </a:r>
            <a:r>
              <a:rPr lang="en-US" altLang="ko-KR"/>
              <a:t>A</a:t>
            </a:r>
            <a:r>
              <a:rPr lang="ko-KR" altLang="en-US"/>
              <a:t>가 </a:t>
            </a:r>
            <a:r>
              <a:rPr lang="en-US" altLang="ko-KR"/>
              <a:t>3</a:t>
            </a:r>
            <a:r>
              <a:rPr lang="ko-KR" altLang="en-US"/>
              <a:t>개</a:t>
            </a:r>
            <a:r>
              <a:rPr lang="en-US" altLang="ko-KR"/>
              <a:t>, B</a:t>
            </a:r>
            <a:r>
              <a:rPr lang="ko-KR" altLang="en-US"/>
              <a:t>가 </a:t>
            </a:r>
            <a:r>
              <a:rPr lang="en-US" altLang="ko-KR"/>
              <a:t>1</a:t>
            </a:r>
            <a:r>
              <a:rPr lang="ko-KR" altLang="en-US"/>
              <a:t>개 포함되어 있다면 지니인덱스는</a:t>
            </a:r>
            <a:r>
              <a:rPr lang="en-US" altLang="ko-KR"/>
              <a:t>?</a:t>
            </a:r>
            <a:endParaRPr lang="ko-KR" altLang="en-US"/>
          </a:p>
        </p:txBody>
      </p:sp>
      <p:grpSp>
        <p:nvGrpSpPr>
          <p:cNvPr id="9" name="그룹 8">
            <a:extLst>
              <a:ext uri="{FF2B5EF4-FFF2-40B4-BE49-F238E27FC236}">
                <a16:creationId xmlns:a16="http://schemas.microsoft.com/office/drawing/2014/main" xmlns="" id="{E4890AE4-562C-45D4-803F-D4695444FB4A}"/>
              </a:ext>
            </a:extLst>
          </p:cNvPr>
          <p:cNvGrpSpPr/>
          <p:nvPr/>
        </p:nvGrpSpPr>
        <p:grpSpPr>
          <a:xfrm>
            <a:off x="426455" y="1806882"/>
            <a:ext cx="8291090" cy="680507"/>
            <a:chOff x="319158" y="1604861"/>
            <a:chExt cx="8291090" cy="680507"/>
          </a:xfrm>
        </p:grpSpPr>
        <mc:AlternateContent xmlns:mc="http://schemas.openxmlformats.org/markup-compatibility/2006">
          <mc:Choice xmlns:a14="http://schemas.microsoft.com/office/drawing/2010/main" xmlns="" Requires="a14">
            <p:sp>
              <p:nvSpPr>
                <p:cNvPr id="8" name="TextBox 7">
                  <a:extLst>
                    <a:ext uri="{FF2B5EF4-FFF2-40B4-BE49-F238E27FC236}">
                      <a16:creationId xmlns:a16="http://schemas.microsoft.com/office/drawing/2014/main" id="{448C50C6-432C-407B-A6A0-CAD738723B95}"/>
                    </a:ext>
                  </a:extLst>
                </p:cNvPr>
                <p:cNvSpPr txBox="1"/>
                <p:nvPr/>
              </p:nvSpPr>
              <p:spPr>
                <a:xfrm>
                  <a:off x="319158" y="1604861"/>
                  <a:ext cx="1975028" cy="6805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𝐼𝐺</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𝑡</m:t>
                            </m:r>
                          </m:e>
                        </m:d>
                        <m:r>
                          <a:rPr lang="en-US" altLang="ko-KR" b="0" i="1" smtClean="0">
                            <a:latin typeface="Cambria Math" panose="02040503050406030204" pitchFamily="18" charset="0"/>
                          </a:rPr>
                          <m:t>=1−</m:t>
                        </m:r>
                        <m:nary>
                          <m:naryPr>
                            <m:chr m:val="∑"/>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𝑐</m:t>
                            </m:r>
                          </m:sup>
                          <m:e>
                            <m:r>
                              <a:rPr lang="en-US" altLang="ko-KR" b="0" i="1" smtClean="0">
                                <a:latin typeface="Cambria Math" panose="02040503050406030204" pitchFamily="18" charset="0"/>
                              </a:rPr>
                              <m:t>𝑝</m:t>
                            </m:r>
                            <m:sSup>
                              <m:sSupPr>
                                <m:ctrlPr>
                                  <a:rPr lang="en-US" altLang="ko-KR" b="0" i="1" smtClean="0">
                                    <a:latin typeface="Cambria Math" panose="02040503050406030204" pitchFamily="18" charset="0"/>
                                  </a:rPr>
                                </m:ctrlPr>
                              </m:sSupPr>
                              <m:e>
                                <m:d>
                                  <m:dPr>
                                    <m:ctrlPr>
                                      <a:rPr lang="en-US" altLang="ko-KR" i="1">
                                        <a:latin typeface="Cambria Math" panose="02040503050406030204" pitchFamily="18" charset="0"/>
                                      </a:rPr>
                                    </m:ctrlPr>
                                  </m:dPr>
                                  <m:e>
                                    <m:f>
                                      <m:fPr>
                                        <m:ctrlPr>
                                          <a:rPr lang="en-US" altLang="ko-KR" i="1">
                                            <a:latin typeface="Cambria Math" panose="02040503050406030204" pitchFamily="18" charset="0"/>
                                          </a:rPr>
                                        </m:ctrlPr>
                                      </m:fPr>
                                      <m:num>
                                        <m:r>
                                          <a:rPr lang="en-US" altLang="ko-KR" i="1">
                                            <a:latin typeface="Cambria Math" panose="02040503050406030204" pitchFamily="18" charset="0"/>
                                          </a:rPr>
                                          <m:t>𝑖</m:t>
                                        </m:r>
                                      </m:num>
                                      <m:den>
                                        <m:r>
                                          <a:rPr lang="en-US" altLang="ko-KR" i="1">
                                            <a:latin typeface="Cambria Math" panose="02040503050406030204" pitchFamily="18" charset="0"/>
                                          </a:rPr>
                                          <m:t>𝑡</m:t>
                                        </m:r>
                                      </m:den>
                                    </m:f>
                                  </m:e>
                                </m:d>
                              </m:e>
                              <m:sup>
                                <m:r>
                                  <a:rPr lang="en-US" altLang="ko-KR" b="0" i="1" smtClean="0">
                                    <a:latin typeface="Cambria Math" panose="02040503050406030204" pitchFamily="18" charset="0"/>
                                  </a:rPr>
                                  <m:t>2</m:t>
                                </m:r>
                              </m:sup>
                            </m:sSup>
                          </m:e>
                        </m:nary>
                      </m:oMath>
                    </m:oMathPara>
                  </a14:m>
                  <a:endParaRPr lang="ko-KR" altLang="en-US"/>
                </a:p>
              </p:txBody>
            </p:sp>
          </mc:Choice>
          <mc:Fallback>
            <p:sp>
              <p:nvSpPr>
                <p:cNvPr id="8" name="TextBox 7">
                  <a:extLst>
                    <a:ext uri="{FF2B5EF4-FFF2-40B4-BE49-F238E27FC236}">
                      <a16:creationId xmlns:a16="http://schemas.microsoft.com/office/drawing/2014/main" xmlns="" xmlns:a14="http://schemas.microsoft.com/office/drawing/2010/main" id="{448C50C6-432C-407B-A6A0-CAD738723B95}"/>
                    </a:ext>
                  </a:extLst>
                </p:cNvPr>
                <p:cNvSpPr txBox="1">
                  <a:spLocks noRot="1" noChangeAspect="1" noMove="1" noResize="1" noEditPoints="1" noAdjustHandles="1" noChangeArrowheads="1" noChangeShapeType="1" noTextEdit="1"/>
                </p:cNvSpPr>
                <p:nvPr/>
              </p:nvSpPr>
              <p:spPr>
                <a:xfrm>
                  <a:off x="319158" y="1604861"/>
                  <a:ext cx="1975028" cy="680507"/>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xmlns="" Requires="a14">
            <p:sp>
              <p:nvSpPr>
                <p:cNvPr id="11" name="TextBox 10">
                  <a:extLst>
                    <a:ext uri="{FF2B5EF4-FFF2-40B4-BE49-F238E27FC236}">
                      <a16:creationId xmlns:a16="http://schemas.microsoft.com/office/drawing/2014/main" id="{7D550EE7-3F2B-4ECC-808B-1F7E7E94F38F}"/>
                    </a:ext>
                  </a:extLst>
                </p:cNvPr>
                <p:cNvSpPr txBox="1"/>
                <p:nvPr/>
              </p:nvSpPr>
              <p:spPr>
                <a:xfrm>
                  <a:off x="3117379" y="1604861"/>
                  <a:ext cx="2572114" cy="6805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𝐼𝐻</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𝑡</m:t>
                            </m:r>
                          </m:e>
                        </m:d>
                        <m:r>
                          <a:rPr lang="en-US" altLang="ko-KR" b="0" i="1" smtClean="0">
                            <a:latin typeface="Cambria Math" panose="02040503050406030204" pitchFamily="18" charset="0"/>
                          </a:rPr>
                          <m:t>=1−</m:t>
                        </m:r>
                        <m:nary>
                          <m:naryPr>
                            <m:chr m:val="∑"/>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𝑐</m:t>
                            </m:r>
                          </m:sup>
                          <m:e>
                            <m:r>
                              <a:rPr lang="en-US" altLang="ko-KR" b="0" i="1" smtClean="0">
                                <a:latin typeface="Cambria Math" panose="02040503050406030204" pitchFamily="18" charset="0"/>
                              </a:rPr>
                              <m:t>𝑝</m:t>
                            </m:r>
                            <m:d>
                              <m:dPr>
                                <m:ctrlPr>
                                  <a:rPr lang="en-US" altLang="ko-KR" i="1">
                                    <a:latin typeface="Cambria Math" panose="02040503050406030204" pitchFamily="18" charset="0"/>
                                  </a:rPr>
                                </m:ctrlPr>
                              </m:dPr>
                              <m:e>
                                <m:f>
                                  <m:fPr>
                                    <m:ctrlPr>
                                      <a:rPr lang="en-US" altLang="ko-KR" i="1">
                                        <a:latin typeface="Cambria Math" panose="02040503050406030204" pitchFamily="18" charset="0"/>
                                      </a:rPr>
                                    </m:ctrlPr>
                                  </m:fPr>
                                  <m:num>
                                    <m:r>
                                      <a:rPr lang="en-US" altLang="ko-KR" i="1">
                                        <a:latin typeface="Cambria Math" panose="02040503050406030204" pitchFamily="18" charset="0"/>
                                      </a:rPr>
                                      <m:t>𝑖</m:t>
                                    </m:r>
                                  </m:num>
                                  <m:den>
                                    <m:r>
                                      <a:rPr lang="en-US" altLang="ko-KR" i="1">
                                        <a:latin typeface="Cambria Math" panose="02040503050406030204" pitchFamily="18" charset="0"/>
                                      </a:rPr>
                                      <m:t>𝑡</m:t>
                                    </m:r>
                                  </m:den>
                                </m:f>
                              </m:e>
                            </m:d>
                            <m:r>
                              <a:rPr lang="en-US" altLang="ko-KR" b="0" i="1" smtClean="0">
                                <a:latin typeface="Cambria Math" panose="02040503050406030204" pitchFamily="18" charset="0"/>
                              </a:rPr>
                              <m:t>𝑙𝑜𝑔</m:t>
                            </m:r>
                          </m:e>
                        </m:nary>
                        <m:r>
                          <a:rPr lang="en-US" altLang="ko-KR" i="1">
                            <a:latin typeface="Cambria Math" panose="02040503050406030204" pitchFamily="18" charset="0"/>
                          </a:rPr>
                          <m:t>𝑝</m:t>
                        </m:r>
                        <m:d>
                          <m:dPr>
                            <m:ctrlPr>
                              <a:rPr lang="en-US" altLang="ko-KR" i="1">
                                <a:latin typeface="Cambria Math" panose="02040503050406030204" pitchFamily="18" charset="0"/>
                              </a:rPr>
                            </m:ctrlPr>
                          </m:dPr>
                          <m:e>
                            <m:f>
                              <m:fPr>
                                <m:ctrlPr>
                                  <a:rPr lang="en-US" altLang="ko-KR" i="1">
                                    <a:latin typeface="Cambria Math" panose="02040503050406030204" pitchFamily="18" charset="0"/>
                                  </a:rPr>
                                </m:ctrlPr>
                              </m:fPr>
                              <m:num>
                                <m:r>
                                  <a:rPr lang="en-US" altLang="ko-KR" i="1">
                                    <a:latin typeface="Cambria Math" panose="02040503050406030204" pitchFamily="18" charset="0"/>
                                  </a:rPr>
                                  <m:t>𝑖</m:t>
                                </m:r>
                              </m:num>
                              <m:den>
                                <m:r>
                                  <a:rPr lang="en-US" altLang="ko-KR" i="1">
                                    <a:latin typeface="Cambria Math" panose="02040503050406030204" pitchFamily="18" charset="0"/>
                                  </a:rPr>
                                  <m:t>𝑡</m:t>
                                </m:r>
                              </m:den>
                            </m:f>
                          </m:e>
                        </m:d>
                      </m:oMath>
                    </m:oMathPara>
                  </a14:m>
                  <a:endParaRPr lang="ko-KR" altLang="en-US"/>
                </a:p>
              </p:txBody>
            </p:sp>
          </mc:Choice>
          <mc:Fallback>
            <p:sp>
              <p:nvSpPr>
                <p:cNvPr id="11" name="TextBox 10">
                  <a:extLst>
                    <a:ext uri="{FF2B5EF4-FFF2-40B4-BE49-F238E27FC236}">
                      <a16:creationId xmlns:a16="http://schemas.microsoft.com/office/drawing/2014/main" xmlns="" xmlns:a14="http://schemas.microsoft.com/office/drawing/2010/main" id="{7D550EE7-3F2B-4ECC-808B-1F7E7E94F38F}"/>
                    </a:ext>
                  </a:extLst>
                </p:cNvPr>
                <p:cNvSpPr txBox="1">
                  <a:spLocks noRot="1" noChangeAspect="1" noMove="1" noResize="1" noEditPoints="1" noAdjustHandles="1" noChangeArrowheads="1" noChangeShapeType="1" noTextEdit="1"/>
                </p:cNvSpPr>
                <p:nvPr/>
              </p:nvSpPr>
              <p:spPr>
                <a:xfrm>
                  <a:off x="3117379" y="1604861"/>
                  <a:ext cx="2572114" cy="680507"/>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xmlns="" Requires="a14">
            <p:sp>
              <p:nvSpPr>
                <p:cNvPr id="13" name="TextBox 12">
                  <a:extLst>
                    <a:ext uri="{FF2B5EF4-FFF2-40B4-BE49-F238E27FC236}">
                      <a16:creationId xmlns:a16="http://schemas.microsoft.com/office/drawing/2014/main" id="{63746F39-EB88-4428-B56B-99975801831C}"/>
                    </a:ext>
                  </a:extLst>
                </p:cNvPr>
                <p:cNvSpPr txBox="1"/>
                <p:nvPr/>
              </p:nvSpPr>
              <p:spPr>
                <a:xfrm>
                  <a:off x="6512686" y="1604861"/>
                  <a:ext cx="2097562" cy="500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𝐼𝐸</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𝑡</m:t>
                            </m:r>
                          </m:e>
                        </m:d>
                        <m:r>
                          <a:rPr lang="en-US" altLang="ko-KR" b="0" i="1" smtClean="0">
                            <a:latin typeface="Cambria Math" panose="02040503050406030204" pitchFamily="18" charset="0"/>
                          </a:rPr>
                          <m:t>=1−</m:t>
                        </m:r>
                        <m:r>
                          <a:rPr lang="en-US" altLang="ko-KR" b="0" i="1" smtClean="0">
                            <a:latin typeface="Cambria Math" panose="02040503050406030204" pitchFamily="18" charset="0"/>
                          </a:rPr>
                          <m:t>𝑚𝑎𝑥</m:t>
                        </m:r>
                        <m:d>
                          <m:dPr>
                            <m:begChr m:val="{"/>
                            <m:endChr m:val="}"/>
                            <m:ctrlPr>
                              <a:rPr lang="en-US" altLang="ko-KR" b="0" i="1" smtClean="0">
                                <a:latin typeface="Cambria Math" panose="02040503050406030204" pitchFamily="18" charset="0"/>
                              </a:rPr>
                            </m:ctrlPr>
                          </m:dPr>
                          <m:e>
                            <m:r>
                              <a:rPr lang="en-US" altLang="ko-KR" i="1">
                                <a:latin typeface="Cambria Math" panose="02040503050406030204" pitchFamily="18" charset="0"/>
                              </a:rPr>
                              <m:t>𝑝</m:t>
                            </m:r>
                            <m:d>
                              <m:dPr>
                                <m:ctrlPr>
                                  <a:rPr lang="en-US" altLang="ko-KR" i="1">
                                    <a:latin typeface="Cambria Math" panose="02040503050406030204" pitchFamily="18" charset="0"/>
                                  </a:rPr>
                                </m:ctrlPr>
                              </m:dPr>
                              <m:e>
                                <m:f>
                                  <m:fPr>
                                    <m:ctrlPr>
                                      <a:rPr lang="en-US" altLang="ko-KR" i="1">
                                        <a:latin typeface="Cambria Math" panose="02040503050406030204" pitchFamily="18" charset="0"/>
                                      </a:rPr>
                                    </m:ctrlPr>
                                  </m:fPr>
                                  <m:num>
                                    <m:r>
                                      <a:rPr lang="en-US" altLang="ko-KR" i="1">
                                        <a:latin typeface="Cambria Math" panose="02040503050406030204" pitchFamily="18" charset="0"/>
                                      </a:rPr>
                                      <m:t>𝑖</m:t>
                                    </m:r>
                                  </m:num>
                                  <m:den>
                                    <m:r>
                                      <a:rPr lang="en-US" altLang="ko-KR" i="1">
                                        <a:latin typeface="Cambria Math" panose="02040503050406030204" pitchFamily="18" charset="0"/>
                                      </a:rPr>
                                      <m:t>𝑡</m:t>
                                    </m:r>
                                  </m:den>
                                </m:f>
                              </m:e>
                            </m:d>
                          </m:e>
                        </m:d>
                      </m:oMath>
                    </m:oMathPara>
                  </a14:m>
                  <a:endParaRPr lang="ko-KR" altLang="en-US"/>
                </a:p>
              </p:txBody>
            </p:sp>
          </mc:Choice>
          <mc:Fallback>
            <p:sp>
              <p:nvSpPr>
                <p:cNvPr id="13" name="TextBox 12">
                  <a:extLst>
                    <a:ext uri="{FF2B5EF4-FFF2-40B4-BE49-F238E27FC236}">
                      <a16:creationId xmlns:a16="http://schemas.microsoft.com/office/drawing/2014/main" xmlns="" xmlns:a14="http://schemas.microsoft.com/office/drawing/2010/main" id="{63746F39-EB88-4428-B56B-99975801831C}"/>
                    </a:ext>
                  </a:extLst>
                </p:cNvPr>
                <p:cNvSpPr txBox="1">
                  <a:spLocks noRot="1" noChangeAspect="1" noMove="1" noResize="1" noEditPoints="1" noAdjustHandles="1" noChangeArrowheads="1" noChangeShapeType="1" noTextEdit="1"/>
                </p:cNvSpPr>
                <p:nvPr/>
              </p:nvSpPr>
              <p:spPr>
                <a:xfrm>
                  <a:off x="6512686" y="1604861"/>
                  <a:ext cx="2097562" cy="500330"/>
                </a:xfrm>
                <a:prstGeom prst="rect">
                  <a:avLst/>
                </a:prstGeom>
                <a:blipFill>
                  <a:blip r:embed="rId5"/>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xmlns="" val="33205650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BC98EC17-DC6C-4BF8-8F0F-CB4D7DDC4316}"/>
              </a:ext>
            </a:extLst>
          </p:cNvPr>
          <p:cNvSpPr>
            <a:spLocks noGrp="1"/>
          </p:cNvSpPr>
          <p:nvPr>
            <p:ph type="title"/>
          </p:nvPr>
        </p:nvSpPr>
        <p:spPr/>
        <p:txBody>
          <a:bodyPr/>
          <a:lstStyle/>
          <a:p>
            <a:r>
              <a:rPr lang="ko-KR" altLang="en-US"/>
              <a:t>지니 불순도 </a:t>
            </a:r>
            <a:r>
              <a:rPr lang="en-US" altLang="ko-KR"/>
              <a:t>(Gini Impurity)</a:t>
            </a:r>
            <a:endParaRPr lang="ko-KR" altLang="en-US"/>
          </a:p>
        </p:txBody>
      </p:sp>
      <p:sp>
        <p:nvSpPr>
          <p:cNvPr id="3" name="부제목 2">
            <a:extLst>
              <a:ext uri="{FF2B5EF4-FFF2-40B4-BE49-F238E27FC236}">
                <a16:creationId xmlns:a16="http://schemas.microsoft.com/office/drawing/2014/main" xmlns="" id="{592E9683-8DAD-4FB2-AF8D-F3F209C986DC}"/>
              </a:ext>
            </a:extLst>
          </p:cNvPr>
          <p:cNvSpPr>
            <a:spLocks noGrp="1"/>
          </p:cNvSpPr>
          <p:nvPr>
            <p:ph type="subTitle" idx="1"/>
          </p:nvPr>
        </p:nvSpPr>
        <p:spPr/>
        <p:txBody>
          <a:bodyPr/>
          <a:lstStyle/>
          <a:p>
            <a:endParaRPr lang="ko-KR" altLang="en-US"/>
          </a:p>
        </p:txBody>
      </p:sp>
      <p:pic>
        <p:nvPicPr>
          <p:cNvPr id="56322" name="Picture 2">
            <a:extLst>
              <a:ext uri="{FF2B5EF4-FFF2-40B4-BE49-F238E27FC236}">
                <a16:creationId xmlns:a16="http://schemas.microsoft.com/office/drawing/2014/main" xmlns="" id="{EC5B02EF-A5EF-47E5-AA92-80B24C475B55}"/>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18801" y="914600"/>
            <a:ext cx="5906399" cy="189189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직사각형 3">
            <a:extLst>
              <a:ext uri="{FF2B5EF4-FFF2-40B4-BE49-F238E27FC236}">
                <a16:creationId xmlns:a16="http://schemas.microsoft.com/office/drawing/2014/main" xmlns="" id="{2285C624-75AA-4AE9-98EA-F4E29BD2944F}"/>
              </a:ext>
            </a:extLst>
          </p:cNvPr>
          <p:cNvSpPr/>
          <p:nvPr/>
        </p:nvSpPr>
        <p:spPr>
          <a:xfrm>
            <a:off x="423178" y="2615529"/>
            <a:ext cx="8187070" cy="622991"/>
          </a:xfrm>
          <a:prstGeom prst="rect">
            <a:avLst/>
          </a:prstGeom>
        </p:spPr>
        <p:txBody>
          <a:bodyPr wrap="square">
            <a:spAutoFit/>
          </a:bodyPr>
          <a:lstStyle/>
          <a:p>
            <a:pPr>
              <a:lnSpc>
                <a:spcPct val="130000"/>
              </a:lnSpc>
            </a:pPr>
            <a:r>
              <a:rPr lang="ko-KR" altLang="en-US"/>
              <a:t>불순물이 어느정도 포함되어 있는지 확인할 수 있는 지표로 지니 불순도</a:t>
            </a:r>
            <a:r>
              <a:rPr lang="en-US" altLang="ko-KR"/>
              <a:t>(Gini Impurity) </a:t>
            </a:r>
            <a:r>
              <a:rPr lang="ko-KR" altLang="en-US"/>
              <a:t>값을 확인해볼 수 있다</a:t>
            </a:r>
            <a:r>
              <a:rPr lang="en-US" altLang="ko-KR"/>
              <a:t>. </a:t>
            </a:r>
            <a:r>
              <a:rPr lang="ko-KR" altLang="en-US"/>
              <a:t>계산법은 ‘전체 데이터 개수 중 각 레이블이 차지하는 개수의 비율’을 제곱해서 빼준다</a:t>
            </a:r>
            <a:r>
              <a:rPr lang="en-US" altLang="ko-KR"/>
              <a:t>.</a:t>
            </a:r>
            <a:endParaRPr lang="ko-KR" altLang="en-US"/>
          </a:p>
        </p:txBody>
      </p:sp>
      <p:pic>
        <p:nvPicPr>
          <p:cNvPr id="56324" name="Picture 4">
            <a:extLst>
              <a:ext uri="{FF2B5EF4-FFF2-40B4-BE49-F238E27FC236}">
                <a16:creationId xmlns:a16="http://schemas.microsoft.com/office/drawing/2014/main" xmlns="" id="{15E7817C-1252-40ED-8040-F888D97A5B5D}"/>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867048" y="3243860"/>
            <a:ext cx="2743200" cy="85725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직사각형 4">
            <a:extLst>
              <a:ext uri="{FF2B5EF4-FFF2-40B4-BE49-F238E27FC236}">
                <a16:creationId xmlns:a16="http://schemas.microsoft.com/office/drawing/2014/main" xmlns="" id="{86DF7F4B-4CA9-4E02-9F5B-40313CC59D6D}"/>
              </a:ext>
            </a:extLst>
          </p:cNvPr>
          <p:cNvSpPr/>
          <p:nvPr/>
        </p:nvSpPr>
        <p:spPr>
          <a:xfrm>
            <a:off x="423178" y="3518597"/>
            <a:ext cx="5828766" cy="307777"/>
          </a:xfrm>
          <a:prstGeom prst="rect">
            <a:avLst/>
          </a:prstGeom>
        </p:spPr>
        <p:txBody>
          <a:bodyPr wrap="square">
            <a:spAutoFit/>
          </a:bodyPr>
          <a:lstStyle/>
          <a:p>
            <a:r>
              <a:rPr lang="ko-KR" altLang="en-US"/>
              <a:t>총 </a:t>
            </a:r>
            <a:r>
              <a:rPr lang="en-US" altLang="ko-KR"/>
              <a:t>4</a:t>
            </a:r>
            <a:r>
              <a:rPr lang="ko-KR" altLang="en-US"/>
              <a:t>개 데이터 세트에서 레이블 </a:t>
            </a:r>
            <a:r>
              <a:rPr lang="en-US" altLang="ko-KR"/>
              <a:t>A</a:t>
            </a:r>
            <a:r>
              <a:rPr lang="ko-KR" altLang="en-US"/>
              <a:t>가 </a:t>
            </a:r>
            <a:r>
              <a:rPr lang="en-US" altLang="ko-KR"/>
              <a:t>3</a:t>
            </a:r>
            <a:r>
              <a:rPr lang="ko-KR" altLang="en-US"/>
              <a:t>개</a:t>
            </a:r>
            <a:r>
              <a:rPr lang="en-US" altLang="ko-KR"/>
              <a:t>, B</a:t>
            </a:r>
            <a:r>
              <a:rPr lang="ko-KR" altLang="en-US"/>
              <a:t>가 </a:t>
            </a:r>
            <a:r>
              <a:rPr lang="en-US" altLang="ko-KR"/>
              <a:t>1</a:t>
            </a:r>
            <a:r>
              <a:rPr lang="ko-KR" altLang="en-US"/>
              <a:t>개 포함되어 있다면</a:t>
            </a:r>
          </a:p>
        </p:txBody>
      </p:sp>
    </p:spTree>
    <p:extLst>
      <p:ext uri="{BB962C8B-B14F-4D97-AF65-F5344CB8AC3E}">
        <p14:creationId xmlns:p14="http://schemas.microsoft.com/office/powerpoint/2010/main" xmlns="" val="9267483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4184CB2-7720-4505-BF02-E0107212D874}"/>
              </a:ext>
            </a:extLst>
          </p:cNvPr>
          <p:cNvSpPr>
            <a:spLocks noGrp="1"/>
          </p:cNvSpPr>
          <p:nvPr>
            <p:ph type="title"/>
          </p:nvPr>
        </p:nvSpPr>
        <p:spPr/>
        <p:txBody>
          <a:bodyPr/>
          <a:lstStyle/>
          <a:p>
            <a:r>
              <a:rPr lang="ko-KR" altLang="en-US"/>
              <a:t>정보이득과 데이터 불순도 계산</a:t>
            </a:r>
          </a:p>
        </p:txBody>
      </p:sp>
      <p:sp>
        <p:nvSpPr>
          <p:cNvPr id="3" name="부제목 2">
            <a:extLst>
              <a:ext uri="{FF2B5EF4-FFF2-40B4-BE49-F238E27FC236}">
                <a16:creationId xmlns:a16="http://schemas.microsoft.com/office/drawing/2014/main" xmlns="" id="{D45D5774-97B2-4A0A-B05E-C9956CB75421}"/>
              </a:ext>
            </a:extLst>
          </p:cNvPr>
          <p:cNvSpPr>
            <a:spLocks noGrp="1"/>
          </p:cNvSpPr>
          <p:nvPr>
            <p:ph type="subTitle" idx="1"/>
          </p:nvPr>
        </p:nvSpPr>
        <p:spPr>
          <a:solidFill>
            <a:srgbClr val="FF0000"/>
          </a:solidFill>
        </p:spPr>
        <p:txBody>
          <a:bodyPr/>
          <a:lstStyle/>
          <a:p>
            <a:endParaRPr lang="ko-KR" altLang="en-US"/>
          </a:p>
        </p:txBody>
      </p:sp>
      <p:sp>
        <p:nvSpPr>
          <p:cNvPr id="6" name="직사각형 5">
            <a:extLst>
              <a:ext uri="{FF2B5EF4-FFF2-40B4-BE49-F238E27FC236}">
                <a16:creationId xmlns:a16="http://schemas.microsoft.com/office/drawing/2014/main" xmlns="" id="{19A77392-233E-418D-B3EC-34A8CEC9A1B0}"/>
              </a:ext>
            </a:extLst>
          </p:cNvPr>
          <p:cNvSpPr/>
          <p:nvPr/>
        </p:nvSpPr>
        <p:spPr>
          <a:xfrm>
            <a:off x="531628" y="2848212"/>
            <a:ext cx="8187070" cy="342914"/>
          </a:xfrm>
          <a:prstGeom prst="rect">
            <a:avLst/>
          </a:prstGeom>
        </p:spPr>
        <p:txBody>
          <a:bodyPr wrap="square">
            <a:spAutoFit/>
          </a:bodyPr>
          <a:lstStyle/>
          <a:p>
            <a:pPr algn="ctr">
              <a:lnSpc>
                <a:spcPct val="130000"/>
              </a:lnSpc>
            </a:pPr>
            <a:r>
              <a:rPr lang="en-US" altLang="ko-KR"/>
              <a:t>80</a:t>
            </a:r>
            <a:r>
              <a:rPr lang="ko-KR" altLang="en-US"/>
              <a:t>개의 데이터가 </a:t>
            </a:r>
            <a:r>
              <a:rPr lang="en-US" altLang="ko-KR"/>
              <a:t>40</a:t>
            </a:r>
            <a:r>
              <a:rPr lang="ko-KR" altLang="en-US"/>
              <a:t>개씩 분류</a:t>
            </a:r>
            <a:r>
              <a:rPr lang="en-US" altLang="ko-KR"/>
              <a:t>. A</a:t>
            </a:r>
            <a:r>
              <a:rPr lang="ko-KR" altLang="en-US"/>
              <a:t>는 </a:t>
            </a:r>
            <a:r>
              <a:rPr lang="en-US" altLang="ko-KR"/>
              <a:t>(40, 40)</a:t>
            </a:r>
            <a:r>
              <a:rPr lang="ko-KR" altLang="en-US"/>
              <a:t>을 </a:t>
            </a:r>
            <a:r>
              <a:rPr lang="en-US" altLang="ko-KR"/>
              <a:t>(30, 10), (10, 30),</a:t>
            </a:r>
            <a:r>
              <a:rPr lang="ko-KR" altLang="en-US"/>
              <a:t> </a:t>
            </a:r>
            <a:r>
              <a:rPr lang="en-US" altLang="ko-KR"/>
              <a:t>B</a:t>
            </a:r>
            <a:r>
              <a:rPr lang="ko-KR" altLang="en-US"/>
              <a:t>는 </a:t>
            </a:r>
            <a:r>
              <a:rPr lang="en-US" altLang="ko-KR"/>
              <a:t>(40, 40)</a:t>
            </a:r>
            <a:r>
              <a:rPr lang="ko-KR" altLang="en-US"/>
              <a:t>을 </a:t>
            </a:r>
            <a:r>
              <a:rPr lang="en-US" altLang="ko-KR"/>
              <a:t>(20, 40), (20, 0)</a:t>
            </a:r>
            <a:endParaRPr lang="ko-KR" altLang="en-US"/>
          </a:p>
        </p:txBody>
      </p:sp>
      <p:pic>
        <p:nvPicPr>
          <p:cNvPr id="7" name="그림 6">
            <a:extLst>
              <a:ext uri="{FF2B5EF4-FFF2-40B4-BE49-F238E27FC236}">
                <a16:creationId xmlns:a16="http://schemas.microsoft.com/office/drawing/2014/main" xmlns="" id="{3C867778-61BA-411D-BE94-D93C0D6E954E}"/>
              </a:ext>
            </a:extLst>
          </p:cNvPr>
          <p:cNvPicPr>
            <a:picLocks noChangeAspect="1"/>
          </p:cNvPicPr>
          <p:nvPr/>
        </p:nvPicPr>
        <p:blipFill rotWithShape="1">
          <a:blip r:embed="rId3"/>
          <a:srcRect t="6802" b="8328"/>
          <a:stretch/>
        </p:blipFill>
        <p:spPr>
          <a:xfrm>
            <a:off x="1104876" y="914600"/>
            <a:ext cx="6934200" cy="1940113"/>
          </a:xfrm>
          <a:prstGeom prst="rect">
            <a:avLst/>
          </a:prstGeom>
        </p:spPr>
      </p:pic>
      <p:sp>
        <p:nvSpPr>
          <p:cNvPr id="8" name="직사각형 7">
            <a:extLst>
              <a:ext uri="{FF2B5EF4-FFF2-40B4-BE49-F238E27FC236}">
                <a16:creationId xmlns:a16="http://schemas.microsoft.com/office/drawing/2014/main" xmlns="" id="{373A8147-66FF-422D-BAAE-6317221BDBB1}"/>
              </a:ext>
            </a:extLst>
          </p:cNvPr>
          <p:cNvSpPr/>
          <p:nvPr/>
        </p:nvSpPr>
        <p:spPr>
          <a:xfrm>
            <a:off x="493373" y="3108376"/>
            <a:ext cx="7878725" cy="1258165"/>
          </a:xfrm>
          <a:prstGeom prst="rect">
            <a:avLst/>
          </a:prstGeom>
        </p:spPr>
        <p:txBody>
          <a:bodyPr wrap="square">
            <a:spAutoFit/>
          </a:bodyPr>
          <a:lstStyle/>
          <a:p>
            <a:pPr>
              <a:lnSpc>
                <a:spcPct val="150000"/>
              </a:lnSpc>
            </a:pPr>
            <a:r>
              <a:rPr lang="ko-KR" altLang="en-US"/>
              <a:t>실습</a:t>
            </a:r>
            <a:r>
              <a:rPr lang="en-US" altLang="ko-KR"/>
              <a:t>:</a:t>
            </a:r>
          </a:p>
          <a:p>
            <a:pPr>
              <a:lnSpc>
                <a:spcPct val="150000"/>
              </a:lnSpc>
            </a:pPr>
            <a:r>
              <a:rPr lang="en-US" altLang="ko-KR"/>
              <a:t>A</a:t>
            </a:r>
            <a:r>
              <a:rPr lang="ko-KR" altLang="en-US"/>
              <a:t>와 </a:t>
            </a:r>
            <a:r>
              <a:rPr lang="en-US" altLang="ko-KR"/>
              <a:t>B</a:t>
            </a:r>
            <a:r>
              <a:rPr lang="ko-KR" altLang="en-US"/>
              <a:t>의  불순도 </a:t>
            </a:r>
            <a:r>
              <a:rPr lang="en-US" altLang="ko-KR"/>
              <a:t>I(Dp), I(DL), I(DR) </a:t>
            </a:r>
            <a:r>
              <a:rPr lang="ko-KR" altLang="en-US"/>
              <a:t>및 정보이득 </a:t>
            </a:r>
            <a:r>
              <a:rPr lang="en-US" altLang="ko-KR"/>
              <a:t>IG </a:t>
            </a:r>
            <a:r>
              <a:rPr lang="ko-KR" altLang="en-US"/>
              <a:t>계산</a:t>
            </a:r>
            <a:r>
              <a:rPr lang="en-US" altLang="ko-KR"/>
              <a:t>(</a:t>
            </a:r>
            <a:r>
              <a:rPr lang="ko-KR" altLang="en-US"/>
              <a:t>불순도는 세가지 방법 모두 사용하여 비교</a:t>
            </a:r>
            <a:r>
              <a:rPr lang="en-US" altLang="ko-KR"/>
              <a:t>)</a:t>
            </a:r>
          </a:p>
          <a:p>
            <a:pPr algn="r">
              <a:lnSpc>
                <a:spcPct val="150000"/>
              </a:lnSpc>
            </a:pPr>
            <a:r>
              <a:rPr lang="ko-KR" altLang="en-US" sz="1200" i="1"/>
              <a:t>정보이득이 최대가 되는 것을 채택해야 하므로</a:t>
            </a:r>
            <a:r>
              <a:rPr lang="en-US" altLang="ko-KR" sz="1200" i="1"/>
              <a:t>, </a:t>
            </a:r>
            <a:r>
              <a:rPr lang="ko-KR" altLang="en-US" sz="1200" i="1"/>
              <a:t>만일 </a:t>
            </a:r>
            <a:r>
              <a:rPr lang="en-US" altLang="ko-KR" sz="1200" i="1"/>
              <a:t>A, B</a:t>
            </a:r>
            <a:r>
              <a:rPr lang="ko-KR" altLang="en-US" sz="1200" i="1"/>
              <a:t>가 모두 같은 값이면 어떤 것을 선택하더라도 무관</a:t>
            </a:r>
            <a:r>
              <a:rPr lang="en-US" altLang="ko-KR" sz="1200" i="1"/>
              <a:t>. </a:t>
            </a:r>
            <a:r>
              <a:rPr lang="ko-KR" altLang="en-US" sz="1200" i="1"/>
              <a:t>다른 불순도를 채택하는 것도 방법임</a:t>
            </a:r>
          </a:p>
        </p:txBody>
      </p:sp>
    </p:spTree>
    <p:extLst>
      <p:ext uri="{BB962C8B-B14F-4D97-AF65-F5344CB8AC3E}">
        <p14:creationId xmlns:p14="http://schemas.microsoft.com/office/powerpoint/2010/main" xmlns="" val="261563290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CBD5316D-F27C-45FB-8839-5C7509BDA412}"/>
              </a:ext>
            </a:extLst>
          </p:cNvPr>
          <p:cNvSpPr>
            <a:spLocks noGrp="1"/>
          </p:cNvSpPr>
          <p:nvPr>
            <p:ph type="title"/>
          </p:nvPr>
        </p:nvSpPr>
        <p:spPr/>
        <p:txBody>
          <a:bodyPr/>
          <a:lstStyle/>
          <a:p>
            <a:endParaRPr lang="ko-KR" altLang="en-US"/>
          </a:p>
        </p:txBody>
      </p:sp>
      <p:sp>
        <p:nvSpPr>
          <p:cNvPr id="3" name="부제목 2">
            <a:extLst>
              <a:ext uri="{FF2B5EF4-FFF2-40B4-BE49-F238E27FC236}">
                <a16:creationId xmlns:a16="http://schemas.microsoft.com/office/drawing/2014/main" xmlns="" id="{43ADC0AB-5530-4B5B-86BA-DE1EF95CD907}"/>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E5B5ED88-F03E-41A1-9B15-F75E03F247FA}"/>
              </a:ext>
            </a:extLst>
          </p:cNvPr>
          <p:cNvSpPr/>
          <p:nvPr/>
        </p:nvSpPr>
        <p:spPr>
          <a:xfrm>
            <a:off x="2286000" y="2094697"/>
            <a:ext cx="4572000" cy="1991379"/>
          </a:xfrm>
          <a:prstGeom prst="rect">
            <a:avLst/>
          </a:prstGeom>
        </p:spPr>
        <p:txBody>
          <a:bodyPr>
            <a:spAutoFit/>
          </a:bodyPr>
          <a:lstStyle/>
          <a:p>
            <a:pPr>
              <a:lnSpc>
                <a:spcPct val="150000"/>
              </a:lnSpc>
            </a:pPr>
            <a:r>
              <a:rPr lang="en-US" altLang="ko-KR"/>
              <a:t>from sklearn.tree import DecisionTreeClassifier</a:t>
            </a:r>
          </a:p>
          <a:p>
            <a:pPr>
              <a:lnSpc>
                <a:spcPct val="150000"/>
              </a:lnSpc>
            </a:pPr>
            <a:endParaRPr lang="en-US" altLang="ko-KR"/>
          </a:p>
          <a:p>
            <a:pPr>
              <a:lnSpc>
                <a:spcPct val="150000"/>
              </a:lnSpc>
            </a:pPr>
            <a:r>
              <a:rPr lang="en-US" altLang="ko-KR"/>
              <a:t>classifier = DecisionTreeClassifier()</a:t>
            </a:r>
          </a:p>
          <a:p>
            <a:pPr>
              <a:lnSpc>
                <a:spcPct val="150000"/>
              </a:lnSpc>
            </a:pPr>
            <a:r>
              <a:rPr lang="en-US" altLang="ko-KR"/>
              <a:t>classifier.fit(training_points, training_labels)</a:t>
            </a:r>
          </a:p>
          <a:p>
            <a:pPr>
              <a:lnSpc>
                <a:spcPct val="150000"/>
              </a:lnSpc>
            </a:pPr>
            <a:r>
              <a:rPr lang="en-US" altLang="ko-KR"/>
              <a:t>predictions = classifier.predict(test_data)</a:t>
            </a:r>
          </a:p>
          <a:p>
            <a:pPr>
              <a:lnSpc>
                <a:spcPct val="150000"/>
              </a:lnSpc>
            </a:pPr>
            <a:r>
              <a:rPr lang="en-US" altLang="ko-KR"/>
              <a:t>print(classifier.score(test_data, test_labels))</a:t>
            </a:r>
            <a:endParaRPr lang="ko-KR" altLang="en-US"/>
          </a:p>
        </p:txBody>
      </p:sp>
    </p:spTree>
    <p:extLst>
      <p:ext uri="{BB962C8B-B14F-4D97-AF65-F5344CB8AC3E}">
        <p14:creationId xmlns:p14="http://schemas.microsoft.com/office/powerpoint/2010/main" xmlns="" val="351475821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BC98EC17-DC6C-4BF8-8F0F-CB4D7DDC4316}"/>
              </a:ext>
            </a:extLst>
          </p:cNvPr>
          <p:cNvSpPr>
            <a:spLocks noGrp="1"/>
          </p:cNvSpPr>
          <p:nvPr>
            <p:ph type="title"/>
          </p:nvPr>
        </p:nvSpPr>
        <p:spPr/>
        <p:txBody>
          <a:bodyPr/>
          <a:lstStyle/>
          <a:p>
            <a:r>
              <a:rPr lang="ko-KR" altLang="en-US"/>
              <a:t>정리</a:t>
            </a:r>
          </a:p>
        </p:txBody>
      </p:sp>
      <p:sp>
        <p:nvSpPr>
          <p:cNvPr id="3" name="부제목 2">
            <a:extLst>
              <a:ext uri="{FF2B5EF4-FFF2-40B4-BE49-F238E27FC236}">
                <a16:creationId xmlns:a16="http://schemas.microsoft.com/office/drawing/2014/main" xmlns="" id="{592E9683-8DAD-4FB2-AF8D-F3F209C986DC}"/>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8F3B92D1-2873-4138-8C45-6ED76AC1842A}"/>
              </a:ext>
            </a:extLst>
          </p:cNvPr>
          <p:cNvSpPr/>
          <p:nvPr/>
        </p:nvSpPr>
        <p:spPr>
          <a:xfrm>
            <a:off x="776177" y="1017479"/>
            <a:ext cx="7825563" cy="2960554"/>
          </a:xfrm>
          <a:prstGeom prst="rect">
            <a:avLst/>
          </a:prstGeom>
        </p:spPr>
        <p:txBody>
          <a:bodyPr wrap="square">
            <a:spAutoFit/>
          </a:bodyPr>
          <a:lstStyle/>
          <a:p>
            <a:pPr marL="285750" indent="-285750">
              <a:lnSpc>
                <a:spcPct val="150000"/>
              </a:lnSpc>
              <a:buFont typeface="Arial" panose="020B0604020202020204" pitchFamily="34" charset="0"/>
              <a:buChar char="•"/>
            </a:pPr>
            <a:r>
              <a:rPr lang="ko-KR" altLang="en-US"/>
              <a:t>어떤 클래스에 속하는 데이터 포인트들이 동일한 레이블을 가질 때 순도가 높다고 표현한다</a:t>
            </a:r>
            <a:r>
              <a:rPr lang="en-US" altLang="ko-KR"/>
              <a:t>. </a:t>
            </a:r>
            <a:r>
              <a:rPr lang="ko-KR" altLang="en-US"/>
              <a:t>순도 높은 이파리</a:t>
            </a:r>
            <a:r>
              <a:rPr lang="en-US" altLang="ko-KR"/>
              <a:t>(leaf)</a:t>
            </a:r>
            <a:r>
              <a:rPr lang="ko-KR" altLang="en-US"/>
              <a:t>가 많아야 좋은 의사결정 나무다</a:t>
            </a:r>
            <a:r>
              <a:rPr lang="en-US" altLang="ko-KR"/>
              <a:t>.</a:t>
            </a:r>
          </a:p>
          <a:p>
            <a:pPr marL="285750" indent="-285750">
              <a:lnSpc>
                <a:spcPct val="150000"/>
              </a:lnSpc>
              <a:buFont typeface="Arial" panose="020B0604020202020204" pitchFamily="34" charset="0"/>
              <a:buChar char="•"/>
            </a:pPr>
            <a:r>
              <a:rPr lang="ko-KR" altLang="en-US"/>
              <a:t>의사결정 나무는 현 상태에서 가장 높은 정보 획득량</a:t>
            </a:r>
            <a:r>
              <a:rPr lang="en-US" altLang="ko-KR"/>
              <a:t>(information gain)</a:t>
            </a:r>
            <a:r>
              <a:rPr lang="ko-KR" altLang="en-US"/>
              <a:t>을 제공하는 속성을 우선적으로 선택하고 그 기준으로 데이터를 분할하는 탐욕 알고리즘</a:t>
            </a:r>
            <a:r>
              <a:rPr lang="en-US" altLang="ko-KR"/>
              <a:t>(greedy algorithm)</a:t>
            </a:r>
            <a:r>
              <a:rPr lang="ko-KR" altLang="en-US"/>
              <a:t>을 사용하여 트리를 만든다</a:t>
            </a:r>
            <a:r>
              <a:rPr lang="en-US" altLang="ko-KR"/>
              <a:t>.</a:t>
            </a:r>
          </a:p>
          <a:p>
            <a:pPr marL="285750" indent="-285750">
              <a:lnSpc>
                <a:spcPct val="150000"/>
              </a:lnSpc>
              <a:buFont typeface="Arial" panose="020B0604020202020204" pitchFamily="34" charset="0"/>
              <a:buChar char="•"/>
            </a:pPr>
            <a:r>
              <a:rPr lang="ko-KR" altLang="en-US"/>
              <a:t>탐욕 알고리즘</a:t>
            </a:r>
            <a:r>
              <a:rPr lang="en-US" altLang="ko-KR"/>
              <a:t>(greedy algorithm)</a:t>
            </a:r>
            <a:r>
              <a:rPr lang="ko-KR" altLang="en-US"/>
              <a:t>은 언제나 최적의 트리를 찾아주진 못하는 한계가 있다</a:t>
            </a:r>
            <a:r>
              <a:rPr lang="en-US" altLang="ko-KR"/>
              <a:t>. </a:t>
            </a:r>
            <a:r>
              <a:rPr lang="ko-KR" altLang="en-US"/>
              <a:t>그러나 최적의 트리를 찾는 건 어려운 일이다</a:t>
            </a:r>
            <a:r>
              <a:rPr lang="en-US" altLang="ko-KR"/>
              <a:t>.</a:t>
            </a:r>
          </a:p>
          <a:p>
            <a:pPr marL="285750" indent="-285750">
              <a:lnSpc>
                <a:spcPct val="150000"/>
              </a:lnSpc>
              <a:buFont typeface="Arial" panose="020B0604020202020204" pitchFamily="34" charset="0"/>
              <a:buChar char="•"/>
            </a:pPr>
            <a:r>
              <a:rPr lang="ko-KR" altLang="en-US"/>
              <a:t>의사결정 나무는 오버피팅이 자주 발생한다</a:t>
            </a:r>
            <a:r>
              <a:rPr lang="en-US" altLang="ko-KR"/>
              <a:t>. </a:t>
            </a:r>
            <a:r>
              <a:rPr lang="ko-KR" altLang="en-US"/>
              <a:t>가지치기</a:t>
            </a:r>
            <a:r>
              <a:rPr lang="en-US" altLang="ko-KR"/>
              <a:t>(pruning)</a:t>
            </a:r>
            <a:r>
              <a:rPr lang="ko-KR" altLang="en-US"/>
              <a:t>를 하면 트리를 작게 만들어 일반화 할 수 있고 현실의 데이터에 적용했을 때 정확도를 높일 수 있다</a:t>
            </a:r>
            <a:r>
              <a:rPr lang="en-US" altLang="ko-KR"/>
              <a:t>.</a:t>
            </a:r>
            <a:endParaRPr lang="ko-KR" altLang="en-US"/>
          </a:p>
        </p:txBody>
      </p:sp>
    </p:spTree>
    <p:extLst>
      <p:ext uri="{BB962C8B-B14F-4D97-AF65-F5344CB8AC3E}">
        <p14:creationId xmlns:p14="http://schemas.microsoft.com/office/powerpoint/2010/main" xmlns="" val="161087258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BC98EC17-DC6C-4BF8-8F0F-CB4D7DDC4316}"/>
              </a:ext>
            </a:extLst>
          </p:cNvPr>
          <p:cNvSpPr>
            <a:spLocks noGrp="1"/>
          </p:cNvSpPr>
          <p:nvPr>
            <p:ph type="title"/>
          </p:nvPr>
        </p:nvSpPr>
        <p:spPr/>
        <p:txBody>
          <a:bodyPr/>
          <a:lstStyle/>
          <a:p>
            <a:r>
              <a:rPr lang="ko-KR" altLang="en-US"/>
              <a:t>랜덤 포레스트</a:t>
            </a:r>
            <a:r>
              <a:rPr lang="en-US" altLang="ko-KR"/>
              <a:t>(Random Forest)</a:t>
            </a:r>
            <a:endParaRPr lang="ko-KR" altLang="en-US"/>
          </a:p>
        </p:txBody>
      </p:sp>
      <p:sp>
        <p:nvSpPr>
          <p:cNvPr id="3" name="부제목 2">
            <a:extLst>
              <a:ext uri="{FF2B5EF4-FFF2-40B4-BE49-F238E27FC236}">
                <a16:creationId xmlns:a16="http://schemas.microsoft.com/office/drawing/2014/main" xmlns="" id="{592E9683-8DAD-4FB2-AF8D-F3F209C986DC}"/>
              </a:ext>
            </a:extLst>
          </p:cNvPr>
          <p:cNvSpPr>
            <a:spLocks noGrp="1"/>
          </p:cNvSpPr>
          <p:nvPr>
            <p:ph type="subTitle" idx="1"/>
          </p:nvPr>
        </p:nvSpPr>
        <p:spPr/>
        <p:txBody>
          <a:bodyPr/>
          <a:lstStyle/>
          <a:p>
            <a:endParaRPr lang="ko-KR" altLang="en-US"/>
          </a:p>
        </p:txBody>
      </p:sp>
      <p:pic>
        <p:nvPicPr>
          <p:cNvPr id="58370" name="Picture 2">
            <a:extLst>
              <a:ext uri="{FF2B5EF4-FFF2-40B4-BE49-F238E27FC236}">
                <a16:creationId xmlns:a16="http://schemas.microsoft.com/office/drawing/2014/main" xmlns="" id="{C5D9A24A-BE7F-4F48-B32A-6DBB549BFD36}"/>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1870" y="914600"/>
            <a:ext cx="4719949" cy="370013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직사각형 4">
            <a:extLst>
              <a:ext uri="{FF2B5EF4-FFF2-40B4-BE49-F238E27FC236}">
                <a16:creationId xmlns:a16="http://schemas.microsoft.com/office/drawing/2014/main" xmlns="" id="{CF503100-B709-46D5-9956-ED67D5E2AD1B}"/>
              </a:ext>
            </a:extLst>
          </p:cNvPr>
          <p:cNvSpPr/>
          <p:nvPr/>
        </p:nvSpPr>
        <p:spPr>
          <a:xfrm>
            <a:off x="5326910" y="934536"/>
            <a:ext cx="3219541" cy="3704156"/>
          </a:xfrm>
          <a:prstGeom prst="rect">
            <a:avLst/>
          </a:prstGeom>
        </p:spPr>
        <p:txBody>
          <a:bodyPr wrap="square">
            <a:spAutoFit/>
          </a:bodyPr>
          <a:lstStyle/>
          <a:p>
            <a:pPr algn="ctr">
              <a:lnSpc>
                <a:spcPct val="130000"/>
              </a:lnSpc>
            </a:pPr>
            <a:r>
              <a:rPr lang="ko-KR" altLang="en-US"/>
              <a:t>의사결정트리와 관련된 것이라 이름에 포레스트가 들어간다</a:t>
            </a:r>
            <a:r>
              <a:rPr lang="en-US" altLang="ko-KR"/>
              <a:t>. </a:t>
            </a:r>
            <a:r>
              <a:rPr lang="ko-KR" altLang="en-US"/>
              <a:t>숲을 가꾸기 위해 트리를 무작위로 골라 의사결정트리가 모여 포레스트를 이루는 것이다</a:t>
            </a:r>
            <a:r>
              <a:rPr lang="en-US" altLang="ko-KR"/>
              <a:t>.</a:t>
            </a:r>
          </a:p>
          <a:p>
            <a:pPr algn="ctr">
              <a:lnSpc>
                <a:spcPct val="130000"/>
              </a:lnSpc>
            </a:pPr>
            <a:r>
              <a:rPr lang="ko-KR" altLang="en-US"/>
              <a:t>여러 개의 의사결정트리를 통해 의사결정트리의 단점인 오버피팅을 줄일 수 있다</a:t>
            </a:r>
            <a:r>
              <a:rPr lang="en-US" altLang="ko-KR"/>
              <a:t>.</a:t>
            </a:r>
          </a:p>
          <a:p>
            <a:pPr algn="ctr">
              <a:lnSpc>
                <a:spcPct val="130000"/>
              </a:lnSpc>
            </a:pPr>
            <a:endParaRPr lang="en-US" altLang="ko-KR"/>
          </a:p>
          <a:p>
            <a:pPr algn="ctr">
              <a:lnSpc>
                <a:spcPct val="130000"/>
              </a:lnSpc>
            </a:pPr>
            <a:endParaRPr lang="en-US" altLang="ko-KR"/>
          </a:p>
          <a:p>
            <a:pPr algn="ctr">
              <a:lnSpc>
                <a:spcPct val="130000"/>
              </a:lnSpc>
            </a:pPr>
            <a:r>
              <a:rPr lang="ko-KR" altLang="en-US"/>
              <a:t>일종의 인기투표</a:t>
            </a:r>
            <a:r>
              <a:rPr lang="en-US" altLang="ko-KR"/>
              <a:t>.</a:t>
            </a:r>
          </a:p>
          <a:p>
            <a:pPr algn="ctr">
              <a:lnSpc>
                <a:spcPct val="130000"/>
              </a:lnSpc>
            </a:pPr>
            <a:r>
              <a:rPr lang="ko-KR" altLang="en-US"/>
              <a:t>어느 트리가 가장 멋있나</a:t>
            </a:r>
            <a:r>
              <a:rPr lang="en-US" altLang="ko-KR"/>
              <a:t>?</a:t>
            </a:r>
          </a:p>
          <a:p>
            <a:pPr algn="ctr">
              <a:lnSpc>
                <a:spcPct val="130000"/>
              </a:lnSpc>
            </a:pPr>
            <a:endParaRPr lang="ko-KR" altLang="en-US"/>
          </a:p>
        </p:txBody>
      </p:sp>
    </p:spTree>
    <p:extLst>
      <p:ext uri="{BB962C8B-B14F-4D97-AF65-F5344CB8AC3E}">
        <p14:creationId xmlns:p14="http://schemas.microsoft.com/office/powerpoint/2010/main" xmlns="" val="30701669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B81257C3-2A94-4CD3-B29A-AC956CE97ECA}"/>
              </a:ext>
            </a:extLst>
          </p:cNvPr>
          <p:cNvSpPr>
            <a:spLocks noGrp="1"/>
          </p:cNvSpPr>
          <p:nvPr>
            <p:ph type="ctrTitle"/>
          </p:nvPr>
        </p:nvSpPr>
        <p:spPr/>
        <p:txBody>
          <a:bodyPr/>
          <a:lstStyle/>
          <a:p>
            <a:r>
              <a:rPr lang="en-US" altLang="ko-KR"/>
              <a:t>K-Means </a:t>
            </a:r>
            <a:r>
              <a:rPr lang="ko-KR" altLang="en-US"/>
              <a:t>클러스터링</a:t>
            </a:r>
          </a:p>
        </p:txBody>
      </p:sp>
      <p:sp>
        <p:nvSpPr>
          <p:cNvPr id="3" name="부제목 2">
            <a:extLst>
              <a:ext uri="{FF2B5EF4-FFF2-40B4-BE49-F238E27FC236}">
                <a16:creationId xmlns:a16="http://schemas.microsoft.com/office/drawing/2014/main" xmlns="" id="{4F8F91B2-1BF7-468C-B6ED-5818D261D65A}"/>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xmlns="" val="4726040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B927273-65C7-4BF9-8678-91310780286F}"/>
              </a:ext>
            </a:extLst>
          </p:cNvPr>
          <p:cNvSpPr>
            <a:spLocks noGrp="1"/>
          </p:cNvSpPr>
          <p:nvPr>
            <p:ph type="title"/>
          </p:nvPr>
        </p:nvSpPr>
        <p:spPr/>
        <p:txBody>
          <a:bodyPr/>
          <a:lstStyle/>
          <a:p>
            <a:r>
              <a:rPr lang="ko-KR" altLang="en-US"/>
              <a:t>클러스터링</a:t>
            </a:r>
            <a:r>
              <a:rPr lang="en-US" altLang="ko-KR"/>
              <a:t>, </a:t>
            </a:r>
            <a:r>
              <a:rPr lang="ko-KR" altLang="en-US"/>
              <a:t>군집화란 무엇인가</a:t>
            </a:r>
          </a:p>
        </p:txBody>
      </p:sp>
      <p:sp>
        <p:nvSpPr>
          <p:cNvPr id="3" name="부제목 2">
            <a:extLst>
              <a:ext uri="{FF2B5EF4-FFF2-40B4-BE49-F238E27FC236}">
                <a16:creationId xmlns:a16="http://schemas.microsoft.com/office/drawing/2014/main" xmlns="" id="{4520B04B-87C1-48AF-BA91-31B63E56F2FA}"/>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879E2C27-07D3-4AB6-BD88-4E55DA29BF23}"/>
              </a:ext>
            </a:extLst>
          </p:cNvPr>
          <p:cNvSpPr/>
          <p:nvPr/>
        </p:nvSpPr>
        <p:spPr>
          <a:xfrm>
            <a:off x="409354" y="802562"/>
            <a:ext cx="8325293" cy="2303451"/>
          </a:xfrm>
          <a:prstGeom prst="rect">
            <a:avLst/>
          </a:prstGeom>
        </p:spPr>
        <p:txBody>
          <a:bodyPr wrap="square">
            <a:spAutoFit/>
          </a:bodyPr>
          <a:lstStyle/>
          <a:p>
            <a:pPr>
              <a:lnSpc>
                <a:spcPct val="130000"/>
              </a:lnSpc>
            </a:pPr>
            <a:r>
              <a:rPr lang="ko-KR" altLang="en-US"/>
              <a:t>우리가 다루는 데이터에 “레이블”이 붙어 있다면 지도학습</a:t>
            </a:r>
            <a:r>
              <a:rPr lang="en-US" altLang="ko-KR"/>
              <a:t>, </a:t>
            </a:r>
            <a:r>
              <a:rPr lang="ko-KR" altLang="en-US"/>
              <a:t>즉 미리 가지고 있는 데이터와 레이블을 기반으로 예측이나 분류를 수행하는 모델을 만들 수 있다</a:t>
            </a:r>
            <a:r>
              <a:rPr lang="en-US" altLang="ko-KR"/>
              <a:t>. </a:t>
            </a:r>
            <a:r>
              <a:rPr lang="ko-KR" altLang="en-US"/>
              <a:t>그러나 실제로는 레이블</a:t>
            </a:r>
            <a:r>
              <a:rPr lang="en-US" altLang="ko-KR"/>
              <a:t>(</a:t>
            </a:r>
            <a:r>
              <a:rPr lang="ko-KR" altLang="en-US"/>
              <a:t>분류</a:t>
            </a:r>
            <a:r>
              <a:rPr lang="en-US" altLang="ko-KR"/>
              <a:t>)</a:t>
            </a:r>
            <a:r>
              <a:rPr lang="ko-KR" altLang="en-US"/>
              <a:t>이 없는 경우가 더 많다</a:t>
            </a:r>
            <a:r>
              <a:rPr lang="en-US" altLang="ko-KR"/>
              <a:t>. </a:t>
            </a:r>
            <a:r>
              <a:rPr lang="ko-KR" altLang="en-US"/>
              <a:t>물론 이렇게 별도의 레이블이 없는 데이터 안에서 패턴과 구조를 발견하는 비지도 학습도 머신러닝의 큰 축이고</a:t>
            </a:r>
            <a:r>
              <a:rPr lang="en-US" altLang="ko-KR"/>
              <a:t>, </a:t>
            </a:r>
            <a:r>
              <a:rPr lang="ko-KR" altLang="en-US"/>
              <a:t>그 중 가장 대표적인 비지도 학습 기술이 바로 </a:t>
            </a:r>
            <a:r>
              <a:rPr lang="en-US" altLang="ko-KR"/>
              <a:t>Clustering(</a:t>
            </a:r>
            <a:r>
              <a:rPr lang="ko-KR" altLang="en-US"/>
              <a:t>군집화</a:t>
            </a:r>
            <a:r>
              <a:rPr lang="en-US" altLang="ko-KR"/>
              <a:t>)</a:t>
            </a:r>
            <a:r>
              <a:rPr lang="ko-KR" altLang="en-US"/>
              <a:t>이다</a:t>
            </a:r>
            <a:r>
              <a:rPr lang="en-US" altLang="ko-KR"/>
              <a:t>.</a:t>
            </a:r>
          </a:p>
          <a:p>
            <a:pPr>
              <a:lnSpc>
                <a:spcPct val="130000"/>
              </a:lnSpc>
            </a:pPr>
            <a:endParaRPr lang="en-US" altLang="ko-KR"/>
          </a:p>
          <a:p>
            <a:pPr>
              <a:lnSpc>
                <a:spcPct val="130000"/>
              </a:lnSpc>
            </a:pPr>
            <a:r>
              <a:rPr lang="ko-KR" altLang="en-US"/>
              <a:t>참고로 지도학습 </a:t>
            </a:r>
            <a:r>
              <a:rPr lang="en-US" altLang="ko-KR"/>
              <a:t>Classification(</a:t>
            </a:r>
            <a:r>
              <a:rPr lang="ko-KR" altLang="en-US"/>
              <a:t>분류</a:t>
            </a:r>
            <a:r>
              <a:rPr lang="en-US" altLang="ko-KR"/>
              <a:t>)</a:t>
            </a:r>
            <a:r>
              <a:rPr lang="ko-KR" altLang="en-US"/>
              <a:t>과 엄연히 다른 거다</a:t>
            </a:r>
            <a:r>
              <a:rPr lang="en-US" altLang="ko-KR"/>
              <a:t>. Classification</a:t>
            </a:r>
            <a:r>
              <a:rPr lang="ko-KR" altLang="en-US"/>
              <a:t>은 미리 레이블이 붙어 있는 데이터들을 학습해서 그걸 바탕으로 새로운 데이터에 대해 분류를 수행하지만</a:t>
            </a:r>
            <a:r>
              <a:rPr lang="en-US" altLang="ko-KR"/>
              <a:t>, Clustering</a:t>
            </a:r>
            <a:r>
              <a:rPr lang="ko-KR" altLang="en-US"/>
              <a:t>은 레이블을 모르더라도 그냥 비슷한 속성을 가진 데이터들끼리 묶어주는 역할을 하기 때문이다</a:t>
            </a:r>
            <a:r>
              <a:rPr lang="en-US" altLang="ko-KR"/>
              <a:t>.</a:t>
            </a:r>
            <a:endParaRPr lang="ko-KR" altLang="en-US"/>
          </a:p>
        </p:txBody>
      </p:sp>
    </p:spTree>
    <p:extLst>
      <p:ext uri="{BB962C8B-B14F-4D97-AF65-F5344CB8AC3E}">
        <p14:creationId xmlns:p14="http://schemas.microsoft.com/office/powerpoint/2010/main" xmlns="" val="3250369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D9572FB-2336-4589-A841-D68A4162D575}"/>
              </a:ext>
            </a:extLst>
          </p:cNvPr>
          <p:cNvSpPr>
            <a:spLocks noGrp="1"/>
          </p:cNvSpPr>
          <p:nvPr>
            <p:ph type="title"/>
          </p:nvPr>
        </p:nvSpPr>
        <p:spPr/>
        <p:txBody>
          <a:bodyPr/>
          <a:lstStyle/>
          <a:p>
            <a:r>
              <a:rPr lang="ko-KR" altLang="en-US"/>
              <a:t>클러스터링</a:t>
            </a:r>
            <a:r>
              <a:rPr lang="en-US" altLang="ko-KR"/>
              <a:t>(Clustering)</a:t>
            </a:r>
            <a:endParaRPr lang="ko-KR" altLang="en-US"/>
          </a:p>
        </p:txBody>
      </p:sp>
      <p:sp>
        <p:nvSpPr>
          <p:cNvPr id="3" name="부제목 2">
            <a:extLst>
              <a:ext uri="{FF2B5EF4-FFF2-40B4-BE49-F238E27FC236}">
                <a16:creationId xmlns:a16="http://schemas.microsoft.com/office/drawing/2014/main" xmlns="" id="{2A954026-8C97-43F6-AF62-4674E729CB3A}"/>
              </a:ext>
            </a:extLst>
          </p:cNvPr>
          <p:cNvSpPr>
            <a:spLocks noGrp="1"/>
          </p:cNvSpPr>
          <p:nvPr>
            <p:ph type="subTitle" idx="1"/>
          </p:nvPr>
        </p:nvSpPr>
        <p:spPr/>
        <p:txBody>
          <a:bodyPr/>
          <a:lstStyle/>
          <a:p>
            <a:endParaRPr lang="ko-KR" altLang="en-US"/>
          </a:p>
        </p:txBody>
      </p:sp>
      <p:pic>
        <p:nvPicPr>
          <p:cNvPr id="9218" name="Picture 2">
            <a:extLst>
              <a:ext uri="{FF2B5EF4-FFF2-40B4-BE49-F238E27FC236}">
                <a16:creationId xmlns:a16="http://schemas.microsoft.com/office/drawing/2014/main" xmlns="" id="{9D041AEF-BF02-4072-AD6C-E3C5665F59DF}"/>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8822" b="6804"/>
          <a:stretch/>
        </p:blipFill>
        <p:spPr bwMode="auto">
          <a:xfrm>
            <a:off x="411128" y="965238"/>
            <a:ext cx="4160873" cy="3510738"/>
          </a:xfrm>
          <a:prstGeom prst="rect">
            <a:avLst/>
          </a:prstGeom>
          <a:noFill/>
          <a:extLst>
            <a:ext uri="{909E8E84-426E-40DD-AFC4-6F175D3DCCD1}">
              <a14:hiddenFill xmlns:a14="http://schemas.microsoft.com/office/drawing/2010/main" xmlns="">
                <a:solidFill>
                  <a:srgbClr val="FFFFFF"/>
                </a:solidFill>
              </a14:hiddenFill>
            </a:ext>
          </a:extLst>
        </p:spPr>
      </p:pic>
      <p:sp>
        <p:nvSpPr>
          <p:cNvPr id="4" name="직사각형 3">
            <a:extLst>
              <a:ext uri="{FF2B5EF4-FFF2-40B4-BE49-F238E27FC236}">
                <a16:creationId xmlns:a16="http://schemas.microsoft.com/office/drawing/2014/main" xmlns="" id="{D7295C4D-8EA1-4189-B099-64AAA025AE03}"/>
              </a:ext>
            </a:extLst>
          </p:cNvPr>
          <p:cNvSpPr/>
          <p:nvPr/>
        </p:nvSpPr>
        <p:spPr>
          <a:xfrm>
            <a:off x="1695894" y="869541"/>
            <a:ext cx="5752213" cy="307905"/>
          </a:xfrm>
          <a:prstGeom prst="rect">
            <a:avLst/>
          </a:prstGeom>
        </p:spPr>
        <p:txBody>
          <a:bodyPr wrap="square">
            <a:spAutoFit/>
          </a:bodyPr>
          <a:lstStyle/>
          <a:p>
            <a:r>
              <a:rPr lang="en-US" altLang="ko-KR" sz="1401" i="1">
                <a:solidFill>
                  <a:srgbClr val="555555"/>
                </a:solidFill>
                <a:latin typeface="Rubik"/>
              </a:rPr>
              <a:t>“Divides objects based on unknown features. Machine chooses the best way”</a:t>
            </a:r>
            <a:endParaRPr lang="ko-KR" altLang="en-US" sz="1401"/>
          </a:p>
        </p:txBody>
      </p:sp>
      <p:sp>
        <p:nvSpPr>
          <p:cNvPr id="5" name="직사각형 4">
            <a:extLst>
              <a:ext uri="{FF2B5EF4-FFF2-40B4-BE49-F238E27FC236}">
                <a16:creationId xmlns:a16="http://schemas.microsoft.com/office/drawing/2014/main" xmlns="" id="{74E2BF86-6BFB-4856-90AA-AE66A896F722}"/>
              </a:ext>
            </a:extLst>
          </p:cNvPr>
          <p:cNvSpPr/>
          <p:nvPr/>
        </p:nvSpPr>
        <p:spPr>
          <a:xfrm>
            <a:off x="4299097" y="3104410"/>
            <a:ext cx="4572000" cy="1170192"/>
          </a:xfrm>
          <a:prstGeom prst="rect">
            <a:avLst/>
          </a:prstGeom>
        </p:spPr>
        <p:txBody>
          <a:bodyPr>
            <a:spAutoFit/>
          </a:bodyPr>
          <a:lstStyle/>
          <a:p>
            <a:pPr>
              <a:buFont typeface="Arial" panose="020B0604020202020204" pitchFamily="34" charset="0"/>
              <a:buChar char="•"/>
            </a:pPr>
            <a:r>
              <a:rPr lang="en-US" altLang="ko-KR" sz="1401">
                <a:solidFill>
                  <a:srgbClr val="555555"/>
                </a:solidFill>
                <a:latin typeface="Rubik"/>
              </a:rPr>
              <a:t>For market segmentation (types of customers, loyalty)</a:t>
            </a:r>
          </a:p>
          <a:p>
            <a:pPr>
              <a:buFont typeface="Arial" panose="020B0604020202020204" pitchFamily="34" charset="0"/>
              <a:buChar char="•"/>
            </a:pPr>
            <a:r>
              <a:rPr lang="en-US" altLang="ko-KR" sz="1401">
                <a:solidFill>
                  <a:srgbClr val="555555"/>
                </a:solidFill>
                <a:latin typeface="Rubik"/>
              </a:rPr>
              <a:t>To merge close points on a map</a:t>
            </a:r>
          </a:p>
          <a:p>
            <a:pPr>
              <a:buFont typeface="Arial" panose="020B0604020202020204" pitchFamily="34" charset="0"/>
              <a:buChar char="•"/>
            </a:pPr>
            <a:r>
              <a:rPr lang="en-US" altLang="ko-KR" sz="1401">
                <a:solidFill>
                  <a:srgbClr val="555555"/>
                </a:solidFill>
                <a:latin typeface="Rubik"/>
              </a:rPr>
              <a:t>For image compression</a:t>
            </a:r>
          </a:p>
          <a:p>
            <a:pPr>
              <a:buFont typeface="Arial" panose="020B0604020202020204" pitchFamily="34" charset="0"/>
              <a:buChar char="•"/>
            </a:pPr>
            <a:r>
              <a:rPr lang="en-US" altLang="ko-KR" sz="1401">
                <a:solidFill>
                  <a:srgbClr val="555555"/>
                </a:solidFill>
                <a:latin typeface="Rubik"/>
              </a:rPr>
              <a:t>To analyze and label new data</a:t>
            </a:r>
          </a:p>
          <a:p>
            <a:pPr>
              <a:buFont typeface="Arial" panose="020B0604020202020204" pitchFamily="34" charset="0"/>
              <a:buChar char="•"/>
            </a:pPr>
            <a:r>
              <a:rPr lang="en-US" altLang="ko-KR" sz="1401">
                <a:solidFill>
                  <a:srgbClr val="555555"/>
                </a:solidFill>
                <a:latin typeface="Rubik"/>
              </a:rPr>
              <a:t>To detect abnormal behavior</a:t>
            </a:r>
          </a:p>
        </p:txBody>
      </p:sp>
      <p:sp>
        <p:nvSpPr>
          <p:cNvPr id="7" name="직사각형 6">
            <a:extLst>
              <a:ext uri="{FF2B5EF4-FFF2-40B4-BE49-F238E27FC236}">
                <a16:creationId xmlns:a16="http://schemas.microsoft.com/office/drawing/2014/main" xmlns="" id="{AC039F74-7485-4CF2-A956-DDA14FF9DE98}"/>
              </a:ext>
            </a:extLst>
          </p:cNvPr>
          <p:cNvSpPr/>
          <p:nvPr/>
        </p:nvSpPr>
        <p:spPr>
          <a:xfrm>
            <a:off x="3508746" y="4250141"/>
            <a:ext cx="5362352" cy="307905"/>
          </a:xfrm>
          <a:prstGeom prst="rect">
            <a:avLst/>
          </a:prstGeom>
        </p:spPr>
        <p:txBody>
          <a:bodyPr wrap="square">
            <a:spAutoFit/>
          </a:bodyPr>
          <a:lstStyle/>
          <a:p>
            <a:r>
              <a:rPr lang="en-US" altLang="ko-KR" sz="1401"/>
              <a:t>Popular algorithms: K-means_clustering, Mean-Shift, DBSCAN</a:t>
            </a:r>
            <a:endParaRPr lang="ko-KR" altLang="en-US" sz="1401"/>
          </a:p>
        </p:txBody>
      </p:sp>
      <p:sp>
        <p:nvSpPr>
          <p:cNvPr id="8" name="TextBox 7">
            <a:extLst>
              <a:ext uri="{FF2B5EF4-FFF2-40B4-BE49-F238E27FC236}">
                <a16:creationId xmlns:a16="http://schemas.microsoft.com/office/drawing/2014/main" xmlns="" id="{DC7024BB-AF17-4E14-B82A-2D1AE1F7A2D4}"/>
              </a:ext>
            </a:extLst>
          </p:cNvPr>
          <p:cNvSpPr txBox="1"/>
          <p:nvPr/>
        </p:nvSpPr>
        <p:spPr>
          <a:xfrm>
            <a:off x="4159020" y="1228739"/>
            <a:ext cx="3702066" cy="2248051"/>
          </a:xfrm>
          <a:prstGeom prst="rect">
            <a:avLst/>
          </a:prstGeom>
          <a:noFill/>
        </p:spPr>
        <p:txBody>
          <a:bodyPr wrap="square" rtlCol="0">
            <a:spAutoFit/>
          </a:bodyPr>
          <a:lstStyle/>
          <a:p>
            <a:r>
              <a:rPr lang="en-US" altLang="ko-KR" sz="1401"/>
              <a:t>Clustering is a classification with no predefined classes. It’s like dividing socks by color when you don’t remember all the colors you have. Clustering algorithm trying to find similar (by some features) objects and merge them in a cluster. Those who have lots of similar features are joined in one class. With some algorithms, you even can specify the exact number of clusters you want.</a:t>
            </a:r>
            <a:endParaRPr lang="ko-KR" altLang="en-US" sz="1401"/>
          </a:p>
        </p:txBody>
      </p:sp>
    </p:spTree>
    <p:extLst>
      <p:ext uri="{BB962C8B-B14F-4D97-AF65-F5344CB8AC3E}">
        <p14:creationId xmlns:p14="http://schemas.microsoft.com/office/powerpoint/2010/main" xmlns="" val="53727545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a:extLst>
              <a:ext uri="{FF2B5EF4-FFF2-40B4-BE49-F238E27FC236}">
                <a16:creationId xmlns:a16="http://schemas.microsoft.com/office/drawing/2014/main" xmlns="" id="{90868039-13E1-4709-B76E-C882AF7BD656}"/>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792869" y="2478505"/>
            <a:ext cx="3558262" cy="266499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제목 1">
            <a:extLst>
              <a:ext uri="{FF2B5EF4-FFF2-40B4-BE49-F238E27FC236}">
                <a16:creationId xmlns:a16="http://schemas.microsoft.com/office/drawing/2014/main" xmlns="" id="{580767A2-8E8C-4775-9025-62BB3BC9F3BC}"/>
              </a:ext>
            </a:extLst>
          </p:cNvPr>
          <p:cNvSpPr>
            <a:spLocks noGrp="1"/>
          </p:cNvSpPr>
          <p:nvPr>
            <p:ph type="title"/>
          </p:nvPr>
        </p:nvSpPr>
        <p:spPr/>
        <p:txBody>
          <a:bodyPr/>
          <a:lstStyle/>
          <a:p>
            <a:r>
              <a:rPr lang="ko-KR" altLang="en-US"/>
              <a:t>군집화의 목표</a:t>
            </a:r>
          </a:p>
        </p:txBody>
      </p:sp>
      <p:sp>
        <p:nvSpPr>
          <p:cNvPr id="3" name="부제목 2">
            <a:extLst>
              <a:ext uri="{FF2B5EF4-FFF2-40B4-BE49-F238E27FC236}">
                <a16:creationId xmlns:a16="http://schemas.microsoft.com/office/drawing/2014/main" xmlns="" id="{5EE3C7FF-9417-4D9F-912D-7335C0A0662E}"/>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AA77EE61-E079-4512-BDB7-14D92569888F}"/>
              </a:ext>
            </a:extLst>
          </p:cNvPr>
          <p:cNvSpPr/>
          <p:nvPr/>
        </p:nvSpPr>
        <p:spPr>
          <a:xfrm>
            <a:off x="499729" y="810406"/>
            <a:ext cx="8165805" cy="1743298"/>
          </a:xfrm>
          <a:prstGeom prst="rect">
            <a:avLst/>
          </a:prstGeom>
        </p:spPr>
        <p:txBody>
          <a:bodyPr wrap="square">
            <a:spAutoFit/>
          </a:bodyPr>
          <a:lstStyle/>
          <a:p>
            <a:pPr>
              <a:lnSpc>
                <a:spcPct val="130000"/>
              </a:lnSpc>
            </a:pPr>
            <a:r>
              <a:rPr lang="ko-KR" altLang="en-US"/>
              <a:t>서로 유사한 데이터들은 같은 그룹으로</a:t>
            </a:r>
            <a:r>
              <a:rPr lang="en-US" altLang="ko-KR"/>
              <a:t>, </a:t>
            </a:r>
            <a:r>
              <a:rPr lang="ko-KR" altLang="en-US"/>
              <a:t>서로 유사하지 않은 데이터는 다른 그룹으로 분리하는 것이 된다</a:t>
            </a:r>
            <a:r>
              <a:rPr lang="en-US" altLang="ko-KR"/>
              <a:t>.</a:t>
            </a:r>
          </a:p>
          <a:p>
            <a:pPr>
              <a:lnSpc>
                <a:spcPct val="130000"/>
              </a:lnSpc>
            </a:pPr>
            <a:r>
              <a:rPr lang="ko-KR" altLang="en-US"/>
              <a:t>그러면 자연스럽게 </a:t>
            </a:r>
            <a:r>
              <a:rPr lang="en-US" altLang="ko-KR"/>
              <a:t>2</a:t>
            </a:r>
            <a:r>
              <a:rPr lang="ko-KR" altLang="en-US"/>
              <a:t>개의 질문이 따라올 거다</a:t>
            </a:r>
            <a:r>
              <a:rPr lang="en-US" altLang="ko-KR"/>
              <a:t>.</a:t>
            </a:r>
          </a:p>
          <a:p>
            <a:pPr marL="285750" indent="-285750">
              <a:lnSpc>
                <a:spcPct val="130000"/>
              </a:lnSpc>
              <a:buFont typeface="Arial" panose="020B0604020202020204" pitchFamily="34" charset="0"/>
              <a:buChar char="•"/>
            </a:pPr>
            <a:r>
              <a:rPr lang="ko-KR" altLang="en-US"/>
              <a:t>몇개의 그룹으로 묶을 것인가</a:t>
            </a:r>
          </a:p>
          <a:p>
            <a:pPr marL="285750" indent="-285750">
              <a:lnSpc>
                <a:spcPct val="130000"/>
              </a:lnSpc>
              <a:buFont typeface="Arial" panose="020B0604020202020204" pitchFamily="34" charset="0"/>
              <a:buChar char="•"/>
            </a:pPr>
            <a:r>
              <a:rPr lang="ko-KR" altLang="en-US"/>
              <a:t>데이터의 “유사도”를 어떻게 정의할 것인가 </a:t>
            </a:r>
            <a:r>
              <a:rPr lang="en-US" altLang="ko-KR"/>
              <a:t>(</a:t>
            </a:r>
            <a:r>
              <a:rPr lang="ko-KR" altLang="en-US"/>
              <a:t>유사한 데이터란 무엇인가</a:t>
            </a:r>
            <a:r>
              <a:rPr lang="en-US" altLang="ko-KR"/>
              <a:t>)</a:t>
            </a:r>
          </a:p>
          <a:p>
            <a:pPr>
              <a:lnSpc>
                <a:spcPct val="130000"/>
              </a:lnSpc>
            </a:pPr>
            <a:r>
              <a:rPr lang="ko-KR" altLang="en-US"/>
              <a:t>이 두 질문을 해결할 수 있는 가장 유명한 전략이 바로 </a:t>
            </a:r>
            <a:r>
              <a:rPr lang="en-US" altLang="ko-KR"/>
              <a:t>K-Means </a:t>
            </a:r>
            <a:r>
              <a:rPr lang="ko-KR" altLang="en-US"/>
              <a:t>알고리즘이다</a:t>
            </a:r>
            <a:r>
              <a:rPr lang="en-US" altLang="ko-KR"/>
              <a:t>.</a:t>
            </a:r>
            <a:endParaRPr lang="ko-KR" altLang="en-US"/>
          </a:p>
        </p:txBody>
      </p:sp>
    </p:spTree>
    <p:extLst>
      <p:ext uri="{BB962C8B-B14F-4D97-AF65-F5344CB8AC3E}">
        <p14:creationId xmlns:p14="http://schemas.microsoft.com/office/powerpoint/2010/main" xmlns="" val="7871555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5F7A7CE2-365B-4DBA-82D3-DE5235D53E1E}"/>
              </a:ext>
            </a:extLst>
          </p:cNvPr>
          <p:cNvSpPr>
            <a:spLocks noGrp="1"/>
          </p:cNvSpPr>
          <p:nvPr>
            <p:ph type="title"/>
          </p:nvPr>
        </p:nvSpPr>
        <p:spPr/>
        <p:txBody>
          <a:bodyPr/>
          <a:lstStyle/>
          <a:p>
            <a:r>
              <a:rPr lang="ko-KR" altLang="en-US"/>
              <a:t>군집화의 목표</a:t>
            </a:r>
          </a:p>
        </p:txBody>
      </p:sp>
      <p:sp>
        <p:nvSpPr>
          <p:cNvPr id="3" name="부제목 2">
            <a:extLst>
              <a:ext uri="{FF2B5EF4-FFF2-40B4-BE49-F238E27FC236}">
                <a16:creationId xmlns:a16="http://schemas.microsoft.com/office/drawing/2014/main" xmlns="" id="{6878B682-2409-4F20-AF8B-34639A85F434}"/>
              </a:ext>
            </a:extLst>
          </p:cNvPr>
          <p:cNvSpPr>
            <a:spLocks noGrp="1"/>
          </p:cNvSpPr>
          <p:nvPr>
            <p:ph type="subTitle" idx="1"/>
          </p:nvPr>
        </p:nvSpPr>
        <p:spPr/>
        <p:txBody>
          <a:bodyPr/>
          <a:lstStyle/>
          <a:p>
            <a:endParaRPr lang="ko-KR" altLang="en-US"/>
          </a:p>
        </p:txBody>
      </p:sp>
      <p:pic>
        <p:nvPicPr>
          <p:cNvPr id="68610" name="Picture 2">
            <a:extLst>
              <a:ext uri="{FF2B5EF4-FFF2-40B4-BE49-F238E27FC236}">
                <a16:creationId xmlns:a16="http://schemas.microsoft.com/office/drawing/2014/main" xmlns="" id="{C736A5B0-ECB3-413B-9673-DACF8528707B}"/>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95404" y="860324"/>
            <a:ext cx="5353192" cy="40093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342553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5D996F62-8A3B-4353-A7EA-D03E0C1C2EC7}"/>
              </a:ext>
            </a:extLst>
          </p:cNvPr>
          <p:cNvSpPr>
            <a:spLocks noGrp="1"/>
          </p:cNvSpPr>
          <p:nvPr>
            <p:ph type="title"/>
          </p:nvPr>
        </p:nvSpPr>
        <p:spPr/>
        <p:txBody>
          <a:bodyPr/>
          <a:lstStyle/>
          <a:p>
            <a:r>
              <a:rPr lang="en-US" altLang="ko-KR"/>
              <a:t>K-Means </a:t>
            </a:r>
            <a:r>
              <a:rPr lang="ko-KR" altLang="en-US"/>
              <a:t>군집화의 원리</a:t>
            </a:r>
          </a:p>
        </p:txBody>
      </p:sp>
      <p:sp>
        <p:nvSpPr>
          <p:cNvPr id="3" name="부제목 2">
            <a:extLst>
              <a:ext uri="{FF2B5EF4-FFF2-40B4-BE49-F238E27FC236}">
                <a16:creationId xmlns:a16="http://schemas.microsoft.com/office/drawing/2014/main" xmlns="" id="{8D5410FE-78E7-4223-87DB-82AF5A1B4302}"/>
              </a:ext>
            </a:extLst>
          </p:cNvPr>
          <p:cNvSpPr>
            <a:spLocks noGrp="1"/>
          </p:cNvSpPr>
          <p:nvPr>
            <p:ph type="subTitle" idx="1"/>
          </p:nvPr>
        </p:nvSpPr>
        <p:spPr/>
        <p:txBody>
          <a:bodyPr/>
          <a:lstStyle/>
          <a:p>
            <a:endParaRPr lang="ko-KR" altLang="en-US"/>
          </a:p>
        </p:txBody>
      </p:sp>
      <p:sp>
        <p:nvSpPr>
          <p:cNvPr id="5" name="직사각형 4">
            <a:extLst>
              <a:ext uri="{FF2B5EF4-FFF2-40B4-BE49-F238E27FC236}">
                <a16:creationId xmlns:a16="http://schemas.microsoft.com/office/drawing/2014/main" xmlns="" id="{966EE379-AF0D-4CD4-8B14-BC842D748696}"/>
              </a:ext>
            </a:extLst>
          </p:cNvPr>
          <p:cNvSpPr/>
          <p:nvPr/>
        </p:nvSpPr>
        <p:spPr>
          <a:xfrm>
            <a:off x="393405" y="909757"/>
            <a:ext cx="8197702" cy="3143681"/>
          </a:xfrm>
          <a:prstGeom prst="rect">
            <a:avLst/>
          </a:prstGeom>
        </p:spPr>
        <p:txBody>
          <a:bodyPr wrap="square">
            <a:spAutoFit/>
          </a:bodyPr>
          <a:lstStyle/>
          <a:p>
            <a:pPr marL="285750" indent="-285750">
              <a:lnSpc>
                <a:spcPct val="130000"/>
              </a:lnSpc>
              <a:buFont typeface="Arial" panose="020B0604020202020204" pitchFamily="34" charset="0"/>
              <a:buChar char="•"/>
            </a:pPr>
            <a:r>
              <a:rPr lang="ko-KR" altLang="en-US"/>
              <a:t>“</a:t>
            </a:r>
            <a:r>
              <a:rPr lang="en-US" altLang="ko-KR"/>
              <a:t>K“</a:t>
            </a:r>
            <a:r>
              <a:rPr lang="ko-KR" altLang="en-US"/>
              <a:t>는 데이터 세트에서 찾을 것으로 예상되는 클러스터</a:t>
            </a:r>
            <a:r>
              <a:rPr lang="en-US" altLang="ko-KR"/>
              <a:t>(</a:t>
            </a:r>
            <a:r>
              <a:rPr lang="ko-KR" altLang="en-US"/>
              <a:t>그룹</a:t>
            </a:r>
            <a:r>
              <a:rPr lang="en-US" altLang="ko-KR"/>
              <a:t>) </a:t>
            </a:r>
            <a:r>
              <a:rPr lang="ko-KR" altLang="en-US"/>
              <a:t>수를 말한다</a:t>
            </a:r>
            <a:r>
              <a:rPr lang="en-US" altLang="ko-KR"/>
              <a:t>.</a:t>
            </a:r>
          </a:p>
          <a:p>
            <a:pPr marL="285750" indent="-285750">
              <a:lnSpc>
                <a:spcPct val="130000"/>
              </a:lnSpc>
              <a:buFont typeface="Arial" panose="020B0604020202020204" pitchFamily="34" charset="0"/>
              <a:buChar char="•"/>
            </a:pPr>
            <a:r>
              <a:rPr lang="en-US" altLang="ko-KR"/>
              <a:t>“Means“</a:t>
            </a:r>
            <a:r>
              <a:rPr lang="ko-KR" altLang="en-US"/>
              <a:t>는 각 데이터로부터 그 데이터가 속한 클러스터의 중심까지의 평균 거리를 의미한다</a:t>
            </a:r>
            <a:r>
              <a:rPr lang="en-US" altLang="ko-KR"/>
              <a:t>. (</a:t>
            </a:r>
            <a:r>
              <a:rPr lang="ko-KR" altLang="en-US"/>
              <a:t>이 값을 최소화하는 게 알고리즘의 목표가 된다</a:t>
            </a:r>
            <a:r>
              <a:rPr lang="en-US" altLang="ko-KR"/>
              <a:t>.)</a:t>
            </a:r>
          </a:p>
          <a:p>
            <a:pPr marL="285750" indent="-285750">
              <a:lnSpc>
                <a:spcPct val="130000"/>
              </a:lnSpc>
              <a:buFont typeface="Arial" panose="020B0604020202020204" pitchFamily="34" charset="0"/>
              <a:buChar char="•"/>
            </a:pPr>
            <a:endParaRPr lang="en-US" altLang="ko-KR"/>
          </a:p>
          <a:p>
            <a:pPr>
              <a:lnSpc>
                <a:spcPct val="130000"/>
              </a:lnSpc>
            </a:pPr>
            <a:r>
              <a:rPr lang="en-US" altLang="ko-KR"/>
              <a:t>K-Means</a:t>
            </a:r>
            <a:r>
              <a:rPr lang="ko-KR" altLang="en-US"/>
              <a:t>에서는 이걸 구현하기 위해 반복적인</a:t>
            </a:r>
            <a:r>
              <a:rPr lang="en-US" altLang="ko-KR"/>
              <a:t>(iterative) </a:t>
            </a:r>
            <a:r>
              <a:rPr lang="ko-KR" altLang="en-US"/>
              <a:t>접근을 취한다</a:t>
            </a:r>
            <a:r>
              <a:rPr lang="en-US" altLang="ko-KR"/>
              <a:t>.</a:t>
            </a:r>
          </a:p>
          <a:p>
            <a:pPr>
              <a:lnSpc>
                <a:spcPct val="130000"/>
              </a:lnSpc>
            </a:pPr>
            <a:endParaRPr lang="en-US" altLang="ko-KR"/>
          </a:p>
          <a:p>
            <a:pPr marL="342900" indent="-342900">
              <a:lnSpc>
                <a:spcPct val="130000"/>
              </a:lnSpc>
              <a:buFont typeface="+mj-lt"/>
              <a:buAutoNum type="arabicPeriod"/>
            </a:pPr>
            <a:r>
              <a:rPr lang="ko-KR" altLang="en-US"/>
              <a:t>일단 </a:t>
            </a:r>
            <a:r>
              <a:rPr lang="en-US" altLang="ko-KR"/>
              <a:t>K</a:t>
            </a:r>
            <a:r>
              <a:rPr lang="ko-KR" altLang="en-US"/>
              <a:t>개의 임의의 중심점</a:t>
            </a:r>
            <a:r>
              <a:rPr lang="en-US" altLang="ko-KR"/>
              <a:t>(centroid)</a:t>
            </a:r>
            <a:r>
              <a:rPr lang="ko-KR" altLang="en-US"/>
              <a:t>을 배치하고</a:t>
            </a:r>
          </a:p>
          <a:p>
            <a:pPr marL="342900" indent="-342900">
              <a:lnSpc>
                <a:spcPct val="130000"/>
              </a:lnSpc>
              <a:buFont typeface="+mj-lt"/>
              <a:buAutoNum type="arabicPeriod"/>
            </a:pPr>
            <a:r>
              <a:rPr lang="ko-KR" altLang="en-US"/>
              <a:t>각 데이터들을 가장 가까운 중심점으로 할당한다</a:t>
            </a:r>
            <a:r>
              <a:rPr lang="en-US" altLang="ko-KR"/>
              <a:t>. (</a:t>
            </a:r>
            <a:r>
              <a:rPr lang="ko-KR" altLang="en-US"/>
              <a:t>일종의 군집을 형성한다</a:t>
            </a:r>
            <a:r>
              <a:rPr lang="en-US" altLang="ko-KR"/>
              <a:t>.)</a:t>
            </a:r>
          </a:p>
          <a:p>
            <a:pPr marL="342900" indent="-342900">
              <a:lnSpc>
                <a:spcPct val="130000"/>
              </a:lnSpc>
              <a:buFont typeface="+mj-lt"/>
              <a:buAutoNum type="arabicPeriod"/>
            </a:pPr>
            <a:r>
              <a:rPr lang="ko-KR" altLang="en-US"/>
              <a:t>군집으로 지정된 데이터들을 기반으로 해당 군집의 중심점을 업데이트한다</a:t>
            </a:r>
            <a:r>
              <a:rPr lang="en-US" altLang="ko-KR"/>
              <a:t>.</a:t>
            </a:r>
          </a:p>
          <a:p>
            <a:pPr marL="342900" indent="-342900">
              <a:lnSpc>
                <a:spcPct val="130000"/>
              </a:lnSpc>
              <a:buFont typeface="+mj-lt"/>
              <a:buAutoNum type="arabicPeriod"/>
            </a:pPr>
            <a:r>
              <a:rPr lang="en-US" altLang="ko-KR"/>
              <a:t>2</a:t>
            </a:r>
            <a:r>
              <a:rPr lang="ko-KR" altLang="en-US"/>
              <a:t>번</a:t>
            </a:r>
            <a:r>
              <a:rPr lang="en-US" altLang="ko-KR"/>
              <a:t>, 3</a:t>
            </a:r>
            <a:r>
              <a:rPr lang="ko-KR" altLang="en-US"/>
              <a:t>번 단계를 그래서 수렴이 될 때까지</a:t>
            </a:r>
            <a:r>
              <a:rPr lang="en-US" altLang="ko-KR"/>
              <a:t>, </a:t>
            </a:r>
            <a:r>
              <a:rPr lang="ko-KR" altLang="en-US"/>
              <a:t>즉 더이상 중심점이 업데이트 되지 않을 때까지 반복한다</a:t>
            </a:r>
            <a:r>
              <a:rPr lang="en-US" altLang="ko-KR"/>
              <a:t>.</a:t>
            </a:r>
            <a:endParaRPr lang="ko-KR" altLang="en-US"/>
          </a:p>
        </p:txBody>
      </p:sp>
    </p:spTree>
    <p:extLst>
      <p:ext uri="{BB962C8B-B14F-4D97-AF65-F5344CB8AC3E}">
        <p14:creationId xmlns:p14="http://schemas.microsoft.com/office/powerpoint/2010/main" xmlns="" val="21649834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0FDD43EC-4668-492A-BEEB-8DDBECA3BAFC}"/>
              </a:ext>
            </a:extLst>
          </p:cNvPr>
          <p:cNvSpPr>
            <a:spLocks noGrp="1"/>
          </p:cNvSpPr>
          <p:nvPr>
            <p:ph type="title"/>
          </p:nvPr>
        </p:nvSpPr>
        <p:spPr/>
        <p:txBody>
          <a:bodyPr/>
          <a:lstStyle/>
          <a:p>
            <a:r>
              <a:rPr lang="en-US" altLang="ko-KR"/>
              <a:t>K-Means </a:t>
            </a:r>
            <a:r>
              <a:rPr lang="ko-KR" altLang="en-US"/>
              <a:t>군집화의 원리</a:t>
            </a:r>
          </a:p>
        </p:txBody>
      </p:sp>
      <p:sp>
        <p:nvSpPr>
          <p:cNvPr id="3" name="부제목 2">
            <a:extLst>
              <a:ext uri="{FF2B5EF4-FFF2-40B4-BE49-F238E27FC236}">
                <a16:creationId xmlns:a16="http://schemas.microsoft.com/office/drawing/2014/main" xmlns="" id="{C8D7E2AF-AC1C-418B-9C06-52AD49BBC667}"/>
              </a:ext>
            </a:extLst>
          </p:cNvPr>
          <p:cNvSpPr>
            <a:spLocks noGrp="1"/>
          </p:cNvSpPr>
          <p:nvPr>
            <p:ph type="subTitle" idx="1"/>
          </p:nvPr>
        </p:nvSpPr>
        <p:spPr/>
        <p:txBody>
          <a:bodyPr/>
          <a:lstStyle/>
          <a:p>
            <a:endParaRPr lang="ko-KR" altLang="en-US"/>
          </a:p>
        </p:txBody>
      </p:sp>
      <p:pic>
        <p:nvPicPr>
          <p:cNvPr id="65538" name="Picture 2">
            <a:extLst>
              <a:ext uri="{FF2B5EF4-FFF2-40B4-BE49-F238E27FC236}">
                <a16:creationId xmlns:a16="http://schemas.microsoft.com/office/drawing/2014/main" xmlns="" id="{F70706A4-E044-4106-B63D-EFE844106295}"/>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3284" y="850802"/>
            <a:ext cx="5297746" cy="362736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직사각형 3">
            <a:extLst>
              <a:ext uri="{FF2B5EF4-FFF2-40B4-BE49-F238E27FC236}">
                <a16:creationId xmlns:a16="http://schemas.microsoft.com/office/drawing/2014/main" xmlns="" id="{04F49238-B6AF-41B7-82D1-3CF6D57952B9}"/>
              </a:ext>
            </a:extLst>
          </p:cNvPr>
          <p:cNvSpPr/>
          <p:nvPr/>
        </p:nvSpPr>
        <p:spPr>
          <a:xfrm>
            <a:off x="5521029" y="943591"/>
            <a:ext cx="3187035" cy="3323987"/>
          </a:xfrm>
          <a:prstGeom prst="rect">
            <a:avLst/>
          </a:prstGeom>
        </p:spPr>
        <p:txBody>
          <a:bodyPr wrap="square">
            <a:spAutoFit/>
          </a:bodyPr>
          <a:lstStyle/>
          <a:p>
            <a:r>
              <a:rPr lang="ko-KR" altLang="en-US"/>
              <a:t>일단 </a:t>
            </a:r>
            <a:r>
              <a:rPr lang="en-US" altLang="ko-KR"/>
              <a:t>k </a:t>
            </a:r>
            <a:r>
              <a:rPr lang="ko-KR" altLang="en-US"/>
              <a:t>값은 </a:t>
            </a:r>
            <a:r>
              <a:rPr lang="en-US" altLang="ko-KR"/>
              <a:t>2</a:t>
            </a:r>
            <a:r>
              <a:rPr lang="ko-KR" altLang="en-US"/>
              <a:t>다</a:t>
            </a:r>
            <a:r>
              <a:rPr lang="en-US" altLang="ko-KR"/>
              <a:t>. </a:t>
            </a:r>
          </a:p>
          <a:p>
            <a:endParaRPr lang="en-US" altLang="ko-KR"/>
          </a:p>
          <a:p>
            <a:r>
              <a:rPr lang="ko-KR" altLang="en-US"/>
              <a:t>그래서 </a:t>
            </a:r>
            <a:r>
              <a:rPr lang="en-US" altLang="ko-KR"/>
              <a:t>(b)</a:t>
            </a:r>
            <a:r>
              <a:rPr lang="ko-KR" altLang="en-US"/>
              <a:t>에서 일단 중심점 </a:t>
            </a:r>
            <a:r>
              <a:rPr lang="en-US" altLang="ko-KR"/>
              <a:t>2</a:t>
            </a:r>
            <a:r>
              <a:rPr lang="ko-KR" altLang="en-US"/>
              <a:t>개를 아무 데나 찍고</a:t>
            </a:r>
            <a:r>
              <a:rPr lang="en-US" altLang="ko-KR"/>
              <a:t>, </a:t>
            </a:r>
          </a:p>
          <a:p>
            <a:endParaRPr lang="en-US" altLang="ko-KR"/>
          </a:p>
          <a:p>
            <a:r>
              <a:rPr lang="en-US" altLang="ko-KR"/>
              <a:t>(c)</a:t>
            </a:r>
            <a:r>
              <a:rPr lang="ko-KR" altLang="en-US"/>
              <a:t>에서는 각 데이터들을 두 개 점 중 가까운 곳으로 할당한다</a:t>
            </a:r>
            <a:r>
              <a:rPr lang="en-US" altLang="ko-KR"/>
              <a:t>. </a:t>
            </a:r>
          </a:p>
          <a:p>
            <a:endParaRPr lang="en-US" altLang="ko-KR"/>
          </a:p>
          <a:p>
            <a:r>
              <a:rPr lang="en-US" altLang="ko-KR"/>
              <a:t>(d)</a:t>
            </a:r>
            <a:r>
              <a:rPr lang="ko-KR" altLang="en-US"/>
              <a:t>에서는 그렇게 군집이 지정된 상태로 중심점을 업데이트 한다</a:t>
            </a:r>
            <a:r>
              <a:rPr lang="en-US" altLang="ko-KR"/>
              <a:t>. </a:t>
            </a:r>
            <a:r>
              <a:rPr lang="ko-KR" altLang="en-US"/>
              <a:t>그리고 </a:t>
            </a:r>
            <a:endParaRPr lang="en-US" altLang="ko-KR"/>
          </a:p>
          <a:p>
            <a:endParaRPr lang="en-US" altLang="ko-KR"/>
          </a:p>
          <a:p>
            <a:r>
              <a:rPr lang="en-US" altLang="ko-KR"/>
              <a:t>(e)</a:t>
            </a:r>
            <a:r>
              <a:rPr lang="ko-KR" altLang="en-US"/>
              <a:t>에서는 업데이트 된 중심점과 각 데이터들의 거리를 구해서 군집을 다시 할당하는 거다</a:t>
            </a:r>
            <a:r>
              <a:rPr lang="en-US" altLang="ko-KR"/>
              <a:t>.</a:t>
            </a:r>
            <a:endParaRPr lang="ko-KR" altLang="en-US"/>
          </a:p>
        </p:txBody>
      </p:sp>
    </p:spTree>
    <p:extLst>
      <p:ext uri="{BB962C8B-B14F-4D97-AF65-F5344CB8AC3E}">
        <p14:creationId xmlns:p14="http://schemas.microsoft.com/office/powerpoint/2010/main" xmlns="" val="21823857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AB5BE1BB-49A6-406D-8A4C-4AB5192E8DBB}"/>
              </a:ext>
            </a:extLst>
          </p:cNvPr>
          <p:cNvSpPr>
            <a:spLocks noGrp="1"/>
          </p:cNvSpPr>
          <p:nvPr>
            <p:ph type="title"/>
          </p:nvPr>
        </p:nvSpPr>
        <p:spPr/>
        <p:txBody>
          <a:bodyPr/>
          <a:lstStyle/>
          <a:p>
            <a:r>
              <a:rPr lang="en-US" altLang="ko-KR"/>
              <a:t>k </a:t>
            </a:r>
            <a:r>
              <a:rPr lang="ko-KR" altLang="en-US"/>
              <a:t>값</a:t>
            </a:r>
          </a:p>
        </p:txBody>
      </p:sp>
      <p:sp>
        <p:nvSpPr>
          <p:cNvPr id="3" name="부제목 2">
            <a:extLst>
              <a:ext uri="{FF2B5EF4-FFF2-40B4-BE49-F238E27FC236}">
                <a16:creationId xmlns:a16="http://schemas.microsoft.com/office/drawing/2014/main" xmlns="" id="{2C7EDE73-F91F-445D-B954-4B81B87F5F56}"/>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xmlns="" id="{75CB9F01-C109-4472-87FF-95184D517FAF}"/>
              </a:ext>
            </a:extLst>
          </p:cNvPr>
          <p:cNvPicPr>
            <a:picLocks noChangeAspect="1"/>
          </p:cNvPicPr>
          <p:nvPr/>
        </p:nvPicPr>
        <p:blipFill>
          <a:blip r:embed="rId2"/>
          <a:stretch>
            <a:fillRect/>
          </a:stretch>
        </p:blipFill>
        <p:spPr>
          <a:xfrm>
            <a:off x="1636991" y="914600"/>
            <a:ext cx="5870019" cy="3740114"/>
          </a:xfrm>
          <a:prstGeom prst="rect">
            <a:avLst/>
          </a:prstGeom>
        </p:spPr>
      </p:pic>
    </p:spTree>
    <p:extLst>
      <p:ext uri="{BB962C8B-B14F-4D97-AF65-F5344CB8AC3E}">
        <p14:creationId xmlns:p14="http://schemas.microsoft.com/office/powerpoint/2010/main" xmlns="" val="15939531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0FAE8419-AF90-473C-9098-B701A2A45A51}"/>
              </a:ext>
            </a:extLst>
          </p:cNvPr>
          <p:cNvSpPr>
            <a:spLocks noGrp="1"/>
          </p:cNvSpPr>
          <p:nvPr>
            <p:ph type="title"/>
          </p:nvPr>
        </p:nvSpPr>
        <p:spPr/>
        <p:txBody>
          <a:bodyPr/>
          <a:lstStyle/>
          <a:p>
            <a:r>
              <a:rPr lang="en-US" altLang="ko-KR"/>
              <a:t>scikit-learn</a:t>
            </a:r>
            <a:endParaRPr lang="ko-KR" altLang="en-US"/>
          </a:p>
        </p:txBody>
      </p:sp>
      <p:sp>
        <p:nvSpPr>
          <p:cNvPr id="3" name="부제목 2">
            <a:extLst>
              <a:ext uri="{FF2B5EF4-FFF2-40B4-BE49-F238E27FC236}">
                <a16:creationId xmlns:a16="http://schemas.microsoft.com/office/drawing/2014/main" xmlns="" id="{DD80CA7C-D61E-48A6-BAF1-E2C4D6B8DFE6}"/>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5461210D-C43E-4836-B591-D7A76B968A8C}"/>
              </a:ext>
            </a:extLst>
          </p:cNvPr>
          <p:cNvSpPr/>
          <p:nvPr/>
        </p:nvSpPr>
        <p:spPr>
          <a:xfrm>
            <a:off x="2286000" y="1879253"/>
            <a:ext cx="4572000" cy="1600438"/>
          </a:xfrm>
          <a:prstGeom prst="rect">
            <a:avLst/>
          </a:prstGeom>
        </p:spPr>
        <p:txBody>
          <a:bodyPr>
            <a:spAutoFit/>
          </a:bodyPr>
          <a:lstStyle/>
          <a:p>
            <a:r>
              <a:rPr lang="en-US" altLang="ko-KR"/>
              <a:t>from sklearn.cluster import KMeans</a:t>
            </a:r>
          </a:p>
          <a:p>
            <a:endParaRPr lang="en-US" altLang="ko-KR"/>
          </a:p>
          <a:p>
            <a:r>
              <a:rPr lang="en-US" altLang="ko-KR"/>
              <a:t>model = KMeans(n_clusters=k)</a:t>
            </a:r>
          </a:p>
          <a:p>
            <a:r>
              <a:rPr lang="en-US" altLang="ko-KR"/>
              <a:t>model.fit(data)</a:t>
            </a:r>
          </a:p>
          <a:p>
            <a:endParaRPr lang="en-US" altLang="ko-KR"/>
          </a:p>
          <a:p>
            <a:r>
              <a:rPr lang="en-US" altLang="ko-KR"/>
              <a:t>model.predict(samples)</a:t>
            </a:r>
          </a:p>
          <a:p>
            <a:r>
              <a:rPr lang="en-US" altLang="ko-KR"/>
              <a:t>print (model.inertia_)</a:t>
            </a:r>
            <a:endParaRPr lang="ko-KR" altLang="en-US"/>
          </a:p>
        </p:txBody>
      </p:sp>
    </p:spTree>
    <p:extLst>
      <p:ext uri="{BB962C8B-B14F-4D97-AF65-F5344CB8AC3E}">
        <p14:creationId xmlns:p14="http://schemas.microsoft.com/office/powerpoint/2010/main" xmlns="" val="2250570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F7844342-3A5A-4197-8D8D-95091DA60950}"/>
              </a:ext>
            </a:extLst>
          </p:cNvPr>
          <p:cNvSpPr>
            <a:spLocks noGrp="1"/>
          </p:cNvSpPr>
          <p:nvPr>
            <p:ph type="title"/>
          </p:nvPr>
        </p:nvSpPr>
        <p:spPr/>
        <p:txBody>
          <a:bodyPr/>
          <a:lstStyle/>
          <a:p>
            <a:r>
              <a:rPr lang="en-US" altLang="ko-KR"/>
              <a:t>k-Means</a:t>
            </a:r>
            <a:endParaRPr lang="ko-KR" altLang="en-US"/>
          </a:p>
        </p:txBody>
      </p:sp>
      <p:sp>
        <p:nvSpPr>
          <p:cNvPr id="3" name="부제목 2">
            <a:extLst>
              <a:ext uri="{FF2B5EF4-FFF2-40B4-BE49-F238E27FC236}">
                <a16:creationId xmlns:a16="http://schemas.microsoft.com/office/drawing/2014/main" xmlns="" id="{5297A1D7-16D2-4540-9DCA-AB3F9153F319}"/>
              </a:ext>
            </a:extLst>
          </p:cNvPr>
          <p:cNvSpPr>
            <a:spLocks noGrp="1"/>
          </p:cNvSpPr>
          <p:nvPr>
            <p:ph type="subTitle" idx="1"/>
          </p:nvPr>
        </p:nvSpPr>
        <p:spPr/>
        <p:txBody>
          <a:bodyPr/>
          <a:lstStyle/>
          <a:p>
            <a:endParaRPr lang="ko-KR" altLang="en-US"/>
          </a:p>
        </p:txBody>
      </p:sp>
      <p:pic>
        <p:nvPicPr>
          <p:cNvPr id="10242" name="Picture 2">
            <a:extLst>
              <a:ext uri="{FF2B5EF4-FFF2-40B4-BE49-F238E27FC236}">
                <a16:creationId xmlns:a16="http://schemas.microsoft.com/office/drawing/2014/main" xmlns="" id="{8549C95C-F503-4493-ADF3-E76D3B01056A}"/>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83101" y="872068"/>
            <a:ext cx="4777801" cy="39550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145313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36E0F253-7086-4709-8C16-FAF52F344A5B}"/>
              </a:ext>
            </a:extLst>
          </p:cNvPr>
          <p:cNvSpPr>
            <a:spLocks noGrp="1"/>
          </p:cNvSpPr>
          <p:nvPr>
            <p:ph type="title"/>
          </p:nvPr>
        </p:nvSpPr>
        <p:spPr/>
        <p:txBody>
          <a:bodyPr/>
          <a:lstStyle/>
          <a:p>
            <a:r>
              <a:rPr lang="ko-KR" altLang="en-US"/>
              <a:t>차원축소</a:t>
            </a:r>
            <a:r>
              <a:rPr lang="en-US" altLang="ko-KR"/>
              <a:t>Dimensionality Reduction(Generalization)</a:t>
            </a:r>
            <a:endParaRPr lang="ko-KR" altLang="en-US"/>
          </a:p>
        </p:txBody>
      </p:sp>
      <p:sp>
        <p:nvSpPr>
          <p:cNvPr id="3" name="부제목 2">
            <a:extLst>
              <a:ext uri="{FF2B5EF4-FFF2-40B4-BE49-F238E27FC236}">
                <a16:creationId xmlns:a16="http://schemas.microsoft.com/office/drawing/2014/main" xmlns="" id="{40D666FA-880E-4FDD-B705-F400D74570A9}"/>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xmlns="" id="{6A86360C-EEF8-4C45-8335-93D88DCD435D}"/>
              </a:ext>
            </a:extLst>
          </p:cNvPr>
          <p:cNvPicPr>
            <a:picLocks noChangeAspect="1"/>
          </p:cNvPicPr>
          <p:nvPr/>
        </p:nvPicPr>
        <p:blipFill rotWithShape="1">
          <a:blip r:embed="rId2"/>
          <a:srcRect t="10404" b="7676"/>
          <a:stretch/>
        </p:blipFill>
        <p:spPr>
          <a:xfrm>
            <a:off x="347330" y="874606"/>
            <a:ext cx="4876800" cy="3995045"/>
          </a:xfrm>
          <a:prstGeom prst="rect">
            <a:avLst/>
          </a:prstGeom>
        </p:spPr>
      </p:pic>
      <p:sp>
        <p:nvSpPr>
          <p:cNvPr id="5" name="직사각형 4">
            <a:extLst>
              <a:ext uri="{FF2B5EF4-FFF2-40B4-BE49-F238E27FC236}">
                <a16:creationId xmlns:a16="http://schemas.microsoft.com/office/drawing/2014/main" xmlns="" id="{BB2E458A-F365-4E35-A3E3-2AC92B575855}"/>
              </a:ext>
            </a:extLst>
          </p:cNvPr>
          <p:cNvSpPr/>
          <p:nvPr/>
        </p:nvSpPr>
        <p:spPr>
          <a:xfrm>
            <a:off x="2475112" y="897404"/>
            <a:ext cx="4213013" cy="307905"/>
          </a:xfrm>
          <a:prstGeom prst="rect">
            <a:avLst/>
          </a:prstGeom>
        </p:spPr>
        <p:txBody>
          <a:bodyPr wrap="none">
            <a:spAutoFit/>
          </a:bodyPr>
          <a:lstStyle/>
          <a:p>
            <a:r>
              <a:rPr lang="en-US" altLang="ko-KR" sz="1401" i="1">
                <a:solidFill>
                  <a:srgbClr val="555555"/>
                </a:solidFill>
                <a:latin typeface="Rubik"/>
              </a:rPr>
              <a:t>“Assembles specific features into more high-level ones”</a:t>
            </a:r>
            <a:endParaRPr lang="ko-KR" altLang="en-US" sz="1401"/>
          </a:p>
        </p:txBody>
      </p:sp>
      <p:sp>
        <p:nvSpPr>
          <p:cNvPr id="6" name="직사각형 5">
            <a:extLst>
              <a:ext uri="{FF2B5EF4-FFF2-40B4-BE49-F238E27FC236}">
                <a16:creationId xmlns:a16="http://schemas.microsoft.com/office/drawing/2014/main" xmlns="" id="{E449B010-62A4-443A-9D7A-CDAC684214A9}"/>
              </a:ext>
            </a:extLst>
          </p:cNvPr>
          <p:cNvSpPr/>
          <p:nvPr/>
        </p:nvSpPr>
        <p:spPr>
          <a:xfrm>
            <a:off x="4504662" y="2808283"/>
            <a:ext cx="3561908" cy="1170192"/>
          </a:xfrm>
          <a:prstGeom prst="rect">
            <a:avLst/>
          </a:prstGeom>
        </p:spPr>
        <p:txBody>
          <a:bodyPr wrap="square">
            <a:spAutoFit/>
          </a:bodyPr>
          <a:lstStyle/>
          <a:p>
            <a:pPr>
              <a:buFont typeface="Arial" panose="020B0604020202020204" pitchFamily="34" charset="0"/>
              <a:buChar char="•"/>
            </a:pPr>
            <a:r>
              <a:rPr lang="en-US" altLang="ko-KR" sz="1401">
                <a:solidFill>
                  <a:srgbClr val="555555"/>
                </a:solidFill>
                <a:latin typeface="Rubik"/>
              </a:rPr>
              <a:t>Recommender systems (★)</a:t>
            </a:r>
          </a:p>
          <a:p>
            <a:pPr>
              <a:buFont typeface="Arial" panose="020B0604020202020204" pitchFamily="34" charset="0"/>
              <a:buChar char="•"/>
            </a:pPr>
            <a:r>
              <a:rPr lang="en-US" altLang="ko-KR" sz="1401">
                <a:solidFill>
                  <a:srgbClr val="555555"/>
                </a:solidFill>
                <a:latin typeface="Rubik"/>
              </a:rPr>
              <a:t>Beautiful visualizations</a:t>
            </a:r>
          </a:p>
          <a:p>
            <a:pPr>
              <a:buFont typeface="Arial" panose="020B0604020202020204" pitchFamily="34" charset="0"/>
              <a:buChar char="•"/>
            </a:pPr>
            <a:r>
              <a:rPr lang="en-US" altLang="ko-KR" sz="1401">
                <a:solidFill>
                  <a:srgbClr val="555555"/>
                </a:solidFill>
                <a:latin typeface="Rubik"/>
              </a:rPr>
              <a:t>Topic modeling and similar document search</a:t>
            </a:r>
          </a:p>
          <a:p>
            <a:pPr>
              <a:buFont typeface="Arial" panose="020B0604020202020204" pitchFamily="34" charset="0"/>
              <a:buChar char="•"/>
            </a:pPr>
            <a:r>
              <a:rPr lang="en-US" altLang="ko-KR" sz="1401">
                <a:solidFill>
                  <a:srgbClr val="555555"/>
                </a:solidFill>
                <a:latin typeface="Rubik"/>
              </a:rPr>
              <a:t>Fake image analysis</a:t>
            </a:r>
          </a:p>
          <a:p>
            <a:pPr>
              <a:buFont typeface="Arial" panose="020B0604020202020204" pitchFamily="34" charset="0"/>
              <a:buChar char="•"/>
            </a:pPr>
            <a:r>
              <a:rPr lang="en-US" altLang="ko-KR" sz="1401">
                <a:solidFill>
                  <a:srgbClr val="555555"/>
                </a:solidFill>
                <a:latin typeface="Rubik"/>
              </a:rPr>
              <a:t>Risk management</a:t>
            </a:r>
          </a:p>
        </p:txBody>
      </p:sp>
      <p:sp>
        <p:nvSpPr>
          <p:cNvPr id="8" name="직사각형 7">
            <a:extLst>
              <a:ext uri="{FF2B5EF4-FFF2-40B4-BE49-F238E27FC236}">
                <a16:creationId xmlns:a16="http://schemas.microsoft.com/office/drawing/2014/main" xmlns="" id="{3EA0B00C-6F0C-4390-9071-2B392783C71E}"/>
              </a:ext>
            </a:extLst>
          </p:cNvPr>
          <p:cNvSpPr/>
          <p:nvPr/>
        </p:nvSpPr>
        <p:spPr>
          <a:xfrm>
            <a:off x="4504662" y="1620322"/>
            <a:ext cx="4292009" cy="954620"/>
          </a:xfrm>
          <a:prstGeom prst="rect">
            <a:avLst/>
          </a:prstGeom>
        </p:spPr>
        <p:txBody>
          <a:bodyPr wrap="square">
            <a:spAutoFit/>
          </a:bodyPr>
          <a:lstStyle/>
          <a:p>
            <a:r>
              <a:rPr lang="en-US" altLang="ko-KR" sz="1401"/>
              <a:t>Popular algorithms: Principal Component Analysis (PCA), Singular Value Decomposition(SVD), Latent Dirichlet allocation (LDA), Latent Semantic Analysis (LSA, pLSA, GLSA), t-SNE (for visualization)</a:t>
            </a:r>
            <a:endParaRPr lang="ko-KR" altLang="en-US" sz="1401"/>
          </a:p>
        </p:txBody>
      </p:sp>
    </p:spTree>
    <p:extLst>
      <p:ext uri="{BB962C8B-B14F-4D97-AF65-F5344CB8AC3E}">
        <p14:creationId xmlns:p14="http://schemas.microsoft.com/office/powerpoint/2010/main" xmlns="" val="27841725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E4A7C8A5-A470-40D3-86B3-DE04AA69D933}"/>
              </a:ext>
            </a:extLst>
          </p:cNvPr>
          <p:cNvSpPr>
            <a:spLocks noGrp="1"/>
          </p:cNvSpPr>
          <p:nvPr>
            <p:ph type="title"/>
          </p:nvPr>
        </p:nvSpPr>
        <p:spPr/>
        <p:txBody>
          <a:bodyPr/>
          <a:lstStyle/>
          <a:p>
            <a:r>
              <a:rPr lang="ko-KR" altLang="en-US"/>
              <a:t>머신러닝과 딥러닝 차이</a:t>
            </a:r>
          </a:p>
        </p:txBody>
      </p:sp>
      <p:sp>
        <p:nvSpPr>
          <p:cNvPr id="3" name="부제목 2">
            <a:extLst>
              <a:ext uri="{FF2B5EF4-FFF2-40B4-BE49-F238E27FC236}">
                <a16:creationId xmlns:a16="http://schemas.microsoft.com/office/drawing/2014/main" xmlns="" id="{58D7FE58-9804-4F72-B253-14A93767E1DF}"/>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3A3585FE-990B-4B93-85C3-8B126F356688}"/>
              </a:ext>
            </a:extLst>
          </p:cNvPr>
          <p:cNvSpPr/>
          <p:nvPr/>
        </p:nvSpPr>
        <p:spPr>
          <a:xfrm>
            <a:off x="2286000" y="1125200"/>
            <a:ext cx="4572000" cy="2893100"/>
          </a:xfrm>
          <a:prstGeom prst="rect">
            <a:avLst/>
          </a:prstGeom>
        </p:spPr>
        <p:txBody>
          <a:bodyPr>
            <a:spAutoFit/>
          </a:bodyPr>
          <a:lstStyle/>
          <a:p>
            <a:r>
              <a:rPr lang="ko-KR" altLang="en-US"/>
              <a:t>머신러닝의 경우 알고리즘에 입력 하기 전 필요한 특징을 사람이 직접 선정해야 하거든요</a:t>
            </a:r>
            <a:r>
              <a:rPr lang="en-US" altLang="ko-KR"/>
              <a:t>? </a:t>
            </a:r>
            <a:r>
              <a:rPr lang="ko-KR" altLang="en-US"/>
              <a:t>예를 들어 사람의 나이를 추정한다고 하면</a:t>
            </a:r>
            <a:r>
              <a:rPr lang="en-US" altLang="ko-KR"/>
              <a:t>, </a:t>
            </a:r>
            <a:r>
              <a:rPr lang="ko-KR" altLang="en-US"/>
              <a:t>얼굴의 주름 개수</a:t>
            </a:r>
            <a:r>
              <a:rPr lang="en-US" altLang="ko-KR"/>
              <a:t>, </a:t>
            </a:r>
            <a:r>
              <a:rPr lang="ko-KR" altLang="en-US"/>
              <a:t>피부 색상의 균일도</a:t>
            </a:r>
            <a:r>
              <a:rPr lang="en-US" altLang="ko-KR"/>
              <a:t>, </a:t>
            </a:r>
            <a:r>
              <a:rPr lang="ko-KR" altLang="en-US"/>
              <a:t>특정 주름의 짙은 정도</a:t>
            </a:r>
            <a:r>
              <a:rPr lang="en-US" altLang="ko-KR"/>
              <a:t>, </a:t>
            </a:r>
            <a:r>
              <a:rPr lang="ko-KR" altLang="en-US"/>
              <a:t>머리카락의 색깔과 같이 나이를 추정하는 데에 유용한 ‘특징’을 사람이 먼저 선택해야 하는거죠</a:t>
            </a:r>
            <a:r>
              <a:rPr lang="en-US" altLang="ko-KR"/>
              <a:t>.</a:t>
            </a:r>
          </a:p>
          <a:p>
            <a:endParaRPr lang="en-US" altLang="ko-KR"/>
          </a:p>
          <a:p>
            <a:r>
              <a:rPr lang="ko-KR" altLang="en-US"/>
              <a:t>그런데 딥러닝의 경우에는 ‘특징’을 선정하는 부분까지 한꺼번에 학습합니다</a:t>
            </a:r>
            <a:r>
              <a:rPr lang="en-US" altLang="ko-KR"/>
              <a:t>. </a:t>
            </a:r>
            <a:r>
              <a:rPr lang="ko-KR" altLang="en-US"/>
              <a:t>머신러닝과 달리 사람 얼굴을 찍은 사진을 입력으로 넣어주면</a:t>
            </a:r>
            <a:r>
              <a:rPr lang="en-US" altLang="ko-KR"/>
              <a:t>, </a:t>
            </a:r>
            <a:r>
              <a:rPr lang="ko-KR" altLang="en-US"/>
              <a:t>스스로 어떤 특징이 나이를 추정하는 데에 유용한지 알아내는 거죠</a:t>
            </a:r>
            <a:r>
              <a:rPr lang="en-US" altLang="ko-KR"/>
              <a:t>. </a:t>
            </a:r>
            <a:r>
              <a:rPr lang="ko-KR" altLang="en-US"/>
              <a:t>그런 식으로 사람이 좀 더 손을 대 줘야 하던 부분들을 컴퓨터가 더 많이 처리해주는 편리함이 있습니다</a:t>
            </a:r>
            <a:r>
              <a:rPr lang="en-US" altLang="ko-KR"/>
              <a:t>.</a:t>
            </a:r>
            <a:endParaRPr lang="ko-KR" altLang="en-US"/>
          </a:p>
        </p:txBody>
      </p:sp>
    </p:spTree>
    <p:extLst>
      <p:ext uri="{BB962C8B-B14F-4D97-AF65-F5344CB8AC3E}">
        <p14:creationId xmlns:p14="http://schemas.microsoft.com/office/powerpoint/2010/main" xmlns="" val="883612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6B59B9A7-6F52-46B1-B855-C6705ECDD809}"/>
              </a:ext>
            </a:extLst>
          </p:cNvPr>
          <p:cNvSpPr>
            <a:spLocks noGrp="1"/>
          </p:cNvSpPr>
          <p:nvPr>
            <p:ph type="title"/>
          </p:nvPr>
        </p:nvSpPr>
        <p:spPr/>
        <p:txBody>
          <a:bodyPr/>
          <a:lstStyle/>
          <a:p>
            <a:r>
              <a:rPr lang="ko-KR" altLang="en-US"/>
              <a:t>선형이란</a:t>
            </a:r>
          </a:p>
        </p:txBody>
      </p:sp>
      <p:sp>
        <p:nvSpPr>
          <p:cNvPr id="3" name="부제목 2">
            <a:extLst>
              <a:ext uri="{FF2B5EF4-FFF2-40B4-BE49-F238E27FC236}">
                <a16:creationId xmlns:a16="http://schemas.microsoft.com/office/drawing/2014/main" xmlns="" id="{34980B5F-67C4-4000-B183-921F098617E8}"/>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xmlns="" id="{B99F07AC-67F8-4BAA-9ADF-40DADB6BD1A7}"/>
              </a:ext>
            </a:extLst>
          </p:cNvPr>
          <p:cNvPicPr>
            <a:picLocks noChangeAspect="1"/>
          </p:cNvPicPr>
          <p:nvPr/>
        </p:nvPicPr>
        <p:blipFill>
          <a:blip r:embed="rId2"/>
          <a:stretch>
            <a:fillRect/>
          </a:stretch>
        </p:blipFill>
        <p:spPr>
          <a:xfrm>
            <a:off x="1604962" y="1181100"/>
            <a:ext cx="5934075" cy="2781300"/>
          </a:xfrm>
          <a:prstGeom prst="rect">
            <a:avLst/>
          </a:prstGeom>
        </p:spPr>
      </p:pic>
    </p:spTree>
    <p:extLst>
      <p:ext uri="{BB962C8B-B14F-4D97-AF65-F5344CB8AC3E}">
        <p14:creationId xmlns:p14="http://schemas.microsoft.com/office/powerpoint/2010/main" xmlns="" val="31057442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1B5C3DAF-2F8E-4C91-92D3-2C2C277991C9}"/>
              </a:ext>
            </a:extLst>
          </p:cNvPr>
          <p:cNvSpPr>
            <a:spLocks noGrp="1"/>
          </p:cNvSpPr>
          <p:nvPr>
            <p:ph type="title"/>
          </p:nvPr>
        </p:nvSpPr>
        <p:spPr/>
        <p:txBody>
          <a:bodyPr/>
          <a:lstStyle/>
          <a:p>
            <a:r>
              <a:rPr lang="ko-KR" altLang="en-US"/>
              <a:t>인공지능</a:t>
            </a:r>
            <a:r>
              <a:rPr lang="en-US" altLang="ko-KR"/>
              <a:t>,</a:t>
            </a:r>
            <a:r>
              <a:rPr lang="ko-KR" altLang="en-US"/>
              <a:t>머신러닝</a:t>
            </a:r>
            <a:r>
              <a:rPr lang="en-US" altLang="ko-KR"/>
              <a:t>,</a:t>
            </a:r>
            <a:r>
              <a:rPr lang="ko-KR" altLang="en-US"/>
              <a:t>딥러닝</a:t>
            </a:r>
          </a:p>
        </p:txBody>
      </p:sp>
      <p:sp>
        <p:nvSpPr>
          <p:cNvPr id="3" name="부제목 2">
            <a:extLst>
              <a:ext uri="{FF2B5EF4-FFF2-40B4-BE49-F238E27FC236}">
                <a16:creationId xmlns:a16="http://schemas.microsoft.com/office/drawing/2014/main" xmlns="" id="{A0E75015-AA2F-4F33-B868-21B4C240A303}"/>
              </a:ext>
            </a:extLst>
          </p:cNvPr>
          <p:cNvSpPr>
            <a:spLocks noGrp="1"/>
          </p:cNvSpPr>
          <p:nvPr>
            <p:ph type="subTitle" idx="1"/>
          </p:nvPr>
        </p:nvSpPr>
        <p:spPr/>
        <p:txBody>
          <a:bodyPr/>
          <a:lstStyle/>
          <a:p>
            <a:endParaRPr lang="ko-KR" altLang="en-US"/>
          </a:p>
        </p:txBody>
      </p:sp>
      <p:pic>
        <p:nvPicPr>
          <p:cNvPr id="2050" name="Picture 2">
            <a:extLst>
              <a:ext uri="{FF2B5EF4-FFF2-40B4-BE49-F238E27FC236}">
                <a16:creationId xmlns:a16="http://schemas.microsoft.com/office/drawing/2014/main" xmlns="" id="{E7398F0C-556E-431E-83BB-ABC6156C9C68}"/>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30500" y="874672"/>
            <a:ext cx="5883003" cy="372793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335789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B2B0E490-DD5E-4B7A-B1A4-9136A29DF2DF}"/>
              </a:ext>
            </a:extLst>
          </p:cNvPr>
          <p:cNvSpPr>
            <a:spLocks noGrp="1"/>
          </p:cNvSpPr>
          <p:nvPr>
            <p:ph type="title"/>
          </p:nvPr>
        </p:nvSpPr>
        <p:spPr/>
        <p:txBody>
          <a:bodyPr/>
          <a:lstStyle/>
          <a:p>
            <a:r>
              <a:rPr lang="ko-KR" altLang="en-US"/>
              <a:t>선형이란</a:t>
            </a:r>
          </a:p>
        </p:txBody>
      </p:sp>
      <p:sp>
        <p:nvSpPr>
          <p:cNvPr id="3" name="부제목 2">
            <a:extLst>
              <a:ext uri="{FF2B5EF4-FFF2-40B4-BE49-F238E27FC236}">
                <a16:creationId xmlns:a16="http://schemas.microsoft.com/office/drawing/2014/main" xmlns="" id="{55EDF2D7-EC21-4412-983C-65704B407CF9}"/>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xmlns="" id="{72BD3005-3E5E-4C25-A24B-6B85FE45024D}"/>
              </a:ext>
            </a:extLst>
          </p:cNvPr>
          <p:cNvPicPr>
            <a:picLocks noChangeAspect="1"/>
          </p:cNvPicPr>
          <p:nvPr/>
        </p:nvPicPr>
        <p:blipFill>
          <a:blip r:embed="rId2"/>
          <a:stretch>
            <a:fillRect/>
          </a:stretch>
        </p:blipFill>
        <p:spPr>
          <a:xfrm>
            <a:off x="1328737" y="944195"/>
            <a:ext cx="6486525" cy="3552825"/>
          </a:xfrm>
          <a:prstGeom prst="rect">
            <a:avLst/>
          </a:prstGeom>
        </p:spPr>
      </p:pic>
    </p:spTree>
    <p:extLst>
      <p:ext uri="{BB962C8B-B14F-4D97-AF65-F5344CB8AC3E}">
        <p14:creationId xmlns:p14="http://schemas.microsoft.com/office/powerpoint/2010/main" xmlns="" val="6426021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61B8154F-EBF9-487D-B1A0-31802686B8B0}"/>
              </a:ext>
            </a:extLst>
          </p:cNvPr>
          <p:cNvSpPr>
            <a:spLocks noGrp="1"/>
          </p:cNvSpPr>
          <p:nvPr>
            <p:ph type="title"/>
          </p:nvPr>
        </p:nvSpPr>
        <p:spPr/>
        <p:txBody>
          <a:bodyPr/>
          <a:lstStyle/>
          <a:p>
            <a:r>
              <a:rPr lang="ko-KR" altLang="en-US"/>
              <a:t>선형이란</a:t>
            </a:r>
          </a:p>
        </p:txBody>
      </p:sp>
      <p:sp>
        <p:nvSpPr>
          <p:cNvPr id="3" name="부제목 2">
            <a:extLst>
              <a:ext uri="{FF2B5EF4-FFF2-40B4-BE49-F238E27FC236}">
                <a16:creationId xmlns:a16="http://schemas.microsoft.com/office/drawing/2014/main" xmlns="" id="{4E490AD2-F920-45C0-B497-D403ED39ABC5}"/>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xmlns="" id="{EA53026E-2B37-4111-A4B0-2E2111CA8B53}"/>
              </a:ext>
            </a:extLst>
          </p:cNvPr>
          <p:cNvPicPr>
            <a:picLocks noChangeAspect="1"/>
          </p:cNvPicPr>
          <p:nvPr/>
        </p:nvPicPr>
        <p:blipFill>
          <a:blip r:embed="rId2"/>
          <a:stretch>
            <a:fillRect/>
          </a:stretch>
        </p:blipFill>
        <p:spPr>
          <a:xfrm>
            <a:off x="2124075" y="852487"/>
            <a:ext cx="4895850" cy="3438525"/>
          </a:xfrm>
          <a:prstGeom prst="rect">
            <a:avLst/>
          </a:prstGeom>
        </p:spPr>
      </p:pic>
    </p:spTree>
    <p:extLst>
      <p:ext uri="{BB962C8B-B14F-4D97-AF65-F5344CB8AC3E}">
        <p14:creationId xmlns:p14="http://schemas.microsoft.com/office/powerpoint/2010/main" xmlns="" val="22542237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BD0A9D93-8DA6-46B0-BF83-A872EA3C62E6}"/>
              </a:ext>
            </a:extLst>
          </p:cNvPr>
          <p:cNvSpPr>
            <a:spLocks noGrp="1"/>
          </p:cNvSpPr>
          <p:nvPr>
            <p:ph type="title"/>
          </p:nvPr>
        </p:nvSpPr>
        <p:spPr/>
        <p:txBody>
          <a:bodyPr/>
          <a:lstStyle/>
          <a:p>
            <a:r>
              <a:rPr lang="ko-KR" altLang="en-US"/>
              <a:t>선형이란</a:t>
            </a:r>
            <a:r>
              <a:rPr lang="en-US" altLang="ko-KR"/>
              <a:t>?</a:t>
            </a:r>
            <a:endParaRPr lang="ko-KR" altLang="en-US"/>
          </a:p>
        </p:txBody>
      </p:sp>
      <p:sp>
        <p:nvSpPr>
          <p:cNvPr id="3" name="부제목 2">
            <a:extLst>
              <a:ext uri="{FF2B5EF4-FFF2-40B4-BE49-F238E27FC236}">
                <a16:creationId xmlns:a16="http://schemas.microsoft.com/office/drawing/2014/main" xmlns="" id="{A293497F-E913-407D-B8F0-9F18F90FD2A4}"/>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xmlns="" id="{A5B5ADD5-8907-47E3-B7E3-A17AA4979D34}"/>
              </a:ext>
            </a:extLst>
          </p:cNvPr>
          <p:cNvPicPr>
            <a:picLocks noChangeAspect="1"/>
          </p:cNvPicPr>
          <p:nvPr/>
        </p:nvPicPr>
        <p:blipFill>
          <a:blip r:embed="rId2"/>
          <a:stretch>
            <a:fillRect/>
          </a:stretch>
        </p:blipFill>
        <p:spPr>
          <a:xfrm>
            <a:off x="5021028" y="2226191"/>
            <a:ext cx="3690051" cy="2205628"/>
          </a:xfrm>
          <a:prstGeom prst="rect">
            <a:avLst/>
          </a:prstGeom>
        </p:spPr>
      </p:pic>
      <p:pic>
        <p:nvPicPr>
          <p:cNvPr id="6" name="그림 5">
            <a:extLst>
              <a:ext uri="{FF2B5EF4-FFF2-40B4-BE49-F238E27FC236}">
                <a16:creationId xmlns:a16="http://schemas.microsoft.com/office/drawing/2014/main" xmlns="" id="{3CB9B3CB-EE37-4A92-BCB5-8F08C5AD13A3}"/>
              </a:ext>
            </a:extLst>
          </p:cNvPr>
          <p:cNvPicPr>
            <a:picLocks noChangeAspect="1"/>
          </p:cNvPicPr>
          <p:nvPr/>
        </p:nvPicPr>
        <p:blipFill>
          <a:blip r:embed="rId3"/>
          <a:stretch>
            <a:fillRect/>
          </a:stretch>
        </p:blipFill>
        <p:spPr>
          <a:xfrm>
            <a:off x="4327452" y="1907120"/>
            <a:ext cx="3577302" cy="2158600"/>
          </a:xfrm>
          <a:prstGeom prst="rect">
            <a:avLst/>
          </a:prstGeom>
        </p:spPr>
      </p:pic>
      <p:pic>
        <p:nvPicPr>
          <p:cNvPr id="5" name="그림 4">
            <a:extLst>
              <a:ext uri="{FF2B5EF4-FFF2-40B4-BE49-F238E27FC236}">
                <a16:creationId xmlns:a16="http://schemas.microsoft.com/office/drawing/2014/main" xmlns="" id="{541FAB28-889E-46F9-8F76-B6FF0378140E}"/>
              </a:ext>
            </a:extLst>
          </p:cNvPr>
          <p:cNvPicPr>
            <a:picLocks noChangeAspect="1"/>
          </p:cNvPicPr>
          <p:nvPr/>
        </p:nvPicPr>
        <p:blipFill>
          <a:blip r:embed="rId4"/>
          <a:stretch>
            <a:fillRect/>
          </a:stretch>
        </p:blipFill>
        <p:spPr>
          <a:xfrm>
            <a:off x="2562446" y="958226"/>
            <a:ext cx="4202073" cy="2701332"/>
          </a:xfrm>
          <a:prstGeom prst="rect">
            <a:avLst/>
          </a:prstGeom>
        </p:spPr>
      </p:pic>
    </p:spTree>
    <p:extLst>
      <p:ext uri="{BB962C8B-B14F-4D97-AF65-F5344CB8AC3E}">
        <p14:creationId xmlns:p14="http://schemas.microsoft.com/office/powerpoint/2010/main" xmlns="" val="14024726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5BE636E5-EBD2-4713-ABDD-28EB3A274DEF}"/>
              </a:ext>
            </a:extLst>
          </p:cNvPr>
          <p:cNvSpPr>
            <a:spLocks noGrp="1"/>
          </p:cNvSpPr>
          <p:nvPr>
            <p:ph type="title"/>
          </p:nvPr>
        </p:nvSpPr>
        <p:spPr/>
        <p:txBody>
          <a:bodyPr/>
          <a:lstStyle/>
          <a:p>
            <a:r>
              <a:rPr lang="ko-KR" altLang="en-US"/>
              <a:t>구글 코랩</a:t>
            </a:r>
          </a:p>
        </p:txBody>
      </p:sp>
      <p:sp>
        <p:nvSpPr>
          <p:cNvPr id="3" name="텍스트 개체 틀 2">
            <a:extLst>
              <a:ext uri="{FF2B5EF4-FFF2-40B4-BE49-F238E27FC236}">
                <a16:creationId xmlns:a16="http://schemas.microsoft.com/office/drawing/2014/main" xmlns="" id="{D064C780-7647-4556-A26E-FB31006FCBB0}"/>
              </a:ext>
            </a:extLst>
          </p:cNvPr>
          <p:cNvSpPr>
            <a:spLocks noGrp="1"/>
          </p:cNvSpPr>
          <p:nvPr>
            <p:ph type="body" idx="1"/>
          </p:nvPr>
        </p:nvSpPr>
        <p:spPr/>
        <p:txBody>
          <a:bodyPr/>
          <a:lstStyle/>
          <a:p>
            <a:r>
              <a:rPr lang="ko-KR" altLang="en-US"/>
              <a:t>구글코랩은 번거럽게 </a:t>
            </a:r>
            <a:r>
              <a:rPr lang="en-US" altLang="ko-KR"/>
              <a:t>PC</a:t>
            </a:r>
            <a:r>
              <a:rPr lang="ko-KR" altLang="en-US"/>
              <a:t>에 설치하는 것이 아니라 웹브라우저에서 사용가능한 클라우드 서비스이다</a:t>
            </a:r>
            <a:r>
              <a:rPr lang="en-US" altLang="ko-KR"/>
              <a:t>. </a:t>
            </a:r>
            <a:r>
              <a:rPr lang="ko-KR" altLang="en-US"/>
              <a:t>이 웹 서비스는 구글 드라이브</a:t>
            </a:r>
            <a:r>
              <a:rPr lang="en-US" altLang="ko-KR"/>
              <a:t>(</a:t>
            </a:r>
            <a:r>
              <a:rPr lang="ko-KR" altLang="en-US"/>
              <a:t>지메일사용자에게 제공되는 데이터저장용 클라우드</a:t>
            </a:r>
            <a:r>
              <a:rPr lang="en-US" altLang="ko-KR"/>
              <a:t>)</a:t>
            </a:r>
            <a:r>
              <a:rPr lang="ko-KR" altLang="en-US"/>
              <a:t>가 연동되어 구글코랩에서 작성한 소스코드나 데이터 파일을 구글드라이브에 저장할 수 있다</a:t>
            </a:r>
            <a:r>
              <a:rPr lang="en-US" altLang="ko-KR"/>
              <a:t>.</a:t>
            </a:r>
          </a:p>
          <a:p>
            <a:r>
              <a:rPr lang="ko-KR" altLang="en-US"/>
              <a:t>구글 코랩은 클라우드 서비스이므로 별도의 파이썬 설치 없이 웹 브라우저 만을 이용해 주피터 노트북을 이용할 수 있다는 점이 가장 큰 장점이다</a:t>
            </a:r>
            <a:r>
              <a:rPr lang="en-US" altLang="ko-KR"/>
              <a:t>. </a:t>
            </a:r>
            <a:r>
              <a:rPr lang="ko-KR" altLang="en-US"/>
              <a:t>또한 아나콘다처럼 사람들이 많이 찾는 라이브러리</a:t>
            </a:r>
            <a:r>
              <a:rPr lang="en-US" altLang="ko-KR"/>
              <a:t>, </a:t>
            </a:r>
            <a:r>
              <a:rPr lang="ko-KR" altLang="en-US"/>
              <a:t>가령</a:t>
            </a:r>
            <a:r>
              <a:rPr lang="en-US" altLang="ko-KR"/>
              <a:t>, </a:t>
            </a:r>
            <a:r>
              <a:rPr lang="ko-KR" altLang="en-US"/>
              <a:t>텐서플로</a:t>
            </a:r>
            <a:r>
              <a:rPr lang="en-US" altLang="ko-KR"/>
              <a:t>(Tensorflow), </a:t>
            </a:r>
            <a:r>
              <a:rPr lang="ko-KR" altLang="en-US"/>
              <a:t>케라스</a:t>
            </a:r>
            <a:r>
              <a:rPr lang="en-US" altLang="ko-KR"/>
              <a:t>(Keras), </a:t>
            </a:r>
            <a:r>
              <a:rPr lang="ko-KR" altLang="en-US"/>
              <a:t>맷플롯라이브러리</a:t>
            </a:r>
            <a:r>
              <a:rPr lang="en-US" altLang="ko-KR"/>
              <a:t>(Matplotlib), </a:t>
            </a:r>
            <a:r>
              <a:rPr lang="ko-KR" altLang="en-US"/>
              <a:t>판다스</a:t>
            </a:r>
            <a:r>
              <a:rPr lang="en-US" altLang="ko-KR"/>
              <a:t>(Pandas), </a:t>
            </a:r>
            <a:r>
              <a:rPr lang="ko-KR" altLang="en-US"/>
              <a:t>넘파이</a:t>
            </a:r>
            <a:r>
              <a:rPr lang="en-US" altLang="ko-KR"/>
              <a:t>(Numpy) </a:t>
            </a:r>
            <a:r>
              <a:rPr lang="ko-KR" altLang="en-US"/>
              <a:t>등 기계학습</a:t>
            </a:r>
            <a:r>
              <a:rPr lang="en-US" altLang="ko-KR"/>
              <a:t>/</a:t>
            </a:r>
            <a:r>
              <a:rPr lang="ko-KR" altLang="en-US"/>
              <a:t>딥러닝</a:t>
            </a:r>
            <a:r>
              <a:rPr lang="en-US" altLang="ko-KR"/>
              <a:t>, </a:t>
            </a:r>
            <a:r>
              <a:rPr lang="ko-KR" altLang="en-US"/>
              <a:t>데이터 분석에 많이 사용되는 패키지들이 미리 설치되어 있다</a:t>
            </a:r>
            <a:r>
              <a:rPr lang="en-US" altLang="ko-KR"/>
              <a:t>. </a:t>
            </a:r>
            <a:r>
              <a:rPr lang="ko-KR" altLang="en-US"/>
              <a:t>또한 기계학습이나 딥러닝에 필요한 </a:t>
            </a:r>
            <a:r>
              <a:rPr lang="en-US" altLang="ko-KR"/>
              <a:t>GPU</a:t>
            </a:r>
            <a:r>
              <a:rPr lang="ko-KR" altLang="en-US"/>
              <a:t>도 사용할 수 있다</a:t>
            </a:r>
            <a:r>
              <a:rPr lang="en-US" altLang="ko-KR"/>
              <a:t>. </a:t>
            </a:r>
            <a:r>
              <a:rPr lang="ko-KR" altLang="en-US"/>
              <a:t>게다가 구글 오피스를 같이 사용하여 공유와 편집이 가능하다</a:t>
            </a:r>
            <a:r>
              <a:rPr lang="en-US" altLang="ko-KR"/>
              <a:t>.</a:t>
            </a:r>
            <a:endParaRPr lang="ko-KR" altLang="en-US"/>
          </a:p>
        </p:txBody>
      </p:sp>
      <p:sp>
        <p:nvSpPr>
          <p:cNvPr id="4" name="부제목 3">
            <a:extLst>
              <a:ext uri="{FF2B5EF4-FFF2-40B4-BE49-F238E27FC236}">
                <a16:creationId xmlns:a16="http://schemas.microsoft.com/office/drawing/2014/main" xmlns="" id="{7F8E9DE9-BF60-47F6-A951-2DFDCCCCC475}"/>
              </a:ext>
            </a:extLst>
          </p:cNvPr>
          <p:cNvSpPr>
            <a:spLocks noGrp="1"/>
          </p:cNvSpPr>
          <p:nvPr>
            <p:ph type="subTitle" idx="2"/>
          </p:nvPr>
        </p:nvSpPr>
        <p:spPr/>
        <p:txBody>
          <a:bodyPr/>
          <a:lstStyle/>
          <a:p>
            <a:endParaRPr lang="ko-KR" altLang="en-US"/>
          </a:p>
        </p:txBody>
      </p:sp>
    </p:spTree>
    <p:extLst>
      <p:ext uri="{BB962C8B-B14F-4D97-AF65-F5344CB8AC3E}">
        <p14:creationId xmlns:p14="http://schemas.microsoft.com/office/powerpoint/2010/main" xmlns="" val="6452386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D74276C-C874-4CA3-80C0-DC4FB9B247EA}"/>
              </a:ext>
            </a:extLst>
          </p:cNvPr>
          <p:cNvSpPr>
            <a:spLocks noGrp="1"/>
          </p:cNvSpPr>
          <p:nvPr>
            <p:ph type="title"/>
          </p:nvPr>
        </p:nvSpPr>
        <p:spPr/>
        <p:txBody>
          <a:bodyPr/>
          <a:lstStyle/>
          <a:p>
            <a:r>
              <a:rPr lang="ko-KR" altLang="en-US"/>
              <a:t>구글 코랩 시작하기</a:t>
            </a:r>
          </a:p>
        </p:txBody>
      </p:sp>
      <p:sp>
        <p:nvSpPr>
          <p:cNvPr id="3" name="텍스트 개체 틀 2">
            <a:extLst>
              <a:ext uri="{FF2B5EF4-FFF2-40B4-BE49-F238E27FC236}">
                <a16:creationId xmlns:a16="http://schemas.microsoft.com/office/drawing/2014/main" xmlns="" id="{81D5AC0A-0A1A-4218-9DF6-3BB7ED270063}"/>
              </a:ext>
            </a:extLst>
          </p:cNvPr>
          <p:cNvSpPr>
            <a:spLocks noGrp="1"/>
          </p:cNvSpPr>
          <p:nvPr>
            <p:ph type="body" idx="1"/>
          </p:nvPr>
        </p:nvSpPr>
        <p:spPr>
          <a:xfrm>
            <a:off x="628652" y="837894"/>
            <a:ext cx="7886700" cy="842046"/>
          </a:xfrm>
        </p:spPr>
        <p:txBody>
          <a:bodyPr/>
          <a:lstStyle/>
          <a:p>
            <a:r>
              <a:rPr lang="ko-KR" altLang="en-US"/>
              <a:t>웹 브라우저를 열고 다음 웹 페이지 주소로 접속한다</a:t>
            </a:r>
            <a:r>
              <a:rPr lang="en-US" altLang="ko-KR"/>
              <a:t>(</a:t>
            </a:r>
            <a:r>
              <a:rPr lang="ko-KR" altLang="en-US"/>
              <a:t>여러 브라우저중 크롬 웹브라우저를 사용하기를 권한다</a:t>
            </a:r>
            <a:r>
              <a:rPr lang="en-US" altLang="ko-KR"/>
              <a:t>) </a:t>
            </a:r>
            <a:r>
              <a:rPr lang="en-US" altLang="ko-KR" b="1"/>
              <a:t>http://colab.research.google.com</a:t>
            </a:r>
          </a:p>
          <a:p>
            <a:endParaRPr lang="ko-KR" altLang="en-US"/>
          </a:p>
        </p:txBody>
      </p:sp>
      <p:sp>
        <p:nvSpPr>
          <p:cNvPr id="4" name="부제목 3">
            <a:extLst>
              <a:ext uri="{FF2B5EF4-FFF2-40B4-BE49-F238E27FC236}">
                <a16:creationId xmlns:a16="http://schemas.microsoft.com/office/drawing/2014/main" xmlns="" id="{6BAA5E59-83AC-4AB1-9293-5CFA183B209C}"/>
              </a:ext>
            </a:extLst>
          </p:cNvPr>
          <p:cNvSpPr>
            <a:spLocks noGrp="1"/>
          </p:cNvSpPr>
          <p:nvPr>
            <p:ph type="subTitle" idx="2"/>
          </p:nvPr>
        </p:nvSpPr>
        <p:spPr/>
        <p:txBody>
          <a:bodyPr/>
          <a:lstStyle/>
          <a:p>
            <a:endParaRPr lang="ko-KR" altLang="en-US"/>
          </a:p>
        </p:txBody>
      </p:sp>
      <p:pic>
        <p:nvPicPr>
          <p:cNvPr id="5" name="그림 4">
            <a:extLst>
              <a:ext uri="{FF2B5EF4-FFF2-40B4-BE49-F238E27FC236}">
                <a16:creationId xmlns:a16="http://schemas.microsoft.com/office/drawing/2014/main" xmlns="" id="{0F858B7E-B351-4DE6-9F28-ACDA822D76B3}"/>
              </a:ext>
            </a:extLst>
          </p:cNvPr>
          <p:cNvPicPr>
            <a:picLocks noChangeAspect="1"/>
          </p:cNvPicPr>
          <p:nvPr/>
        </p:nvPicPr>
        <p:blipFill>
          <a:blip r:embed="rId2"/>
          <a:stretch>
            <a:fillRect/>
          </a:stretch>
        </p:blipFill>
        <p:spPr>
          <a:xfrm>
            <a:off x="2054807" y="1679940"/>
            <a:ext cx="5034386" cy="2833181"/>
          </a:xfrm>
          <a:prstGeom prst="rect">
            <a:avLst/>
          </a:prstGeom>
        </p:spPr>
      </p:pic>
    </p:spTree>
    <p:extLst>
      <p:ext uri="{BB962C8B-B14F-4D97-AF65-F5344CB8AC3E}">
        <p14:creationId xmlns:p14="http://schemas.microsoft.com/office/powerpoint/2010/main" xmlns="" val="35484064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3CC073B9-CE65-40D6-815B-807C0A4F934E}"/>
              </a:ext>
            </a:extLst>
          </p:cNvPr>
          <p:cNvSpPr>
            <a:spLocks noGrp="1"/>
          </p:cNvSpPr>
          <p:nvPr>
            <p:ph type="title"/>
          </p:nvPr>
        </p:nvSpPr>
        <p:spPr/>
        <p:txBody>
          <a:bodyPr/>
          <a:lstStyle/>
          <a:p>
            <a:r>
              <a:rPr lang="ko-KR" altLang="en-US"/>
              <a:t>구글 코랩 시작하기</a:t>
            </a:r>
          </a:p>
        </p:txBody>
      </p:sp>
      <p:sp>
        <p:nvSpPr>
          <p:cNvPr id="3" name="텍스트 개체 틀 2">
            <a:extLst>
              <a:ext uri="{FF2B5EF4-FFF2-40B4-BE49-F238E27FC236}">
                <a16:creationId xmlns:a16="http://schemas.microsoft.com/office/drawing/2014/main" xmlns="" id="{1EF666BD-ACD6-4325-B4A0-AE900D2F2237}"/>
              </a:ext>
            </a:extLst>
          </p:cNvPr>
          <p:cNvSpPr>
            <a:spLocks noGrp="1"/>
          </p:cNvSpPr>
          <p:nvPr>
            <p:ph type="body" idx="1"/>
          </p:nvPr>
        </p:nvSpPr>
        <p:spPr>
          <a:xfrm>
            <a:off x="628652" y="837896"/>
            <a:ext cx="7886700" cy="544335"/>
          </a:xfrm>
        </p:spPr>
        <p:txBody>
          <a:bodyPr/>
          <a:lstStyle/>
          <a:p>
            <a:r>
              <a:rPr lang="ko-KR" altLang="en-US"/>
              <a:t>메뉴에서 </a:t>
            </a:r>
            <a:r>
              <a:rPr lang="en-US" altLang="ko-KR"/>
              <a:t>[</a:t>
            </a:r>
            <a:r>
              <a:rPr lang="ko-KR" altLang="en-US"/>
              <a:t>파일</a:t>
            </a:r>
            <a:r>
              <a:rPr lang="en-US" altLang="ko-KR"/>
              <a:t>] - [</a:t>
            </a:r>
            <a:r>
              <a:rPr lang="ko-KR" altLang="en-US"/>
              <a:t>새 </a:t>
            </a:r>
            <a:r>
              <a:rPr lang="en-US" altLang="ko-KR"/>
              <a:t>Python 3 </a:t>
            </a:r>
            <a:r>
              <a:rPr lang="ko-KR" altLang="en-US"/>
              <a:t>노트</a:t>
            </a:r>
            <a:r>
              <a:rPr lang="en-US" altLang="ko-KR"/>
              <a:t>] </a:t>
            </a:r>
            <a:r>
              <a:rPr lang="ko-KR" altLang="en-US"/>
              <a:t>명령을 선택하면 구글 로그인을 요구하는 화면이 나온다</a:t>
            </a:r>
            <a:r>
              <a:rPr lang="en-US" altLang="ko-KR"/>
              <a:t>.</a:t>
            </a:r>
            <a:endParaRPr lang="ko-KR" altLang="en-US"/>
          </a:p>
        </p:txBody>
      </p:sp>
      <p:sp>
        <p:nvSpPr>
          <p:cNvPr id="4" name="부제목 3">
            <a:extLst>
              <a:ext uri="{FF2B5EF4-FFF2-40B4-BE49-F238E27FC236}">
                <a16:creationId xmlns:a16="http://schemas.microsoft.com/office/drawing/2014/main" xmlns="" id="{D8EA97DE-8602-4EA6-BF04-FA508D870ABD}"/>
              </a:ext>
            </a:extLst>
          </p:cNvPr>
          <p:cNvSpPr>
            <a:spLocks noGrp="1"/>
          </p:cNvSpPr>
          <p:nvPr>
            <p:ph type="subTitle" idx="2"/>
          </p:nvPr>
        </p:nvSpPr>
        <p:spPr/>
        <p:txBody>
          <a:bodyPr/>
          <a:lstStyle/>
          <a:p>
            <a:endParaRPr lang="ko-KR" altLang="en-US"/>
          </a:p>
        </p:txBody>
      </p:sp>
      <p:pic>
        <p:nvPicPr>
          <p:cNvPr id="5" name="그림 4">
            <a:extLst>
              <a:ext uri="{FF2B5EF4-FFF2-40B4-BE49-F238E27FC236}">
                <a16:creationId xmlns:a16="http://schemas.microsoft.com/office/drawing/2014/main" xmlns="" id="{8D95D3A1-566B-41F3-8268-C7440B90C115}"/>
              </a:ext>
            </a:extLst>
          </p:cNvPr>
          <p:cNvPicPr/>
          <p:nvPr/>
        </p:nvPicPr>
        <p:blipFill rotWithShape="1">
          <a:blip r:embed="rId2"/>
          <a:srcRect l="1491" t="-1" r="1598" b="4045"/>
          <a:stretch/>
        </p:blipFill>
        <p:spPr bwMode="auto">
          <a:xfrm>
            <a:off x="3020695" y="1363653"/>
            <a:ext cx="3102610" cy="1544320"/>
          </a:xfrm>
          <a:prstGeom prst="rect">
            <a:avLst/>
          </a:prstGeom>
          <a:ln>
            <a:solidFill>
              <a:schemeClr val="tx1"/>
            </a:solidFill>
          </a:ln>
          <a:extLst>
            <a:ext uri="{53640926-AAD7-44D8-BBD7-CCE9431645EC}">
              <a14:shadowObscured xmlns:a14="http://schemas.microsoft.com/office/drawing/2010/main" xmlns=""/>
            </a:ext>
          </a:extLst>
        </p:spPr>
      </p:pic>
      <p:sp>
        <p:nvSpPr>
          <p:cNvPr id="6" name="직사각형 5">
            <a:extLst>
              <a:ext uri="{FF2B5EF4-FFF2-40B4-BE49-F238E27FC236}">
                <a16:creationId xmlns:a16="http://schemas.microsoft.com/office/drawing/2014/main" xmlns="" id="{6D2C94D1-D3D3-4108-99C5-2F42EB520AF3}"/>
              </a:ext>
            </a:extLst>
          </p:cNvPr>
          <p:cNvSpPr/>
          <p:nvPr/>
        </p:nvSpPr>
        <p:spPr>
          <a:xfrm>
            <a:off x="997475" y="3120621"/>
            <a:ext cx="7149001" cy="523220"/>
          </a:xfrm>
          <a:prstGeom prst="rect">
            <a:avLst/>
          </a:prstGeom>
        </p:spPr>
        <p:txBody>
          <a:bodyPr wrap="square">
            <a:spAutoFit/>
          </a:bodyPr>
          <a:lstStyle/>
          <a:p>
            <a:r>
              <a:rPr lang="ko-KR" altLang="en-US"/>
              <a:t>그리고 로그인을 하면 다음과 같이 구글코랩 안내페이지가 나오는데</a:t>
            </a:r>
            <a:r>
              <a:rPr lang="en-US" altLang="ko-KR"/>
              <a:t>, </a:t>
            </a:r>
            <a:r>
              <a:rPr lang="ko-KR" altLang="en-US"/>
              <a:t>인트로 동영상을 감상해보길 권한다</a:t>
            </a:r>
            <a:r>
              <a:rPr lang="en-US" altLang="ko-KR"/>
              <a:t>.</a:t>
            </a:r>
            <a:endParaRPr lang="ko-KR" altLang="en-US"/>
          </a:p>
        </p:txBody>
      </p:sp>
    </p:spTree>
    <p:extLst>
      <p:ext uri="{BB962C8B-B14F-4D97-AF65-F5344CB8AC3E}">
        <p14:creationId xmlns:p14="http://schemas.microsoft.com/office/powerpoint/2010/main" xmlns="" val="40084285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3CC073B9-CE65-40D6-815B-807C0A4F934E}"/>
              </a:ext>
            </a:extLst>
          </p:cNvPr>
          <p:cNvSpPr>
            <a:spLocks noGrp="1"/>
          </p:cNvSpPr>
          <p:nvPr>
            <p:ph type="title"/>
          </p:nvPr>
        </p:nvSpPr>
        <p:spPr/>
        <p:txBody>
          <a:bodyPr/>
          <a:lstStyle/>
          <a:p>
            <a:r>
              <a:rPr lang="ko-KR" altLang="en-US"/>
              <a:t>구글 코랩 시작하기</a:t>
            </a:r>
          </a:p>
        </p:txBody>
      </p:sp>
      <p:sp>
        <p:nvSpPr>
          <p:cNvPr id="3" name="텍스트 개체 틀 2">
            <a:extLst>
              <a:ext uri="{FF2B5EF4-FFF2-40B4-BE49-F238E27FC236}">
                <a16:creationId xmlns:a16="http://schemas.microsoft.com/office/drawing/2014/main" xmlns="" id="{1EF666BD-ACD6-4325-B4A0-AE900D2F2237}"/>
              </a:ext>
            </a:extLst>
          </p:cNvPr>
          <p:cNvSpPr>
            <a:spLocks noGrp="1"/>
          </p:cNvSpPr>
          <p:nvPr>
            <p:ph type="body" idx="1"/>
          </p:nvPr>
        </p:nvSpPr>
        <p:spPr>
          <a:xfrm>
            <a:off x="628652" y="837896"/>
            <a:ext cx="7886700" cy="544335"/>
          </a:xfrm>
        </p:spPr>
        <p:txBody>
          <a:bodyPr/>
          <a:lstStyle/>
          <a:p>
            <a:r>
              <a:rPr lang="ko-KR" altLang="en-US"/>
              <a:t>구글 로그인을 완료하면 다음 그림처럼 새 노트북을 사용할 수 있다</a:t>
            </a:r>
            <a:r>
              <a:rPr lang="en-US" altLang="ko-KR"/>
              <a:t>. </a:t>
            </a:r>
            <a:endParaRPr lang="ko-KR" altLang="en-US"/>
          </a:p>
        </p:txBody>
      </p:sp>
      <p:sp>
        <p:nvSpPr>
          <p:cNvPr id="4" name="부제목 3">
            <a:extLst>
              <a:ext uri="{FF2B5EF4-FFF2-40B4-BE49-F238E27FC236}">
                <a16:creationId xmlns:a16="http://schemas.microsoft.com/office/drawing/2014/main" xmlns="" id="{D8EA97DE-8602-4EA6-BF04-FA508D870ABD}"/>
              </a:ext>
            </a:extLst>
          </p:cNvPr>
          <p:cNvSpPr>
            <a:spLocks noGrp="1"/>
          </p:cNvSpPr>
          <p:nvPr>
            <p:ph type="subTitle" idx="2"/>
          </p:nvPr>
        </p:nvSpPr>
        <p:spPr/>
        <p:txBody>
          <a:bodyPr/>
          <a:lstStyle/>
          <a:p>
            <a:endParaRPr lang="ko-KR" altLang="en-US"/>
          </a:p>
        </p:txBody>
      </p:sp>
      <p:pic>
        <p:nvPicPr>
          <p:cNvPr id="7" name="그림 6">
            <a:extLst>
              <a:ext uri="{FF2B5EF4-FFF2-40B4-BE49-F238E27FC236}">
                <a16:creationId xmlns:a16="http://schemas.microsoft.com/office/drawing/2014/main" xmlns="" id="{332597F8-8A96-4019-8222-D02461A55FAB}"/>
              </a:ext>
            </a:extLst>
          </p:cNvPr>
          <p:cNvPicPr/>
          <p:nvPr/>
        </p:nvPicPr>
        <p:blipFill>
          <a:blip r:embed="rId2"/>
          <a:stretch>
            <a:fillRect/>
          </a:stretch>
        </p:blipFill>
        <p:spPr>
          <a:xfrm>
            <a:off x="1706245" y="1353839"/>
            <a:ext cx="5731510" cy="3222625"/>
          </a:xfrm>
          <a:prstGeom prst="rect">
            <a:avLst/>
          </a:prstGeom>
        </p:spPr>
      </p:pic>
    </p:spTree>
    <p:extLst>
      <p:ext uri="{BB962C8B-B14F-4D97-AF65-F5344CB8AC3E}">
        <p14:creationId xmlns:p14="http://schemas.microsoft.com/office/powerpoint/2010/main" xmlns="" val="4532170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3CC073B9-CE65-40D6-815B-807C0A4F934E}"/>
              </a:ext>
            </a:extLst>
          </p:cNvPr>
          <p:cNvSpPr>
            <a:spLocks noGrp="1"/>
          </p:cNvSpPr>
          <p:nvPr>
            <p:ph type="title"/>
          </p:nvPr>
        </p:nvSpPr>
        <p:spPr/>
        <p:txBody>
          <a:bodyPr/>
          <a:lstStyle/>
          <a:p>
            <a:r>
              <a:rPr lang="ko-KR" altLang="en-US"/>
              <a:t>구글 코랩 시작하기</a:t>
            </a:r>
          </a:p>
        </p:txBody>
      </p:sp>
      <p:sp>
        <p:nvSpPr>
          <p:cNvPr id="3" name="텍스트 개체 틀 2">
            <a:extLst>
              <a:ext uri="{FF2B5EF4-FFF2-40B4-BE49-F238E27FC236}">
                <a16:creationId xmlns:a16="http://schemas.microsoft.com/office/drawing/2014/main" xmlns="" id="{1EF666BD-ACD6-4325-B4A0-AE900D2F2237}"/>
              </a:ext>
            </a:extLst>
          </p:cNvPr>
          <p:cNvSpPr>
            <a:spLocks noGrp="1"/>
          </p:cNvSpPr>
          <p:nvPr>
            <p:ph type="body" idx="1"/>
          </p:nvPr>
        </p:nvSpPr>
        <p:spPr>
          <a:xfrm>
            <a:off x="628652" y="837896"/>
            <a:ext cx="7886700" cy="544335"/>
          </a:xfrm>
        </p:spPr>
        <p:txBody>
          <a:bodyPr/>
          <a:lstStyle/>
          <a:p>
            <a:r>
              <a:rPr lang="ko-KR" altLang="en-US"/>
              <a:t>새 노트북은 코드나 텍스트를 입력하는 셀로 구성된다</a:t>
            </a:r>
            <a:r>
              <a:rPr lang="en-US" altLang="ko-KR"/>
              <a:t>. </a:t>
            </a:r>
            <a:endParaRPr lang="ko-KR" altLang="en-US"/>
          </a:p>
        </p:txBody>
      </p:sp>
      <p:sp>
        <p:nvSpPr>
          <p:cNvPr id="4" name="부제목 3">
            <a:extLst>
              <a:ext uri="{FF2B5EF4-FFF2-40B4-BE49-F238E27FC236}">
                <a16:creationId xmlns:a16="http://schemas.microsoft.com/office/drawing/2014/main" xmlns="" id="{D8EA97DE-8602-4EA6-BF04-FA508D870ABD}"/>
              </a:ext>
            </a:extLst>
          </p:cNvPr>
          <p:cNvSpPr>
            <a:spLocks noGrp="1"/>
          </p:cNvSpPr>
          <p:nvPr>
            <p:ph type="subTitle" idx="2"/>
          </p:nvPr>
        </p:nvSpPr>
        <p:spPr/>
        <p:txBody>
          <a:bodyPr/>
          <a:lstStyle/>
          <a:p>
            <a:endParaRPr lang="ko-KR" altLang="en-US"/>
          </a:p>
        </p:txBody>
      </p:sp>
      <p:pic>
        <p:nvPicPr>
          <p:cNvPr id="6" name="그림 5">
            <a:extLst>
              <a:ext uri="{FF2B5EF4-FFF2-40B4-BE49-F238E27FC236}">
                <a16:creationId xmlns:a16="http://schemas.microsoft.com/office/drawing/2014/main" xmlns="" id="{157E92DB-EB00-4E24-897B-94B829D7D552}"/>
              </a:ext>
            </a:extLst>
          </p:cNvPr>
          <p:cNvPicPr/>
          <p:nvPr/>
        </p:nvPicPr>
        <p:blipFill>
          <a:blip r:embed="rId2"/>
          <a:stretch>
            <a:fillRect/>
          </a:stretch>
        </p:blipFill>
        <p:spPr>
          <a:xfrm>
            <a:off x="1706245" y="1353841"/>
            <a:ext cx="5731510" cy="3222625"/>
          </a:xfrm>
          <a:prstGeom prst="rect">
            <a:avLst/>
          </a:prstGeom>
        </p:spPr>
      </p:pic>
    </p:spTree>
    <p:extLst>
      <p:ext uri="{BB962C8B-B14F-4D97-AF65-F5344CB8AC3E}">
        <p14:creationId xmlns:p14="http://schemas.microsoft.com/office/powerpoint/2010/main" xmlns="" val="16762043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3CC073B9-CE65-40D6-815B-807C0A4F934E}"/>
              </a:ext>
            </a:extLst>
          </p:cNvPr>
          <p:cNvSpPr>
            <a:spLocks noGrp="1"/>
          </p:cNvSpPr>
          <p:nvPr>
            <p:ph type="title"/>
          </p:nvPr>
        </p:nvSpPr>
        <p:spPr/>
        <p:txBody>
          <a:bodyPr/>
          <a:lstStyle/>
          <a:p>
            <a:r>
              <a:rPr lang="ko-KR" altLang="en-US"/>
              <a:t>구글 코랩 시작하기</a:t>
            </a:r>
          </a:p>
        </p:txBody>
      </p:sp>
      <p:sp>
        <p:nvSpPr>
          <p:cNvPr id="3" name="텍스트 개체 틀 2">
            <a:extLst>
              <a:ext uri="{FF2B5EF4-FFF2-40B4-BE49-F238E27FC236}">
                <a16:creationId xmlns:a16="http://schemas.microsoft.com/office/drawing/2014/main" xmlns="" id="{1EF666BD-ACD6-4325-B4A0-AE900D2F2237}"/>
              </a:ext>
            </a:extLst>
          </p:cNvPr>
          <p:cNvSpPr>
            <a:spLocks noGrp="1"/>
          </p:cNvSpPr>
          <p:nvPr>
            <p:ph type="body" idx="1"/>
          </p:nvPr>
        </p:nvSpPr>
        <p:spPr>
          <a:xfrm>
            <a:off x="628652" y="689037"/>
            <a:ext cx="7886700" cy="544335"/>
          </a:xfrm>
        </p:spPr>
        <p:txBody>
          <a:bodyPr/>
          <a:lstStyle/>
          <a:p>
            <a:r>
              <a:rPr lang="ko-KR" altLang="en-US"/>
              <a:t>로그인된 상태라면 다음과 같이 기존 파일이나 새 파일을 선택하라는 화면이 나올 수도 있다</a:t>
            </a:r>
            <a:r>
              <a:rPr lang="en-US" altLang="ko-KR"/>
              <a:t>. </a:t>
            </a:r>
            <a:r>
              <a:rPr lang="ko-KR" altLang="en-US"/>
              <a:t>하단의 </a:t>
            </a:r>
            <a:r>
              <a:rPr lang="en-US" altLang="ko-KR"/>
              <a:t>[</a:t>
            </a:r>
            <a:r>
              <a:rPr lang="ko-KR" altLang="en-US"/>
              <a:t>새 </a:t>
            </a:r>
            <a:r>
              <a:rPr lang="en-US" altLang="ko-KR"/>
              <a:t>PYTHON 3 </a:t>
            </a:r>
            <a:r>
              <a:rPr lang="ko-KR" altLang="en-US"/>
              <a:t>노트</a:t>
            </a:r>
            <a:r>
              <a:rPr lang="en-US" altLang="ko-KR"/>
              <a:t>] </a:t>
            </a:r>
            <a:r>
              <a:rPr lang="ko-KR" altLang="en-US"/>
              <a:t>명령을 클릭하면 위와 같은 새 노트북이 열린다</a:t>
            </a:r>
            <a:r>
              <a:rPr lang="en-US" altLang="ko-KR"/>
              <a:t>.</a:t>
            </a:r>
            <a:endParaRPr lang="ko-KR" altLang="en-US"/>
          </a:p>
        </p:txBody>
      </p:sp>
      <p:sp>
        <p:nvSpPr>
          <p:cNvPr id="4" name="부제목 3">
            <a:extLst>
              <a:ext uri="{FF2B5EF4-FFF2-40B4-BE49-F238E27FC236}">
                <a16:creationId xmlns:a16="http://schemas.microsoft.com/office/drawing/2014/main" xmlns="" id="{D8EA97DE-8602-4EA6-BF04-FA508D870ABD}"/>
              </a:ext>
            </a:extLst>
          </p:cNvPr>
          <p:cNvSpPr>
            <a:spLocks noGrp="1"/>
          </p:cNvSpPr>
          <p:nvPr>
            <p:ph type="subTitle" idx="2"/>
          </p:nvPr>
        </p:nvSpPr>
        <p:spPr/>
        <p:txBody>
          <a:bodyPr/>
          <a:lstStyle/>
          <a:p>
            <a:endParaRPr lang="ko-KR" altLang="en-US"/>
          </a:p>
        </p:txBody>
      </p:sp>
      <p:pic>
        <p:nvPicPr>
          <p:cNvPr id="7" name="그림 6">
            <a:extLst>
              <a:ext uri="{FF2B5EF4-FFF2-40B4-BE49-F238E27FC236}">
                <a16:creationId xmlns:a16="http://schemas.microsoft.com/office/drawing/2014/main" xmlns="" id="{56F3DD94-EA0C-4C63-B236-68DD8B6E97B3}"/>
              </a:ext>
            </a:extLst>
          </p:cNvPr>
          <p:cNvPicPr/>
          <p:nvPr/>
        </p:nvPicPr>
        <p:blipFill>
          <a:blip r:embed="rId2"/>
          <a:stretch>
            <a:fillRect/>
          </a:stretch>
        </p:blipFill>
        <p:spPr>
          <a:xfrm>
            <a:off x="1706245" y="1460168"/>
            <a:ext cx="5731510" cy="3222625"/>
          </a:xfrm>
          <a:prstGeom prst="rect">
            <a:avLst/>
          </a:prstGeom>
        </p:spPr>
      </p:pic>
    </p:spTree>
    <p:extLst>
      <p:ext uri="{BB962C8B-B14F-4D97-AF65-F5344CB8AC3E}">
        <p14:creationId xmlns:p14="http://schemas.microsoft.com/office/powerpoint/2010/main" xmlns="" val="14918442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3CC073B9-CE65-40D6-815B-807C0A4F934E}"/>
              </a:ext>
            </a:extLst>
          </p:cNvPr>
          <p:cNvSpPr>
            <a:spLocks noGrp="1"/>
          </p:cNvSpPr>
          <p:nvPr>
            <p:ph type="title"/>
          </p:nvPr>
        </p:nvSpPr>
        <p:spPr/>
        <p:txBody>
          <a:bodyPr/>
          <a:lstStyle/>
          <a:p>
            <a:r>
              <a:rPr lang="ko-KR" altLang="en-US"/>
              <a:t>구글 코랩 시작하기</a:t>
            </a:r>
          </a:p>
        </p:txBody>
      </p:sp>
      <p:sp>
        <p:nvSpPr>
          <p:cNvPr id="3" name="텍스트 개체 틀 2">
            <a:extLst>
              <a:ext uri="{FF2B5EF4-FFF2-40B4-BE49-F238E27FC236}">
                <a16:creationId xmlns:a16="http://schemas.microsoft.com/office/drawing/2014/main" xmlns="" id="{1EF666BD-ACD6-4325-B4A0-AE900D2F2237}"/>
              </a:ext>
            </a:extLst>
          </p:cNvPr>
          <p:cNvSpPr>
            <a:spLocks noGrp="1"/>
          </p:cNvSpPr>
          <p:nvPr>
            <p:ph type="body" idx="1"/>
          </p:nvPr>
        </p:nvSpPr>
        <p:spPr>
          <a:xfrm>
            <a:off x="628652" y="689037"/>
            <a:ext cx="7886700" cy="544335"/>
          </a:xfrm>
        </p:spPr>
        <p:txBody>
          <a:bodyPr/>
          <a:lstStyle/>
          <a:p>
            <a:r>
              <a:rPr lang="ko-KR" altLang="en-US"/>
              <a:t>새 파이썬 노트를 클릭하면 아래와 같이 빈 노트북이 하나 생긴다</a:t>
            </a:r>
            <a:r>
              <a:rPr lang="en-US" altLang="ko-KR"/>
              <a:t>.</a:t>
            </a:r>
            <a:endParaRPr lang="ko-KR" altLang="en-US"/>
          </a:p>
        </p:txBody>
      </p:sp>
      <p:sp>
        <p:nvSpPr>
          <p:cNvPr id="4" name="부제목 3">
            <a:extLst>
              <a:ext uri="{FF2B5EF4-FFF2-40B4-BE49-F238E27FC236}">
                <a16:creationId xmlns:a16="http://schemas.microsoft.com/office/drawing/2014/main" xmlns="" id="{D8EA97DE-8602-4EA6-BF04-FA508D870ABD}"/>
              </a:ext>
            </a:extLst>
          </p:cNvPr>
          <p:cNvSpPr>
            <a:spLocks noGrp="1"/>
          </p:cNvSpPr>
          <p:nvPr>
            <p:ph type="subTitle" idx="2"/>
          </p:nvPr>
        </p:nvSpPr>
        <p:spPr/>
        <p:txBody>
          <a:bodyPr/>
          <a:lstStyle/>
          <a:p>
            <a:endParaRPr lang="ko-KR" altLang="en-US"/>
          </a:p>
        </p:txBody>
      </p:sp>
      <p:pic>
        <p:nvPicPr>
          <p:cNvPr id="6" name="그림 5">
            <a:extLst>
              <a:ext uri="{FF2B5EF4-FFF2-40B4-BE49-F238E27FC236}">
                <a16:creationId xmlns:a16="http://schemas.microsoft.com/office/drawing/2014/main" xmlns="" id="{7C45744D-8975-49D6-BB2E-3D6068DEEAA9}"/>
              </a:ext>
            </a:extLst>
          </p:cNvPr>
          <p:cNvPicPr/>
          <p:nvPr/>
        </p:nvPicPr>
        <p:blipFill>
          <a:blip r:embed="rId2"/>
          <a:stretch>
            <a:fillRect/>
          </a:stretch>
        </p:blipFill>
        <p:spPr>
          <a:xfrm>
            <a:off x="1706245" y="1332582"/>
            <a:ext cx="5731510" cy="3222625"/>
          </a:xfrm>
          <a:prstGeom prst="rect">
            <a:avLst/>
          </a:prstGeom>
        </p:spPr>
      </p:pic>
    </p:spTree>
    <p:extLst>
      <p:ext uri="{BB962C8B-B14F-4D97-AF65-F5344CB8AC3E}">
        <p14:creationId xmlns:p14="http://schemas.microsoft.com/office/powerpoint/2010/main" xmlns="" val="37871800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9C20637D-4DCC-4D7F-8218-B7BA3FB17BCD}"/>
              </a:ext>
            </a:extLst>
          </p:cNvPr>
          <p:cNvSpPr>
            <a:spLocks noGrp="1"/>
          </p:cNvSpPr>
          <p:nvPr>
            <p:ph type="title"/>
          </p:nvPr>
        </p:nvSpPr>
        <p:spPr/>
        <p:txBody>
          <a:bodyPr/>
          <a:lstStyle/>
          <a:p>
            <a:r>
              <a:rPr lang="ko-KR" altLang="en-US"/>
              <a:t>머신러닝의 세 가지 구성요소</a:t>
            </a:r>
          </a:p>
        </p:txBody>
      </p:sp>
      <p:sp>
        <p:nvSpPr>
          <p:cNvPr id="3" name="부제목 2">
            <a:extLst>
              <a:ext uri="{FF2B5EF4-FFF2-40B4-BE49-F238E27FC236}">
                <a16:creationId xmlns:a16="http://schemas.microsoft.com/office/drawing/2014/main" xmlns="" id="{DE2F3289-92E6-45FC-B86F-0298188C0560}"/>
              </a:ext>
            </a:extLst>
          </p:cNvPr>
          <p:cNvSpPr>
            <a:spLocks noGrp="1"/>
          </p:cNvSpPr>
          <p:nvPr>
            <p:ph type="subTitle" idx="1"/>
          </p:nvPr>
        </p:nvSpPr>
        <p:spPr/>
        <p:txBody>
          <a:bodyPr/>
          <a:lstStyle/>
          <a:p>
            <a:endParaRPr lang="ko-KR" altLang="en-US"/>
          </a:p>
        </p:txBody>
      </p:sp>
      <p:pic>
        <p:nvPicPr>
          <p:cNvPr id="3074" name="Picture 2">
            <a:extLst>
              <a:ext uri="{FF2B5EF4-FFF2-40B4-BE49-F238E27FC236}">
                <a16:creationId xmlns:a16="http://schemas.microsoft.com/office/drawing/2014/main" xmlns="" id="{8450E2E2-DE11-4EBA-9881-CFAAD7B75F3C}"/>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9651" r="19418"/>
          <a:stretch/>
        </p:blipFill>
        <p:spPr bwMode="auto">
          <a:xfrm>
            <a:off x="2463112" y="897310"/>
            <a:ext cx="4217780" cy="366786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971950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3CC073B9-CE65-40D6-815B-807C0A4F934E}"/>
              </a:ext>
            </a:extLst>
          </p:cNvPr>
          <p:cNvSpPr>
            <a:spLocks noGrp="1"/>
          </p:cNvSpPr>
          <p:nvPr>
            <p:ph type="title"/>
          </p:nvPr>
        </p:nvSpPr>
        <p:spPr/>
        <p:txBody>
          <a:bodyPr/>
          <a:lstStyle/>
          <a:p>
            <a:r>
              <a:rPr lang="ko-KR" altLang="en-US"/>
              <a:t>구글 코랩 시작하기</a:t>
            </a:r>
          </a:p>
        </p:txBody>
      </p:sp>
      <p:sp>
        <p:nvSpPr>
          <p:cNvPr id="3" name="텍스트 개체 틀 2">
            <a:extLst>
              <a:ext uri="{FF2B5EF4-FFF2-40B4-BE49-F238E27FC236}">
                <a16:creationId xmlns:a16="http://schemas.microsoft.com/office/drawing/2014/main" xmlns="" id="{1EF666BD-ACD6-4325-B4A0-AE900D2F2237}"/>
              </a:ext>
            </a:extLst>
          </p:cNvPr>
          <p:cNvSpPr>
            <a:spLocks noGrp="1"/>
          </p:cNvSpPr>
          <p:nvPr>
            <p:ph type="body" idx="1"/>
          </p:nvPr>
        </p:nvSpPr>
        <p:spPr>
          <a:xfrm>
            <a:off x="628652" y="848526"/>
            <a:ext cx="7886700" cy="544335"/>
          </a:xfrm>
        </p:spPr>
        <p:txBody>
          <a:bodyPr/>
          <a:lstStyle/>
          <a:p>
            <a:r>
              <a:rPr lang="ko-KR" altLang="en-US"/>
              <a:t>코드는 아래와 같은 텍스트 상자에 입력하는 데</a:t>
            </a:r>
            <a:r>
              <a:rPr lang="en-US" altLang="ko-KR"/>
              <a:t>, </a:t>
            </a:r>
            <a:r>
              <a:rPr lang="ko-KR" altLang="en-US"/>
              <a:t>이것을 셀</a:t>
            </a:r>
            <a:r>
              <a:rPr lang="en-US" altLang="ko-KR"/>
              <a:t>(Cell)</a:t>
            </a:r>
            <a:r>
              <a:rPr lang="ko-KR" altLang="en-US"/>
              <a:t>이라고 한다</a:t>
            </a:r>
            <a:r>
              <a:rPr lang="en-US" altLang="ko-KR"/>
              <a:t>. </a:t>
            </a:r>
            <a:r>
              <a:rPr lang="ko-KR" altLang="en-US"/>
              <a:t>엑셀에서도 데이터나 수식을 입력하는 곳이 셀이라고 하는데 파이썬 노트북에서도 이를 셀</a:t>
            </a:r>
            <a:r>
              <a:rPr lang="en-US" altLang="ko-KR"/>
              <a:t>(Cell)</a:t>
            </a:r>
            <a:r>
              <a:rPr lang="ko-KR" altLang="en-US"/>
              <a:t>이라고 한다</a:t>
            </a:r>
            <a:r>
              <a:rPr lang="en-US" altLang="ko-KR"/>
              <a:t>.</a:t>
            </a:r>
            <a:endParaRPr lang="ko-KR" altLang="en-US"/>
          </a:p>
        </p:txBody>
      </p:sp>
      <p:sp>
        <p:nvSpPr>
          <p:cNvPr id="4" name="부제목 3">
            <a:extLst>
              <a:ext uri="{FF2B5EF4-FFF2-40B4-BE49-F238E27FC236}">
                <a16:creationId xmlns:a16="http://schemas.microsoft.com/office/drawing/2014/main" xmlns="" id="{D8EA97DE-8602-4EA6-BF04-FA508D870ABD}"/>
              </a:ext>
            </a:extLst>
          </p:cNvPr>
          <p:cNvSpPr>
            <a:spLocks noGrp="1"/>
          </p:cNvSpPr>
          <p:nvPr>
            <p:ph type="subTitle" idx="2"/>
          </p:nvPr>
        </p:nvSpPr>
        <p:spPr/>
        <p:txBody>
          <a:bodyPr/>
          <a:lstStyle/>
          <a:p>
            <a:endParaRPr lang="ko-KR" altLang="en-US"/>
          </a:p>
        </p:txBody>
      </p:sp>
      <p:pic>
        <p:nvPicPr>
          <p:cNvPr id="5" name="그림 4">
            <a:extLst>
              <a:ext uri="{FF2B5EF4-FFF2-40B4-BE49-F238E27FC236}">
                <a16:creationId xmlns:a16="http://schemas.microsoft.com/office/drawing/2014/main" xmlns="" id="{25FDFB0B-9CC4-4A3A-B632-97F6482AAEC0}"/>
              </a:ext>
            </a:extLst>
          </p:cNvPr>
          <p:cNvPicPr>
            <a:picLocks noChangeAspect="1"/>
          </p:cNvPicPr>
          <p:nvPr/>
        </p:nvPicPr>
        <p:blipFill>
          <a:blip r:embed="rId2"/>
          <a:stretch>
            <a:fillRect/>
          </a:stretch>
        </p:blipFill>
        <p:spPr>
          <a:xfrm>
            <a:off x="1706631" y="1892095"/>
            <a:ext cx="5730737" cy="402371"/>
          </a:xfrm>
          <a:prstGeom prst="rect">
            <a:avLst/>
          </a:prstGeom>
        </p:spPr>
      </p:pic>
      <p:sp>
        <p:nvSpPr>
          <p:cNvPr id="7" name="직사각형 6">
            <a:extLst>
              <a:ext uri="{FF2B5EF4-FFF2-40B4-BE49-F238E27FC236}">
                <a16:creationId xmlns:a16="http://schemas.microsoft.com/office/drawing/2014/main" xmlns="" id="{800BCFFC-7F98-4B6A-A852-4BA2925CA6AA}"/>
              </a:ext>
            </a:extLst>
          </p:cNvPr>
          <p:cNvSpPr/>
          <p:nvPr/>
        </p:nvSpPr>
        <p:spPr>
          <a:xfrm>
            <a:off x="628651" y="2556944"/>
            <a:ext cx="7886699" cy="1743298"/>
          </a:xfrm>
          <a:prstGeom prst="rect">
            <a:avLst/>
          </a:prstGeom>
        </p:spPr>
        <p:txBody>
          <a:bodyPr wrap="square">
            <a:spAutoFit/>
          </a:bodyPr>
          <a:lstStyle/>
          <a:p>
            <a:pPr>
              <a:lnSpc>
                <a:spcPct val="130000"/>
              </a:lnSpc>
            </a:pPr>
            <a:r>
              <a:rPr lang="ko-KR" altLang="en-US"/>
              <a:t>셀의 왼쪽 </a:t>
            </a:r>
            <a:r>
              <a:rPr lang="en-US" altLang="ko-KR">
                <a:sym typeface="Webdings" panose="05030102010509060703" pitchFamily="18" charset="2"/>
              </a:rPr>
              <a:t></a:t>
            </a:r>
            <a:r>
              <a:rPr lang="ko-KR" altLang="en-US"/>
              <a:t>를 클릭하면 실행된다</a:t>
            </a:r>
            <a:r>
              <a:rPr lang="en-US" altLang="ko-KR"/>
              <a:t>. </a:t>
            </a:r>
            <a:r>
              <a:rPr lang="ko-KR" altLang="en-US"/>
              <a:t>오른쪽에는 셀을 위</a:t>
            </a:r>
            <a:r>
              <a:rPr lang="en-US" altLang="ko-KR"/>
              <a:t>/</a:t>
            </a:r>
            <a:r>
              <a:rPr lang="ko-KR" altLang="en-US"/>
              <a:t>아래로 바꾸거나 삭제할 수 있는 버튼이 있다</a:t>
            </a:r>
            <a:r>
              <a:rPr lang="en-US" altLang="ko-KR"/>
              <a:t>.</a:t>
            </a:r>
          </a:p>
          <a:p>
            <a:pPr>
              <a:lnSpc>
                <a:spcPct val="130000"/>
              </a:lnSpc>
            </a:pPr>
            <a:endParaRPr lang="en-US" altLang="ko-KR"/>
          </a:p>
          <a:p>
            <a:pPr>
              <a:lnSpc>
                <a:spcPct val="130000"/>
              </a:lnSpc>
            </a:pPr>
            <a:r>
              <a:rPr lang="ko-KR" altLang="en-US"/>
              <a:t>코드를 입력한 후 바로 실행을 해보고 싶을 것이다</a:t>
            </a:r>
            <a:r>
              <a:rPr lang="en-US" altLang="ko-KR"/>
              <a:t>. &lt;Shift+Enter&gt;</a:t>
            </a:r>
            <a:r>
              <a:rPr lang="ko-KR" altLang="en-US"/>
              <a:t>키 또는</a:t>
            </a:r>
            <a:r>
              <a:rPr lang="en-US" altLang="ko-KR"/>
              <a:t>&lt;Crtl+Enter&gt;</a:t>
            </a:r>
            <a:r>
              <a:rPr lang="ko-KR" altLang="en-US"/>
              <a:t>키를 입력하면 현재 셀의 내용을 실행한다</a:t>
            </a:r>
            <a:r>
              <a:rPr lang="en-US" altLang="ko-KR"/>
              <a:t>. &lt;Shift+&lt;Enter&gt;</a:t>
            </a:r>
            <a:r>
              <a:rPr lang="ko-KR" altLang="en-US"/>
              <a:t>키는 실행후 새로운 셀을 하단에 추가하고 </a:t>
            </a:r>
            <a:r>
              <a:rPr lang="en-US" altLang="ko-KR"/>
              <a:t>&lt;Crtl+Enter&gt;</a:t>
            </a:r>
            <a:r>
              <a:rPr lang="ko-KR" altLang="en-US"/>
              <a:t>키는 실행만 하고 프롬프트는 현재의 셀에 그대로 있다</a:t>
            </a:r>
            <a:r>
              <a:rPr lang="en-US" altLang="ko-KR"/>
              <a:t>. </a:t>
            </a:r>
          </a:p>
        </p:txBody>
      </p:sp>
    </p:spTree>
    <p:extLst>
      <p:ext uri="{BB962C8B-B14F-4D97-AF65-F5344CB8AC3E}">
        <p14:creationId xmlns:p14="http://schemas.microsoft.com/office/powerpoint/2010/main" xmlns="" val="30396380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3CC073B9-CE65-40D6-815B-807C0A4F934E}"/>
              </a:ext>
            </a:extLst>
          </p:cNvPr>
          <p:cNvSpPr>
            <a:spLocks noGrp="1"/>
          </p:cNvSpPr>
          <p:nvPr>
            <p:ph type="title"/>
          </p:nvPr>
        </p:nvSpPr>
        <p:spPr/>
        <p:txBody>
          <a:bodyPr/>
          <a:lstStyle/>
          <a:p>
            <a:r>
              <a:rPr lang="ko-KR" altLang="en-US"/>
              <a:t>구글 코랩 시작하기</a:t>
            </a:r>
          </a:p>
        </p:txBody>
      </p:sp>
      <p:sp>
        <p:nvSpPr>
          <p:cNvPr id="3" name="텍스트 개체 틀 2">
            <a:extLst>
              <a:ext uri="{FF2B5EF4-FFF2-40B4-BE49-F238E27FC236}">
                <a16:creationId xmlns:a16="http://schemas.microsoft.com/office/drawing/2014/main" xmlns="" id="{1EF666BD-ACD6-4325-B4A0-AE900D2F2237}"/>
              </a:ext>
            </a:extLst>
          </p:cNvPr>
          <p:cNvSpPr>
            <a:spLocks noGrp="1"/>
          </p:cNvSpPr>
          <p:nvPr>
            <p:ph type="body" idx="1"/>
          </p:nvPr>
        </p:nvSpPr>
        <p:spPr>
          <a:xfrm>
            <a:off x="628652" y="805999"/>
            <a:ext cx="7886700" cy="544335"/>
          </a:xfrm>
        </p:spPr>
        <p:txBody>
          <a:bodyPr/>
          <a:lstStyle/>
          <a:p>
            <a:r>
              <a:rPr lang="ko-KR" altLang="en-US"/>
              <a:t>다음은 몇 가지의 코드를 입력하고 실행한 결과이다</a:t>
            </a:r>
          </a:p>
        </p:txBody>
      </p:sp>
      <p:sp>
        <p:nvSpPr>
          <p:cNvPr id="4" name="부제목 3">
            <a:extLst>
              <a:ext uri="{FF2B5EF4-FFF2-40B4-BE49-F238E27FC236}">
                <a16:creationId xmlns:a16="http://schemas.microsoft.com/office/drawing/2014/main" xmlns="" id="{D8EA97DE-8602-4EA6-BF04-FA508D870ABD}"/>
              </a:ext>
            </a:extLst>
          </p:cNvPr>
          <p:cNvSpPr>
            <a:spLocks noGrp="1"/>
          </p:cNvSpPr>
          <p:nvPr>
            <p:ph type="subTitle" idx="2"/>
          </p:nvPr>
        </p:nvSpPr>
        <p:spPr/>
        <p:txBody>
          <a:bodyPr/>
          <a:lstStyle/>
          <a:p>
            <a:endParaRPr lang="ko-KR" altLang="en-US"/>
          </a:p>
        </p:txBody>
      </p:sp>
      <p:pic>
        <p:nvPicPr>
          <p:cNvPr id="5" name="그림 4">
            <a:extLst>
              <a:ext uri="{FF2B5EF4-FFF2-40B4-BE49-F238E27FC236}">
                <a16:creationId xmlns:a16="http://schemas.microsoft.com/office/drawing/2014/main" xmlns="" id="{87C5FA3F-9251-4933-A705-8B5595E30D6C}"/>
              </a:ext>
            </a:extLst>
          </p:cNvPr>
          <p:cNvPicPr>
            <a:picLocks noChangeAspect="1"/>
          </p:cNvPicPr>
          <p:nvPr/>
        </p:nvPicPr>
        <p:blipFill>
          <a:blip r:embed="rId2"/>
          <a:stretch>
            <a:fillRect/>
          </a:stretch>
        </p:blipFill>
        <p:spPr>
          <a:xfrm>
            <a:off x="1706631" y="1427053"/>
            <a:ext cx="5730737" cy="3225064"/>
          </a:xfrm>
          <a:prstGeom prst="rect">
            <a:avLst/>
          </a:prstGeom>
        </p:spPr>
      </p:pic>
    </p:spTree>
    <p:extLst>
      <p:ext uri="{BB962C8B-B14F-4D97-AF65-F5344CB8AC3E}">
        <p14:creationId xmlns:p14="http://schemas.microsoft.com/office/powerpoint/2010/main" xmlns="" val="13861950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3CC073B9-CE65-40D6-815B-807C0A4F934E}"/>
              </a:ext>
            </a:extLst>
          </p:cNvPr>
          <p:cNvSpPr>
            <a:spLocks noGrp="1"/>
          </p:cNvSpPr>
          <p:nvPr>
            <p:ph type="title"/>
          </p:nvPr>
        </p:nvSpPr>
        <p:spPr/>
        <p:txBody>
          <a:bodyPr/>
          <a:lstStyle/>
          <a:p>
            <a:r>
              <a:rPr lang="ko-KR" altLang="en-US"/>
              <a:t>구글 코랩 시작하기</a:t>
            </a:r>
          </a:p>
        </p:txBody>
      </p:sp>
      <p:sp>
        <p:nvSpPr>
          <p:cNvPr id="3" name="텍스트 개체 틀 2">
            <a:extLst>
              <a:ext uri="{FF2B5EF4-FFF2-40B4-BE49-F238E27FC236}">
                <a16:creationId xmlns:a16="http://schemas.microsoft.com/office/drawing/2014/main" xmlns="" id="{1EF666BD-ACD6-4325-B4A0-AE900D2F2237}"/>
              </a:ext>
            </a:extLst>
          </p:cNvPr>
          <p:cNvSpPr>
            <a:spLocks noGrp="1"/>
          </p:cNvSpPr>
          <p:nvPr>
            <p:ph type="body" idx="1"/>
          </p:nvPr>
        </p:nvSpPr>
        <p:spPr>
          <a:xfrm>
            <a:off x="628652" y="805999"/>
            <a:ext cx="7886700" cy="544335"/>
          </a:xfrm>
        </p:spPr>
        <p:txBody>
          <a:bodyPr/>
          <a:lstStyle/>
          <a:p>
            <a:r>
              <a:rPr lang="ko-KR" altLang="en-US"/>
              <a:t>이렇게 작성한 노트북은 구글 드라이브의 ‘</a:t>
            </a:r>
            <a:r>
              <a:rPr lang="en-US" altLang="ko-KR"/>
              <a:t>Colab Notebooks’</a:t>
            </a:r>
            <a:r>
              <a:rPr lang="ko-KR" altLang="en-US"/>
              <a:t>라는 폴더에 저장된다</a:t>
            </a:r>
            <a:r>
              <a:rPr lang="en-US" altLang="ko-KR"/>
              <a:t>.</a:t>
            </a:r>
            <a:endParaRPr lang="ko-KR" altLang="en-US"/>
          </a:p>
        </p:txBody>
      </p:sp>
      <p:sp>
        <p:nvSpPr>
          <p:cNvPr id="4" name="부제목 3">
            <a:extLst>
              <a:ext uri="{FF2B5EF4-FFF2-40B4-BE49-F238E27FC236}">
                <a16:creationId xmlns:a16="http://schemas.microsoft.com/office/drawing/2014/main" xmlns="" id="{D8EA97DE-8602-4EA6-BF04-FA508D870ABD}"/>
              </a:ext>
            </a:extLst>
          </p:cNvPr>
          <p:cNvSpPr>
            <a:spLocks noGrp="1"/>
          </p:cNvSpPr>
          <p:nvPr>
            <p:ph type="subTitle" idx="2"/>
          </p:nvPr>
        </p:nvSpPr>
        <p:spPr/>
        <p:txBody>
          <a:bodyPr/>
          <a:lstStyle/>
          <a:p>
            <a:endParaRPr lang="ko-KR" altLang="en-US"/>
          </a:p>
        </p:txBody>
      </p:sp>
      <p:pic>
        <p:nvPicPr>
          <p:cNvPr id="6" name="그림 5">
            <a:extLst>
              <a:ext uri="{FF2B5EF4-FFF2-40B4-BE49-F238E27FC236}">
                <a16:creationId xmlns:a16="http://schemas.microsoft.com/office/drawing/2014/main" xmlns="" id="{267A38F8-3765-4CE9-913F-82AF7F57BDD8}"/>
              </a:ext>
            </a:extLst>
          </p:cNvPr>
          <p:cNvPicPr>
            <a:picLocks noChangeAspect="1"/>
          </p:cNvPicPr>
          <p:nvPr/>
        </p:nvPicPr>
        <p:blipFill>
          <a:blip r:embed="rId2"/>
          <a:stretch>
            <a:fillRect/>
          </a:stretch>
        </p:blipFill>
        <p:spPr>
          <a:xfrm>
            <a:off x="1706631" y="1352624"/>
            <a:ext cx="5730737" cy="3225064"/>
          </a:xfrm>
          <a:prstGeom prst="rect">
            <a:avLst/>
          </a:prstGeom>
        </p:spPr>
      </p:pic>
    </p:spTree>
    <p:extLst>
      <p:ext uri="{BB962C8B-B14F-4D97-AF65-F5344CB8AC3E}">
        <p14:creationId xmlns:p14="http://schemas.microsoft.com/office/powerpoint/2010/main" xmlns="" val="10692822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3CC073B9-CE65-40D6-815B-807C0A4F934E}"/>
              </a:ext>
            </a:extLst>
          </p:cNvPr>
          <p:cNvSpPr>
            <a:spLocks noGrp="1"/>
          </p:cNvSpPr>
          <p:nvPr>
            <p:ph type="title"/>
          </p:nvPr>
        </p:nvSpPr>
        <p:spPr/>
        <p:txBody>
          <a:bodyPr/>
          <a:lstStyle/>
          <a:p>
            <a:r>
              <a:rPr lang="ko-KR" altLang="en-US"/>
              <a:t>코랩 단축 키</a:t>
            </a:r>
          </a:p>
        </p:txBody>
      </p:sp>
      <p:sp>
        <p:nvSpPr>
          <p:cNvPr id="3" name="텍스트 개체 틀 2">
            <a:extLst>
              <a:ext uri="{FF2B5EF4-FFF2-40B4-BE49-F238E27FC236}">
                <a16:creationId xmlns:a16="http://schemas.microsoft.com/office/drawing/2014/main" xmlns="" id="{1EF666BD-ACD6-4325-B4A0-AE900D2F2237}"/>
              </a:ext>
            </a:extLst>
          </p:cNvPr>
          <p:cNvSpPr>
            <a:spLocks noGrp="1"/>
          </p:cNvSpPr>
          <p:nvPr>
            <p:ph type="body" idx="1"/>
          </p:nvPr>
        </p:nvSpPr>
        <p:spPr>
          <a:xfrm>
            <a:off x="628652" y="805999"/>
            <a:ext cx="7886700" cy="544335"/>
          </a:xfrm>
        </p:spPr>
        <p:txBody>
          <a:bodyPr/>
          <a:lstStyle/>
          <a:p>
            <a:r>
              <a:rPr lang="ko-KR" altLang="en-US"/>
              <a:t>다음은 코랩에서 사용하는 단축키이다</a:t>
            </a:r>
            <a:r>
              <a:rPr lang="en-US" altLang="ko-KR"/>
              <a:t>. + </a:t>
            </a:r>
            <a:r>
              <a:rPr lang="ko-KR" altLang="en-US"/>
              <a:t>로 연결된 키는 동시에 누르는 것을 의미하고 공백으로 연결된 키는 순서대로 누르는 것을 의미한다</a:t>
            </a:r>
            <a:r>
              <a:rPr lang="en-US" altLang="ko-KR"/>
              <a:t>. </a:t>
            </a:r>
            <a:r>
              <a:rPr lang="ko-KR" altLang="en-US"/>
              <a:t>가령 셀을 삭제하는 단축 키는 </a:t>
            </a:r>
            <a:r>
              <a:rPr lang="en-US" altLang="ko-KR"/>
              <a:t>Ctrl+M D </a:t>
            </a:r>
            <a:r>
              <a:rPr lang="ko-KR" altLang="en-US"/>
              <a:t>인데</a:t>
            </a:r>
            <a:r>
              <a:rPr lang="en-US" altLang="ko-KR"/>
              <a:t>, Ctrl</a:t>
            </a:r>
            <a:r>
              <a:rPr lang="ko-KR" altLang="en-US"/>
              <a:t>과 </a:t>
            </a:r>
            <a:r>
              <a:rPr lang="en-US" altLang="ko-KR"/>
              <a:t>M</a:t>
            </a:r>
            <a:r>
              <a:rPr lang="ko-KR" altLang="en-US"/>
              <a:t>을 동시에 누르고 손을 떼고 난 후 바로 </a:t>
            </a:r>
            <a:r>
              <a:rPr lang="en-US" altLang="ko-KR"/>
              <a:t>D </a:t>
            </a:r>
            <a:r>
              <a:rPr lang="ko-KR" altLang="en-US"/>
              <a:t>를 누르면 된다</a:t>
            </a:r>
            <a:r>
              <a:rPr lang="en-US" altLang="ko-KR"/>
              <a:t>.</a:t>
            </a:r>
          </a:p>
          <a:p>
            <a:endParaRPr lang="en-US" altLang="ko-KR"/>
          </a:p>
        </p:txBody>
      </p:sp>
      <p:sp>
        <p:nvSpPr>
          <p:cNvPr id="4" name="부제목 3">
            <a:extLst>
              <a:ext uri="{FF2B5EF4-FFF2-40B4-BE49-F238E27FC236}">
                <a16:creationId xmlns:a16="http://schemas.microsoft.com/office/drawing/2014/main" xmlns="" id="{D8EA97DE-8602-4EA6-BF04-FA508D870ABD}"/>
              </a:ext>
            </a:extLst>
          </p:cNvPr>
          <p:cNvSpPr>
            <a:spLocks noGrp="1"/>
          </p:cNvSpPr>
          <p:nvPr>
            <p:ph type="subTitle" idx="2"/>
          </p:nvPr>
        </p:nvSpPr>
        <p:spPr/>
        <p:txBody>
          <a:bodyPr/>
          <a:lstStyle/>
          <a:p>
            <a:endParaRPr lang="ko-KR" altLang="en-US"/>
          </a:p>
        </p:txBody>
      </p:sp>
      <p:sp>
        <p:nvSpPr>
          <p:cNvPr id="5" name="직사각형 4">
            <a:extLst>
              <a:ext uri="{FF2B5EF4-FFF2-40B4-BE49-F238E27FC236}">
                <a16:creationId xmlns:a16="http://schemas.microsoft.com/office/drawing/2014/main" xmlns="" id="{A39DC894-0B7D-4539-AD41-2813A3E5CFF7}"/>
              </a:ext>
            </a:extLst>
          </p:cNvPr>
          <p:cNvSpPr/>
          <p:nvPr/>
        </p:nvSpPr>
        <p:spPr>
          <a:xfrm>
            <a:off x="366842" y="2030025"/>
            <a:ext cx="2755817" cy="2492990"/>
          </a:xfrm>
          <a:prstGeom prst="rect">
            <a:avLst/>
          </a:prstGeom>
        </p:spPr>
        <p:txBody>
          <a:bodyPr wrap="square">
            <a:spAutoFit/>
          </a:bodyPr>
          <a:lstStyle/>
          <a:p>
            <a:r>
              <a:rPr lang="ko-KR" altLang="en-US" sz="1200" b="1"/>
              <a:t>노트북 관련</a:t>
            </a:r>
          </a:p>
          <a:p>
            <a:r>
              <a:rPr lang="en-US" altLang="ko-KR" sz="1200"/>
              <a:t>Ctrl+O 	</a:t>
            </a:r>
            <a:r>
              <a:rPr lang="ko-KR" altLang="en-US" sz="1200"/>
              <a:t>노트 열기</a:t>
            </a:r>
          </a:p>
          <a:p>
            <a:r>
              <a:rPr lang="en-US" altLang="ko-KR" sz="1200"/>
              <a:t>Ctrl+P 	</a:t>
            </a:r>
            <a:r>
              <a:rPr lang="ko-KR" altLang="en-US" sz="1200"/>
              <a:t>노트 인쇄</a:t>
            </a:r>
          </a:p>
          <a:p>
            <a:r>
              <a:rPr lang="en-US" altLang="ko-KR" sz="1200"/>
              <a:t>Ctrl+S 	</a:t>
            </a:r>
            <a:r>
              <a:rPr lang="ko-KR" altLang="en-US" sz="1200"/>
              <a:t>노트 저장</a:t>
            </a:r>
          </a:p>
          <a:p>
            <a:endParaRPr lang="ko-KR" altLang="en-US" sz="1200"/>
          </a:p>
          <a:p>
            <a:r>
              <a:rPr lang="ko-KR" altLang="en-US" sz="1200" b="1"/>
              <a:t>셀 편집</a:t>
            </a:r>
          </a:p>
          <a:p>
            <a:r>
              <a:rPr lang="en-US" altLang="ko-KR" sz="1200"/>
              <a:t>Ctrl+M D 	</a:t>
            </a:r>
            <a:r>
              <a:rPr lang="ko-KR" altLang="en-US" sz="1200"/>
              <a:t>셀</a:t>
            </a:r>
            <a:r>
              <a:rPr lang="en-US" altLang="ko-KR" sz="1200"/>
              <a:t>/</a:t>
            </a:r>
            <a:r>
              <a:rPr lang="ko-KR" altLang="en-US" sz="1200"/>
              <a:t>선택항목 삭제</a:t>
            </a:r>
          </a:p>
          <a:p>
            <a:r>
              <a:rPr lang="en-US" altLang="ko-KR" sz="1200"/>
              <a:t>Ctrl+M A 	</a:t>
            </a:r>
            <a:r>
              <a:rPr lang="ko-KR" altLang="en-US" sz="1200"/>
              <a:t>위에 코드 셀 삽입</a:t>
            </a:r>
          </a:p>
          <a:p>
            <a:r>
              <a:rPr lang="en-US" altLang="ko-KR" sz="1200"/>
              <a:t>Ctrl+M B 	</a:t>
            </a:r>
            <a:r>
              <a:rPr lang="ko-KR" altLang="en-US" sz="1200"/>
              <a:t>아래에 코드 셀 삽입</a:t>
            </a:r>
          </a:p>
          <a:p>
            <a:r>
              <a:rPr lang="en-US" altLang="ko-KR" sz="1200"/>
              <a:t>Ctrl+M – 	</a:t>
            </a:r>
            <a:r>
              <a:rPr lang="ko-KR" altLang="en-US" sz="1200"/>
              <a:t>현재 위치에서 셀을 분할</a:t>
            </a:r>
          </a:p>
          <a:p>
            <a:r>
              <a:rPr lang="en-US" altLang="ko-KR" sz="1200"/>
              <a:t>Ctrl+M Y 	</a:t>
            </a:r>
            <a:r>
              <a:rPr lang="ko-KR" altLang="en-US" sz="1200"/>
              <a:t>코드 셀로 변환</a:t>
            </a:r>
          </a:p>
          <a:p>
            <a:r>
              <a:rPr lang="en-US" altLang="ko-KR" sz="1200"/>
              <a:t>Ctrl+M M 	</a:t>
            </a:r>
            <a:r>
              <a:rPr lang="ko-KR" altLang="en-US" sz="1200"/>
              <a:t>텍스트 셀로 변환</a:t>
            </a:r>
          </a:p>
          <a:p>
            <a:r>
              <a:rPr lang="en-US" altLang="ko-KR" sz="1200"/>
              <a:t>Ctrl+M L 	</a:t>
            </a:r>
            <a:r>
              <a:rPr lang="ko-KR" altLang="en-US" sz="1200"/>
              <a:t>행 번호 표시</a:t>
            </a:r>
            <a:r>
              <a:rPr lang="en-US" altLang="ko-KR" sz="1200"/>
              <a:t>/</a:t>
            </a:r>
            <a:r>
              <a:rPr lang="ko-KR" altLang="en-US" sz="1200"/>
              <a:t>숨기기</a:t>
            </a:r>
          </a:p>
        </p:txBody>
      </p:sp>
      <p:sp>
        <p:nvSpPr>
          <p:cNvPr id="7" name="직사각형 6">
            <a:extLst>
              <a:ext uri="{FF2B5EF4-FFF2-40B4-BE49-F238E27FC236}">
                <a16:creationId xmlns:a16="http://schemas.microsoft.com/office/drawing/2014/main" xmlns="" id="{3B33FE7E-3B42-469A-A937-93FE5E3DE596}"/>
              </a:ext>
            </a:extLst>
          </p:cNvPr>
          <p:cNvSpPr/>
          <p:nvPr/>
        </p:nvSpPr>
        <p:spPr>
          <a:xfrm>
            <a:off x="6060404" y="2030025"/>
            <a:ext cx="2874968" cy="2677656"/>
          </a:xfrm>
          <a:prstGeom prst="rect">
            <a:avLst/>
          </a:prstGeom>
        </p:spPr>
        <p:txBody>
          <a:bodyPr wrap="square">
            <a:spAutoFit/>
          </a:bodyPr>
          <a:lstStyle/>
          <a:p>
            <a:r>
              <a:rPr lang="ko-KR" altLang="en-US" sz="1200"/>
              <a:t>셀 실행</a:t>
            </a:r>
          </a:p>
          <a:p>
            <a:r>
              <a:rPr lang="en-US" altLang="ko-KR" sz="1200"/>
              <a:t>Shift+Enter 	</a:t>
            </a:r>
            <a:r>
              <a:rPr lang="ko-KR" altLang="en-US" sz="1200"/>
              <a:t>셀을 실행하고 다음 셀 선택</a:t>
            </a:r>
          </a:p>
          <a:p>
            <a:r>
              <a:rPr lang="en-US" altLang="ko-KR" sz="1200"/>
              <a:t>Alt+Enter 	</a:t>
            </a:r>
            <a:r>
              <a:rPr lang="ko-KR" altLang="en-US" sz="1200"/>
              <a:t>셀을 실행하고 새 셀 삽입</a:t>
            </a:r>
          </a:p>
          <a:p>
            <a:r>
              <a:rPr lang="en-US" altLang="ko-KR" sz="1200"/>
              <a:t>Ctrl+F8 	</a:t>
            </a:r>
            <a:r>
              <a:rPr lang="ko-KR" altLang="en-US" sz="1200"/>
              <a:t>현재 셀 포함 이전 셀 실행</a:t>
            </a:r>
          </a:p>
          <a:p>
            <a:r>
              <a:rPr lang="en-US" altLang="ko-KR" sz="1200"/>
              <a:t>Ctrl+F9 	</a:t>
            </a:r>
            <a:r>
              <a:rPr lang="ko-KR" altLang="en-US" sz="1200"/>
              <a:t>노트의 모든 셀 실행</a:t>
            </a:r>
          </a:p>
          <a:p>
            <a:r>
              <a:rPr lang="en-US" altLang="ko-KR" sz="1200"/>
              <a:t>Ctrl+F10 	</a:t>
            </a:r>
            <a:r>
              <a:rPr lang="ko-KR" altLang="en-US" sz="1200"/>
              <a:t>현재 셀 포함 이후 셀 실행</a:t>
            </a:r>
          </a:p>
          <a:p>
            <a:r>
              <a:rPr lang="en-US" altLang="ko-KR" sz="1200"/>
              <a:t>Ctrl+Enter 	</a:t>
            </a:r>
            <a:r>
              <a:rPr lang="ko-KR" altLang="en-US" sz="1200"/>
              <a:t>초점이 맞춰진 셀 실행</a:t>
            </a:r>
          </a:p>
          <a:p>
            <a:r>
              <a:rPr lang="en-US" altLang="ko-KR" sz="1200"/>
              <a:t>Ctrl+Shift+Enter </a:t>
            </a:r>
            <a:r>
              <a:rPr lang="ko-KR" altLang="en-US" sz="1200"/>
              <a:t>선택항목 실행</a:t>
            </a:r>
          </a:p>
          <a:p>
            <a:r>
              <a:rPr lang="en-US" altLang="ko-KR" sz="1200"/>
              <a:t>Ctrl+M I 	</a:t>
            </a:r>
            <a:r>
              <a:rPr lang="ko-KR" altLang="en-US" sz="1200"/>
              <a:t>실행 중단</a:t>
            </a:r>
          </a:p>
          <a:p>
            <a:endParaRPr lang="ko-KR" altLang="en-US" sz="1200"/>
          </a:p>
          <a:p>
            <a:r>
              <a:rPr lang="ko-KR" altLang="en-US" sz="1200"/>
              <a:t>기타</a:t>
            </a:r>
          </a:p>
          <a:p>
            <a:r>
              <a:rPr lang="en-US" altLang="ko-KR" sz="1200"/>
              <a:t>Ctrl+Click	</a:t>
            </a:r>
            <a:r>
              <a:rPr lang="ko-KR" altLang="en-US" sz="1200"/>
              <a:t>클릭한 셀 선택</a:t>
            </a:r>
          </a:p>
          <a:p>
            <a:r>
              <a:rPr lang="en-US" altLang="ko-KR" sz="1200"/>
              <a:t>Ctrl+M H	</a:t>
            </a:r>
            <a:r>
              <a:rPr lang="ko-KR" altLang="en-US" sz="1200"/>
              <a:t>단축키 도움말</a:t>
            </a:r>
          </a:p>
        </p:txBody>
      </p:sp>
      <p:sp>
        <p:nvSpPr>
          <p:cNvPr id="8" name="직사각형 7">
            <a:extLst>
              <a:ext uri="{FF2B5EF4-FFF2-40B4-BE49-F238E27FC236}">
                <a16:creationId xmlns:a16="http://schemas.microsoft.com/office/drawing/2014/main" xmlns="" id="{740BC2FB-EA95-4C65-8C27-67CE9A9B4F4F}"/>
              </a:ext>
            </a:extLst>
          </p:cNvPr>
          <p:cNvSpPr/>
          <p:nvPr/>
        </p:nvSpPr>
        <p:spPr>
          <a:xfrm>
            <a:off x="3116834" y="2030025"/>
            <a:ext cx="2874968" cy="2123658"/>
          </a:xfrm>
          <a:prstGeom prst="rect">
            <a:avLst/>
          </a:prstGeom>
        </p:spPr>
        <p:txBody>
          <a:bodyPr wrap="square">
            <a:spAutoFit/>
          </a:bodyPr>
          <a:lstStyle/>
          <a:p>
            <a:r>
              <a:rPr lang="en-US" altLang="ko-KR" sz="1200"/>
              <a:t>Ctrl+Space	</a:t>
            </a:r>
            <a:r>
              <a:rPr lang="ko-KR" altLang="en-US" sz="1200"/>
              <a:t>자동완성</a:t>
            </a:r>
            <a:r>
              <a:rPr lang="en-US" altLang="ko-KR" sz="1200"/>
              <a:t>(Tab</a:t>
            </a:r>
            <a:r>
              <a:rPr lang="ko-KR" altLang="en-US" sz="1200"/>
              <a:t>키도 가능</a:t>
            </a:r>
            <a:r>
              <a:rPr lang="en-US" altLang="ko-KR" sz="1200"/>
              <a:t>)</a:t>
            </a:r>
          </a:p>
          <a:p>
            <a:r>
              <a:rPr lang="en-US" altLang="ko-KR" sz="1200"/>
              <a:t>Shift+Ctrl+H 	</a:t>
            </a:r>
            <a:r>
              <a:rPr lang="ko-KR" altLang="en-US" sz="1200"/>
              <a:t>현재 셀에서 모두 바꾸기</a:t>
            </a:r>
          </a:p>
          <a:p>
            <a:r>
              <a:rPr lang="en-US" altLang="ko-KR" sz="1200"/>
              <a:t>Shift+Tab 	</a:t>
            </a:r>
            <a:r>
              <a:rPr lang="ko-KR" altLang="en-US" sz="1200"/>
              <a:t>현재 행 들여쓰기 취소</a:t>
            </a:r>
          </a:p>
          <a:p>
            <a:r>
              <a:rPr lang="en-US" altLang="ko-KR" sz="1200"/>
              <a:t>Ctrl+/ 	</a:t>
            </a:r>
            <a:r>
              <a:rPr lang="ko-KR" altLang="en-US" sz="1200"/>
              <a:t>현재 행 주석 처리하기</a:t>
            </a:r>
          </a:p>
          <a:p>
            <a:endParaRPr lang="en-US" altLang="ko-KR" sz="1200"/>
          </a:p>
          <a:p>
            <a:r>
              <a:rPr lang="ko-KR" altLang="en-US" sz="1200"/>
              <a:t>셀 이동</a:t>
            </a:r>
          </a:p>
          <a:p>
            <a:r>
              <a:rPr lang="en-US" altLang="ko-KR" sz="1200"/>
              <a:t>Ctrl+M P 	</a:t>
            </a:r>
            <a:r>
              <a:rPr lang="ko-KR" altLang="en-US" sz="1200"/>
              <a:t>이전 셀</a:t>
            </a:r>
          </a:p>
          <a:p>
            <a:r>
              <a:rPr lang="en-US" altLang="ko-KR" sz="1200"/>
              <a:t>Ctrl+M N 	</a:t>
            </a:r>
            <a:r>
              <a:rPr lang="ko-KR" altLang="en-US" sz="1200"/>
              <a:t>다음 셀</a:t>
            </a:r>
          </a:p>
          <a:p>
            <a:r>
              <a:rPr lang="en-US" altLang="ko-KR" sz="1200"/>
              <a:t>Ctrl+M K 	</a:t>
            </a:r>
            <a:r>
              <a:rPr lang="ko-KR" altLang="en-US" sz="1200"/>
              <a:t>선택된 셀을 위로 이동</a:t>
            </a:r>
          </a:p>
          <a:p>
            <a:r>
              <a:rPr lang="en-US" altLang="ko-KR" sz="1200"/>
              <a:t>Ctrl+M J 	</a:t>
            </a:r>
            <a:r>
              <a:rPr lang="ko-KR" altLang="en-US" sz="1200"/>
              <a:t>선택한 셀을 아래로 이동</a:t>
            </a:r>
          </a:p>
          <a:p>
            <a:endParaRPr lang="ko-KR" altLang="en-US" sz="1200"/>
          </a:p>
        </p:txBody>
      </p:sp>
    </p:spTree>
    <p:extLst>
      <p:ext uri="{BB962C8B-B14F-4D97-AF65-F5344CB8AC3E}">
        <p14:creationId xmlns:p14="http://schemas.microsoft.com/office/powerpoint/2010/main" xmlns="" val="20823313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F8616D1E-6ECE-42B8-8E90-C957DE665FE1}"/>
              </a:ext>
            </a:extLst>
          </p:cNvPr>
          <p:cNvSpPr>
            <a:spLocks noGrp="1"/>
          </p:cNvSpPr>
          <p:nvPr>
            <p:ph type="title"/>
          </p:nvPr>
        </p:nvSpPr>
        <p:spPr/>
        <p:txBody>
          <a:bodyPr/>
          <a:lstStyle/>
          <a:p>
            <a:r>
              <a:rPr lang="ko-KR" altLang="en-US"/>
              <a:t>외부명령어 실행</a:t>
            </a:r>
          </a:p>
        </p:txBody>
      </p:sp>
      <p:sp>
        <p:nvSpPr>
          <p:cNvPr id="3" name="텍스트 개체 틀 2">
            <a:extLst>
              <a:ext uri="{FF2B5EF4-FFF2-40B4-BE49-F238E27FC236}">
                <a16:creationId xmlns:a16="http://schemas.microsoft.com/office/drawing/2014/main" xmlns="" id="{3287D47E-24DA-496F-8338-B1ACC5C31C1B}"/>
              </a:ext>
            </a:extLst>
          </p:cNvPr>
          <p:cNvSpPr>
            <a:spLocks noGrp="1"/>
          </p:cNvSpPr>
          <p:nvPr>
            <p:ph type="body" idx="1"/>
          </p:nvPr>
        </p:nvSpPr>
        <p:spPr/>
        <p:txBody>
          <a:bodyPr/>
          <a:lstStyle/>
          <a:p>
            <a:r>
              <a:rPr lang="ko-KR" altLang="en-US"/>
              <a:t>구글코랩은 파이썬 사용에 필요한 </a:t>
            </a:r>
            <a:r>
              <a:rPr lang="en-US" altLang="ko-KR"/>
              <a:t>Numpy, Pandas</a:t>
            </a:r>
            <a:r>
              <a:rPr lang="ko-KR" altLang="en-US"/>
              <a:t>와 같은 인기있는 중요 라이브러리를 따로 설치할 필요없이 제공하고 있다</a:t>
            </a:r>
            <a:r>
              <a:rPr lang="en-US" altLang="ko-KR"/>
              <a:t>. </a:t>
            </a:r>
            <a:r>
              <a:rPr lang="ko-KR" altLang="en-US"/>
              <a:t>그러나 모든 라이브러리를 제공하는 것이 아니므로 </a:t>
            </a:r>
            <a:r>
              <a:rPr lang="en-US" altLang="ko-KR"/>
              <a:t>pip </a:t>
            </a:r>
            <a:r>
              <a:rPr lang="ko-KR" altLang="en-US"/>
              <a:t>명령을 사용하여 필요한 라이브러리를 직접 설치해야 한다</a:t>
            </a:r>
            <a:r>
              <a:rPr lang="en-US" altLang="ko-KR"/>
              <a:t>. </a:t>
            </a:r>
            <a:r>
              <a:rPr lang="ko-KR" altLang="en-US"/>
              <a:t>그러나 </a:t>
            </a:r>
            <a:r>
              <a:rPr lang="en-US" altLang="ko-KR"/>
              <a:t>pip</a:t>
            </a:r>
            <a:r>
              <a:rPr lang="ko-KR" altLang="en-US"/>
              <a:t>을 이용해 라이브러리를 설치해도 다음 날 설치 이전 상태로 돌아가 있을 수 있다</a:t>
            </a:r>
            <a:r>
              <a:rPr lang="en-US" altLang="ko-KR"/>
              <a:t>. </a:t>
            </a:r>
            <a:r>
              <a:rPr lang="ko-KR" altLang="en-US"/>
              <a:t>그래서 다시 설치할 필요가 있다</a:t>
            </a:r>
            <a:r>
              <a:rPr lang="en-US" altLang="ko-KR"/>
              <a:t>.</a:t>
            </a:r>
          </a:p>
          <a:p>
            <a:pPr marL="114302" indent="0">
              <a:buNone/>
            </a:pPr>
            <a:r>
              <a:rPr lang="ko-KR" altLang="en-US"/>
              <a:t>가령 해외증권데이터를 제공하는 </a:t>
            </a:r>
            <a:r>
              <a:rPr lang="en-US" altLang="ko-KR"/>
              <a:t>Quandl </a:t>
            </a:r>
            <a:r>
              <a:rPr lang="ko-KR" altLang="en-US"/>
              <a:t>라이브러리를 설치한다면 다음과 같이 </a:t>
            </a:r>
            <a:r>
              <a:rPr lang="en-US" altLang="ko-KR"/>
              <a:t>pip</a:t>
            </a:r>
            <a:r>
              <a:rPr lang="ko-KR" altLang="en-US"/>
              <a:t>명령을 사용한다</a:t>
            </a:r>
            <a:r>
              <a:rPr lang="en-US" altLang="ko-KR"/>
              <a:t>.</a:t>
            </a:r>
          </a:p>
          <a:p>
            <a:pPr marL="114302" indent="0" algn="ctr">
              <a:buNone/>
            </a:pPr>
            <a:r>
              <a:rPr lang="en-US" altLang="ko-KR"/>
              <a:t>!pip3 install quandl</a:t>
            </a:r>
          </a:p>
          <a:p>
            <a:pPr marL="114302" indent="0">
              <a:buNone/>
            </a:pPr>
            <a:r>
              <a:rPr lang="en-US" altLang="ko-KR"/>
              <a:t>!</a:t>
            </a:r>
            <a:r>
              <a:rPr lang="ko-KR" altLang="en-US"/>
              <a:t>는 파이썬의 코드가 아니라 외부명령을 의미하는 것으로 </a:t>
            </a:r>
            <a:r>
              <a:rPr lang="en-US" altLang="ko-KR"/>
              <a:t>!</a:t>
            </a:r>
            <a:r>
              <a:rPr lang="ko-KR" altLang="en-US"/>
              <a:t>로 시작하여 리눅스 명령등을 사용할 수 있다</a:t>
            </a:r>
            <a:r>
              <a:rPr lang="en-US" altLang="ko-KR"/>
              <a:t>. </a:t>
            </a:r>
          </a:p>
          <a:p>
            <a:endParaRPr lang="ko-KR" altLang="en-US"/>
          </a:p>
        </p:txBody>
      </p:sp>
      <p:sp>
        <p:nvSpPr>
          <p:cNvPr id="4" name="부제목 3">
            <a:extLst>
              <a:ext uri="{FF2B5EF4-FFF2-40B4-BE49-F238E27FC236}">
                <a16:creationId xmlns:a16="http://schemas.microsoft.com/office/drawing/2014/main" xmlns="" id="{07071400-5D2D-43E5-9E99-6AAA4E0957AE}"/>
              </a:ext>
            </a:extLst>
          </p:cNvPr>
          <p:cNvSpPr>
            <a:spLocks noGrp="1"/>
          </p:cNvSpPr>
          <p:nvPr>
            <p:ph type="subTitle" idx="2"/>
          </p:nvPr>
        </p:nvSpPr>
        <p:spPr/>
        <p:txBody>
          <a:bodyPr/>
          <a:lstStyle/>
          <a:p>
            <a:endParaRPr lang="ko-KR" altLang="en-US"/>
          </a:p>
        </p:txBody>
      </p:sp>
    </p:spTree>
    <p:extLst>
      <p:ext uri="{BB962C8B-B14F-4D97-AF65-F5344CB8AC3E}">
        <p14:creationId xmlns:p14="http://schemas.microsoft.com/office/powerpoint/2010/main" xmlns="" val="33709557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50099E34-F3BF-491E-9C97-F10FB15A8E52}"/>
              </a:ext>
            </a:extLst>
          </p:cNvPr>
          <p:cNvSpPr>
            <a:spLocks noGrp="1"/>
          </p:cNvSpPr>
          <p:nvPr>
            <p:ph type="title"/>
          </p:nvPr>
        </p:nvSpPr>
        <p:spPr/>
        <p:txBody>
          <a:bodyPr/>
          <a:lstStyle/>
          <a:p>
            <a:r>
              <a:rPr lang="ko-KR" altLang="en-US"/>
              <a:t>외부명령어 실행</a:t>
            </a:r>
          </a:p>
        </p:txBody>
      </p:sp>
      <p:sp>
        <p:nvSpPr>
          <p:cNvPr id="4" name="부제목 3">
            <a:extLst>
              <a:ext uri="{FF2B5EF4-FFF2-40B4-BE49-F238E27FC236}">
                <a16:creationId xmlns:a16="http://schemas.microsoft.com/office/drawing/2014/main" xmlns="" id="{0C7DE39C-AD93-4E1A-B9CC-399B7CC01E99}"/>
              </a:ext>
            </a:extLst>
          </p:cNvPr>
          <p:cNvSpPr>
            <a:spLocks noGrp="1"/>
          </p:cNvSpPr>
          <p:nvPr>
            <p:ph type="subTitle" idx="2"/>
          </p:nvPr>
        </p:nvSpPr>
        <p:spPr/>
        <p:txBody>
          <a:bodyPr/>
          <a:lstStyle/>
          <a:p>
            <a:endParaRPr lang="ko-KR" altLang="en-US"/>
          </a:p>
        </p:txBody>
      </p:sp>
      <p:pic>
        <p:nvPicPr>
          <p:cNvPr id="5" name="그림 4">
            <a:extLst>
              <a:ext uri="{FF2B5EF4-FFF2-40B4-BE49-F238E27FC236}">
                <a16:creationId xmlns:a16="http://schemas.microsoft.com/office/drawing/2014/main" xmlns="" id="{3E4CCEA7-83E2-4132-A39B-4BC95305655A}"/>
              </a:ext>
            </a:extLst>
          </p:cNvPr>
          <p:cNvPicPr/>
          <p:nvPr/>
        </p:nvPicPr>
        <p:blipFill>
          <a:blip r:embed="rId2"/>
          <a:stretch>
            <a:fillRect/>
          </a:stretch>
        </p:blipFill>
        <p:spPr>
          <a:xfrm>
            <a:off x="1706245" y="960437"/>
            <a:ext cx="5731510" cy="3222625"/>
          </a:xfrm>
          <a:prstGeom prst="rect">
            <a:avLst/>
          </a:prstGeom>
        </p:spPr>
      </p:pic>
    </p:spTree>
    <p:extLst>
      <p:ext uri="{BB962C8B-B14F-4D97-AF65-F5344CB8AC3E}">
        <p14:creationId xmlns:p14="http://schemas.microsoft.com/office/powerpoint/2010/main" xmlns="" val="14602070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D656577-9EDA-42C4-926D-33E7F2B885AA}"/>
              </a:ext>
            </a:extLst>
          </p:cNvPr>
          <p:cNvSpPr>
            <a:spLocks noGrp="1"/>
          </p:cNvSpPr>
          <p:nvPr>
            <p:ph type="ctrTitle"/>
          </p:nvPr>
        </p:nvSpPr>
        <p:spPr/>
        <p:txBody>
          <a:bodyPr/>
          <a:lstStyle/>
          <a:p>
            <a:r>
              <a:rPr lang="ko-KR" altLang="en-US"/>
              <a:t>머신러닝과 딥러닝에 필요한 잡지식</a:t>
            </a:r>
            <a:r>
              <a:rPr lang="en-US" altLang="ko-KR"/>
              <a:t>1</a:t>
            </a:r>
            <a:endParaRPr lang="ko-KR" altLang="en-US"/>
          </a:p>
        </p:txBody>
      </p:sp>
      <p:sp>
        <p:nvSpPr>
          <p:cNvPr id="3" name="부제목 2">
            <a:extLst>
              <a:ext uri="{FF2B5EF4-FFF2-40B4-BE49-F238E27FC236}">
                <a16:creationId xmlns:a16="http://schemas.microsoft.com/office/drawing/2014/main" xmlns="" id="{B9D0D610-663B-4263-AB16-29893FB0BD75}"/>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xmlns="" val="13048865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A2F1560-2DC0-42FC-A904-E2947B293764}"/>
              </a:ext>
            </a:extLst>
          </p:cNvPr>
          <p:cNvSpPr>
            <a:spLocks noGrp="1"/>
          </p:cNvSpPr>
          <p:nvPr>
            <p:ph type="title"/>
          </p:nvPr>
        </p:nvSpPr>
        <p:spPr/>
        <p:txBody>
          <a:bodyPr/>
          <a:lstStyle/>
          <a:p>
            <a:r>
              <a:rPr lang="en-US" altLang="ko-KR"/>
              <a:t>scikit-learn</a:t>
            </a:r>
            <a:endParaRPr lang="ko-KR" altLang="en-US"/>
          </a:p>
        </p:txBody>
      </p:sp>
      <p:sp>
        <p:nvSpPr>
          <p:cNvPr id="3" name="텍스트 개체 틀 2">
            <a:extLst>
              <a:ext uri="{FF2B5EF4-FFF2-40B4-BE49-F238E27FC236}">
                <a16:creationId xmlns:a16="http://schemas.microsoft.com/office/drawing/2014/main" xmlns="" id="{FA3F394D-7657-409E-BE12-6FC7FC448DD0}"/>
              </a:ext>
            </a:extLst>
          </p:cNvPr>
          <p:cNvSpPr>
            <a:spLocks noGrp="1"/>
          </p:cNvSpPr>
          <p:nvPr>
            <p:ph type="body" idx="1"/>
          </p:nvPr>
        </p:nvSpPr>
        <p:spPr/>
        <p:txBody>
          <a:bodyPr/>
          <a:lstStyle/>
          <a:p>
            <a:pPr marL="114302" indent="0">
              <a:buNone/>
            </a:pPr>
            <a:r>
              <a:rPr lang="en-US" altLang="ko-KR"/>
              <a:t>scikit-learn</a:t>
            </a:r>
            <a:r>
              <a:rPr lang="ko-KR" altLang="en-US"/>
              <a:t>은 </a:t>
            </a:r>
            <a:r>
              <a:rPr lang="en-US" altLang="ko-KR"/>
              <a:t>2007</a:t>
            </a:r>
            <a:r>
              <a:rPr lang="ko-KR" altLang="en-US"/>
              <a:t>년 구글 썸머 코드에서 처음 구현됐으며 현재 파이썬으로 구현된 가장 유명한 기계 학습 오픈 소스 라이브러리다</a:t>
            </a:r>
            <a:r>
              <a:rPr lang="en-US" altLang="ko-KR"/>
              <a:t>. scikit-learn</a:t>
            </a:r>
            <a:r>
              <a:rPr lang="ko-KR" altLang="en-US"/>
              <a:t>의 장점은 라이브러리 외적으로는 다른 라이브러리와의 호환성이 좋다</a:t>
            </a:r>
            <a:r>
              <a:rPr lang="en-US" altLang="ko-KR"/>
              <a:t>. </a:t>
            </a:r>
            <a:r>
              <a:rPr lang="ko-KR" altLang="en-US"/>
              <a:t>내적으로는 통일된 인터페이스를 가지고 있기 때문에 매우 간단하게 여러 기법을 적용할 수 있어 쉽고 빠르게 최상의 결과를 얻을 수 있다</a:t>
            </a:r>
            <a:r>
              <a:rPr lang="en-US" altLang="ko-KR"/>
              <a:t>.</a:t>
            </a:r>
          </a:p>
          <a:p>
            <a:pPr marL="114302" indent="0">
              <a:buNone/>
            </a:pPr>
            <a:r>
              <a:rPr lang="ko-KR" altLang="en-US"/>
              <a:t>라이브러리의 구성은 크게 지도 학습</a:t>
            </a:r>
            <a:r>
              <a:rPr lang="en-US" altLang="ko-KR"/>
              <a:t>, </a:t>
            </a:r>
            <a:r>
              <a:rPr lang="ko-KR" altLang="en-US"/>
              <a:t>비지도 학습</a:t>
            </a:r>
            <a:r>
              <a:rPr lang="en-US" altLang="ko-KR"/>
              <a:t>, </a:t>
            </a:r>
            <a:r>
              <a:rPr lang="ko-KR" altLang="en-US"/>
              <a:t>모델 선택 및 평가</a:t>
            </a:r>
            <a:r>
              <a:rPr lang="en-US" altLang="ko-KR"/>
              <a:t>, </a:t>
            </a:r>
            <a:r>
              <a:rPr lang="ko-KR" altLang="en-US"/>
              <a:t>데이터 변환으로 나눌 수 있다</a:t>
            </a:r>
            <a:r>
              <a:rPr lang="en-US" altLang="ko-KR"/>
              <a:t>. </a:t>
            </a:r>
            <a:r>
              <a:rPr lang="ko-KR" altLang="en-US"/>
              <a:t>지도 학습에는 서포트 벡터 머신</a:t>
            </a:r>
            <a:r>
              <a:rPr lang="en-US" altLang="ko-KR"/>
              <a:t>, </a:t>
            </a:r>
            <a:r>
              <a:rPr lang="ko-KR" altLang="en-US"/>
              <a:t>나이브 베이즈</a:t>
            </a:r>
            <a:r>
              <a:rPr lang="en-US" altLang="ko-KR"/>
              <a:t>(Naïve Bayes), </a:t>
            </a:r>
            <a:r>
              <a:rPr lang="ko-KR" altLang="en-US"/>
              <a:t>결정 트리</a:t>
            </a:r>
            <a:r>
              <a:rPr lang="en-US" altLang="ko-KR"/>
              <a:t>(Decision Tree)</a:t>
            </a:r>
            <a:r>
              <a:rPr lang="ko-KR" altLang="en-US"/>
              <a:t>등이 있으며 비지도 학습에는 군집화</a:t>
            </a:r>
            <a:r>
              <a:rPr lang="en-US" altLang="ko-KR"/>
              <a:t>, </a:t>
            </a:r>
            <a:r>
              <a:rPr lang="ko-KR" altLang="en-US"/>
              <a:t>이상치 검출 등이 있다</a:t>
            </a:r>
            <a:r>
              <a:rPr lang="en-US" altLang="ko-KR"/>
              <a:t>. </a:t>
            </a:r>
            <a:r>
              <a:rPr lang="ko-KR" altLang="en-US"/>
              <a:t>모델 선택 및 평가에는 교차 검증</a:t>
            </a:r>
            <a:r>
              <a:rPr lang="en-US" altLang="ko-KR"/>
              <a:t>(cross-validation), </a:t>
            </a:r>
            <a:r>
              <a:rPr lang="ko-KR" altLang="en-US"/>
              <a:t>파이프라인</a:t>
            </a:r>
            <a:r>
              <a:rPr lang="en-US" altLang="ko-KR"/>
              <a:t>(pipeline)</a:t>
            </a:r>
            <a:r>
              <a:rPr lang="ko-KR" altLang="en-US"/>
              <a:t>등 있으며 마지막으로 데이터 변환에는 속성 추출</a:t>
            </a:r>
            <a:r>
              <a:rPr lang="en-US" altLang="ko-KR"/>
              <a:t>(Feature Extraction), </a:t>
            </a:r>
            <a:r>
              <a:rPr lang="ko-KR" altLang="en-US"/>
              <a:t>전처리</a:t>
            </a:r>
            <a:r>
              <a:rPr lang="en-US" altLang="ko-KR"/>
              <a:t>(Preprocessing)</a:t>
            </a:r>
            <a:r>
              <a:rPr lang="ko-KR" altLang="en-US"/>
              <a:t>등이 있다</a:t>
            </a:r>
            <a:r>
              <a:rPr lang="en-US" altLang="ko-KR"/>
              <a:t>.</a:t>
            </a:r>
            <a:endParaRPr lang="ko-KR" altLang="en-US"/>
          </a:p>
        </p:txBody>
      </p:sp>
      <p:sp>
        <p:nvSpPr>
          <p:cNvPr id="4" name="부제목 3">
            <a:extLst>
              <a:ext uri="{FF2B5EF4-FFF2-40B4-BE49-F238E27FC236}">
                <a16:creationId xmlns:a16="http://schemas.microsoft.com/office/drawing/2014/main" xmlns="" id="{C9A51B58-F3C3-4379-801B-DFDFA213FF38}"/>
              </a:ext>
            </a:extLst>
          </p:cNvPr>
          <p:cNvSpPr>
            <a:spLocks noGrp="1"/>
          </p:cNvSpPr>
          <p:nvPr>
            <p:ph type="subTitle" idx="2"/>
          </p:nvPr>
        </p:nvSpPr>
        <p:spPr/>
        <p:txBody>
          <a:bodyPr/>
          <a:lstStyle/>
          <a:p>
            <a:endParaRPr lang="ko-KR" altLang="en-US"/>
          </a:p>
        </p:txBody>
      </p:sp>
    </p:spTree>
    <p:extLst>
      <p:ext uri="{BB962C8B-B14F-4D97-AF65-F5344CB8AC3E}">
        <p14:creationId xmlns:p14="http://schemas.microsoft.com/office/powerpoint/2010/main" xmlns="" val="12410623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A2F1560-2DC0-42FC-A904-E2947B293764}"/>
              </a:ext>
            </a:extLst>
          </p:cNvPr>
          <p:cNvSpPr>
            <a:spLocks noGrp="1"/>
          </p:cNvSpPr>
          <p:nvPr>
            <p:ph type="title"/>
          </p:nvPr>
        </p:nvSpPr>
        <p:spPr/>
        <p:txBody>
          <a:bodyPr/>
          <a:lstStyle/>
          <a:p>
            <a:r>
              <a:rPr lang="en-US" altLang="ko-KR"/>
              <a:t>scikit-learn</a:t>
            </a:r>
            <a:endParaRPr lang="ko-KR" altLang="en-US"/>
          </a:p>
        </p:txBody>
      </p:sp>
      <p:sp>
        <p:nvSpPr>
          <p:cNvPr id="3" name="텍스트 개체 틀 2">
            <a:extLst>
              <a:ext uri="{FF2B5EF4-FFF2-40B4-BE49-F238E27FC236}">
                <a16:creationId xmlns:a16="http://schemas.microsoft.com/office/drawing/2014/main" xmlns="" id="{FA3F394D-7657-409E-BE12-6FC7FC448DD0}"/>
              </a:ext>
            </a:extLst>
          </p:cNvPr>
          <p:cNvSpPr>
            <a:spLocks noGrp="1"/>
          </p:cNvSpPr>
          <p:nvPr>
            <p:ph type="body" idx="1"/>
          </p:nvPr>
        </p:nvSpPr>
        <p:spPr>
          <a:xfrm>
            <a:off x="628652" y="976121"/>
            <a:ext cx="3858288" cy="3656700"/>
          </a:xfrm>
        </p:spPr>
        <p:txBody>
          <a:bodyPr/>
          <a:lstStyle/>
          <a:p>
            <a:pPr marL="114302" indent="0">
              <a:lnSpc>
                <a:spcPct val="130000"/>
              </a:lnSpc>
              <a:buNone/>
            </a:pPr>
            <a:r>
              <a:rPr lang="en-US" altLang="ko-KR"/>
              <a:t>from sklearn import datasets</a:t>
            </a:r>
          </a:p>
          <a:p>
            <a:pPr marL="114302" indent="0">
              <a:lnSpc>
                <a:spcPct val="130000"/>
              </a:lnSpc>
              <a:buNone/>
            </a:pPr>
            <a:endParaRPr lang="en-US" altLang="ko-KR"/>
          </a:p>
          <a:p>
            <a:pPr marL="114302" indent="0">
              <a:lnSpc>
                <a:spcPct val="130000"/>
              </a:lnSpc>
              <a:buNone/>
            </a:pPr>
            <a:r>
              <a:rPr lang="en-US" altLang="ko-KR"/>
              <a:t>iris = datasets.load_iris()</a:t>
            </a:r>
          </a:p>
          <a:p>
            <a:pPr marL="114302" indent="0">
              <a:lnSpc>
                <a:spcPct val="130000"/>
              </a:lnSpc>
              <a:buNone/>
            </a:pPr>
            <a:r>
              <a:rPr lang="en-US" altLang="ko-KR"/>
              <a:t>print(iris.DESCR)</a:t>
            </a:r>
          </a:p>
          <a:p>
            <a:pPr marL="114302" indent="0">
              <a:lnSpc>
                <a:spcPct val="130000"/>
              </a:lnSpc>
              <a:buNone/>
            </a:pPr>
            <a:r>
              <a:rPr lang="en-US" altLang="ko-KR"/>
              <a:t>print(iris.target_names)</a:t>
            </a:r>
            <a:endParaRPr lang="ko-KR" altLang="en-US"/>
          </a:p>
        </p:txBody>
      </p:sp>
      <p:sp>
        <p:nvSpPr>
          <p:cNvPr id="4" name="부제목 3">
            <a:extLst>
              <a:ext uri="{FF2B5EF4-FFF2-40B4-BE49-F238E27FC236}">
                <a16:creationId xmlns:a16="http://schemas.microsoft.com/office/drawing/2014/main" xmlns="" id="{C9A51B58-F3C3-4379-801B-DFDFA213FF38}"/>
              </a:ext>
            </a:extLst>
          </p:cNvPr>
          <p:cNvSpPr>
            <a:spLocks noGrp="1"/>
          </p:cNvSpPr>
          <p:nvPr>
            <p:ph type="subTitle" idx="2"/>
          </p:nvPr>
        </p:nvSpPr>
        <p:spPr/>
        <p:txBody>
          <a:bodyPr/>
          <a:lstStyle/>
          <a:p>
            <a:endParaRPr lang="ko-KR" altLang="en-US"/>
          </a:p>
        </p:txBody>
      </p:sp>
      <p:sp>
        <p:nvSpPr>
          <p:cNvPr id="5" name="텍스트 개체 틀 2">
            <a:extLst>
              <a:ext uri="{FF2B5EF4-FFF2-40B4-BE49-F238E27FC236}">
                <a16:creationId xmlns:a16="http://schemas.microsoft.com/office/drawing/2014/main" xmlns="" id="{C7852120-C74E-4E8E-A47A-F013F4945126}"/>
              </a:ext>
            </a:extLst>
          </p:cNvPr>
          <p:cNvSpPr txBox="1">
            <a:spLocks/>
          </p:cNvSpPr>
          <p:nvPr/>
        </p:nvSpPr>
        <p:spPr>
          <a:xfrm>
            <a:off x="4657062" y="976121"/>
            <a:ext cx="3858288" cy="3656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6" marR="0" lvl="0" indent="-342904" algn="l" rtl="0">
              <a:lnSpc>
                <a:spcPct val="150000"/>
              </a:lnSpc>
              <a:spcBef>
                <a:spcPts val="750"/>
              </a:spcBef>
              <a:spcAft>
                <a:spcPts val="0"/>
              </a:spcAft>
              <a:buClr>
                <a:schemeClr val="dk1"/>
              </a:buClr>
              <a:buSzPts val="1800"/>
              <a:buFont typeface="Arial"/>
              <a:buChar char="•"/>
              <a:defRPr sz="1401" b="0" i="0" u="none" strike="noStrike" cap="none">
                <a:solidFill>
                  <a:schemeClr val="dk1"/>
                </a:solidFill>
                <a:latin typeface="Calibri"/>
                <a:ea typeface="Calibri"/>
                <a:cs typeface="Calibri"/>
                <a:sym typeface="Calibri"/>
              </a:defRPr>
            </a:lvl1pPr>
            <a:lvl2pPr marL="914411" marR="0" lvl="1" indent="-342904" algn="l" rtl="0">
              <a:lnSpc>
                <a:spcPct val="150000"/>
              </a:lnSpc>
              <a:spcBef>
                <a:spcPts val="375"/>
              </a:spcBef>
              <a:spcAft>
                <a:spcPts val="0"/>
              </a:spcAft>
              <a:buClr>
                <a:schemeClr val="dk1"/>
              </a:buClr>
              <a:buSzPts val="1800"/>
              <a:buFont typeface="Arial"/>
              <a:buChar char="•"/>
              <a:defRPr sz="1200" b="0" i="0" u="none" strike="noStrike" cap="none">
                <a:solidFill>
                  <a:schemeClr val="dk1"/>
                </a:solidFill>
                <a:latin typeface="Calibri"/>
                <a:ea typeface="Calibri"/>
                <a:cs typeface="Calibri"/>
                <a:sym typeface="Calibri"/>
              </a:defRPr>
            </a:lvl2pPr>
            <a:lvl3pPr marL="1371617" marR="0" lvl="2" indent="-342904" algn="l" rtl="0">
              <a:lnSpc>
                <a:spcPct val="150000"/>
              </a:lnSpc>
              <a:spcBef>
                <a:spcPts val="375"/>
              </a:spcBef>
              <a:spcAft>
                <a:spcPts val="0"/>
              </a:spcAft>
              <a:buClr>
                <a:schemeClr val="dk1"/>
              </a:buClr>
              <a:buSzPts val="1800"/>
              <a:buFont typeface="Arial"/>
              <a:buChar char="•"/>
              <a:defRPr sz="1100" b="0" i="0" u="none" strike="noStrike" cap="none">
                <a:solidFill>
                  <a:schemeClr val="dk1"/>
                </a:solidFill>
                <a:latin typeface="Calibri"/>
                <a:ea typeface="Calibri"/>
                <a:cs typeface="Calibri"/>
                <a:sym typeface="Calibri"/>
              </a:defRPr>
            </a:lvl3pPr>
            <a:lvl4pPr marL="1828823" marR="0" lvl="3" indent="-342904" algn="l" rtl="0">
              <a:lnSpc>
                <a:spcPct val="150000"/>
              </a:lnSpc>
              <a:spcBef>
                <a:spcPts val="375"/>
              </a:spcBef>
              <a:spcAft>
                <a:spcPts val="0"/>
              </a:spcAft>
              <a:buClr>
                <a:schemeClr val="dk1"/>
              </a:buClr>
              <a:buSzPts val="1800"/>
              <a:buFont typeface="Arial"/>
              <a:buChar char="•"/>
              <a:defRPr sz="1000" b="0" i="0" u="none" strike="noStrike" cap="none">
                <a:solidFill>
                  <a:schemeClr val="dk1"/>
                </a:solidFill>
                <a:latin typeface="Calibri"/>
                <a:ea typeface="Calibri"/>
                <a:cs typeface="Calibri"/>
                <a:sym typeface="Calibri"/>
              </a:defRPr>
            </a:lvl4pPr>
            <a:lvl5pPr marL="2286029" marR="0" lvl="4" indent="-342904" algn="l" rtl="0">
              <a:lnSpc>
                <a:spcPct val="150000"/>
              </a:lnSpc>
              <a:spcBef>
                <a:spcPts val="375"/>
              </a:spcBef>
              <a:spcAft>
                <a:spcPts val="0"/>
              </a:spcAft>
              <a:buClr>
                <a:schemeClr val="dk1"/>
              </a:buClr>
              <a:buSzPts val="1800"/>
              <a:buFont typeface="Arial"/>
              <a:buChar char="•"/>
              <a:defRPr sz="900" b="0" i="0" u="none" strike="noStrike" cap="none">
                <a:solidFill>
                  <a:schemeClr val="dk1"/>
                </a:solidFill>
                <a:latin typeface="Calibri"/>
                <a:ea typeface="Calibri"/>
                <a:cs typeface="Calibri"/>
                <a:sym typeface="Calibri"/>
              </a:defRPr>
            </a:lvl5pPr>
            <a:lvl6pPr marL="2743234" marR="0" lvl="5" indent="-342904" algn="l" rtl="0">
              <a:lnSpc>
                <a:spcPct val="150000"/>
              </a:lnSpc>
              <a:spcBef>
                <a:spcPts val="375"/>
              </a:spcBef>
              <a:spcAft>
                <a:spcPts val="0"/>
              </a:spcAft>
              <a:buClr>
                <a:schemeClr val="dk1"/>
              </a:buClr>
              <a:buSzPts val="1800"/>
              <a:buFont typeface="Arial"/>
              <a:buChar char="•"/>
              <a:defRPr sz="900" b="0" i="0" u="none" strike="noStrike" cap="none">
                <a:solidFill>
                  <a:schemeClr val="dk1"/>
                </a:solidFill>
                <a:latin typeface="Calibri"/>
                <a:ea typeface="Calibri"/>
                <a:cs typeface="Calibri"/>
                <a:sym typeface="Calibri"/>
              </a:defRPr>
            </a:lvl6pPr>
            <a:lvl7pPr marL="3200440" marR="0" lvl="6" indent="-342904" algn="l" rtl="0">
              <a:lnSpc>
                <a:spcPct val="150000"/>
              </a:lnSpc>
              <a:spcBef>
                <a:spcPts val="375"/>
              </a:spcBef>
              <a:spcAft>
                <a:spcPts val="0"/>
              </a:spcAft>
              <a:buClr>
                <a:schemeClr val="dk1"/>
              </a:buClr>
              <a:buSzPts val="1800"/>
              <a:buFont typeface="Arial"/>
              <a:buChar char="•"/>
              <a:defRPr sz="900" b="0" i="0" u="none" strike="noStrike" cap="none">
                <a:solidFill>
                  <a:schemeClr val="dk1"/>
                </a:solidFill>
                <a:latin typeface="Calibri"/>
                <a:ea typeface="Calibri"/>
                <a:cs typeface="Calibri"/>
                <a:sym typeface="Calibri"/>
              </a:defRPr>
            </a:lvl7pPr>
            <a:lvl8pPr marL="3657646" marR="0" lvl="7" indent="-342904" algn="l" rtl="0">
              <a:lnSpc>
                <a:spcPct val="150000"/>
              </a:lnSpc>
              <a:spcBef>
                <a:spcPts val="375"/>
              </a:spcBef>
              <a:spcAft>
                <a:spcPts val="0"/>
              </a:spcAft>
              <a:buClr>
                <a:schemeClr val="dk1"/>
              </a:buClr>
              <a:buSzPts val="1800"/>
              <a:buFont typeface="Arial"/>
              <a:buChar char="•"/>
              <a:defRPr sz="900" b="0" i="0" u="none" strike="noStrike" cap="none">
                <a:solidFill>
                  <a:schemeClr val="dk1"/>
                </a:solidFill>
                <a:latin typeface="Calibri"/>
                <a:ea typeface="Calibri"/>
                <a:cs typeface="Calibri"/>
                <a:sym typeface="Calibri"/>
              </a:defRPr>
            </a:lvl8pPr>
            <a:lvl9pPr marL="4114851" marR="0" lvl="8" indent="-342904" algn="l" rtl="0">
              <a:lnSpc>
                <a:spcPct val="150000"/>
              </a:lnSpc>
              <a:spcBef>
                <a:spcPts val="375"/>
              </a:spcBef>
              <a:spcAft>
                <a:spcPts val="0"/>
              </a:spcAft>
              <a:buClr>
                <a:schemeClr val="dk1"/>
              </a:buClr>
              <a:buSzPts val="1800"/>
              <a:buFont typeface="Arial"/>
              <a:buChar char="•"/>
              <a:defRPr sz="900" b="0" i="0" u="none" strike="noStrike" cap="none">
                <a:solidFill>
                  <a:schemeClr val="dk1"/>
                </a:solidFill>
                <a:latin typeface="Calibri"/>
                <a:ea typeface="Calibri"/>
                <a:cs typeface="Calibri"/>
                <a:sym typeface="Calibri"/>
              </a:defRPr>
            </a:lvl9pPr>
          </a:lstStyle>
          <a:p>
            <a:pPr marL="114302" indent="0">
              <a:lnSpc>
                <a:spcPct val="130000"/>
              </a:lnSpc>
              <a:buFont typeface="Arial"/>
              <a:buNone/>
            </a:pPr>
            <a:r>
              <a:rPr lang="en-US" altLang="ko-KR"/>
              <a:t>from sklearn import datasets</a:t>
            </a:r>
          </a:p>
          <a:p>
            <a:pPr marL="114302" indent="0">
              <a:lnSpc>
                <a:spcPct val="130000"/>
              </a:lnSpc>
              <a:buFont typeface="Arial"/>
              <a:buNone/>
            </a:pPr>
            <a:endParaRPr lang="en-US" altLang="ko-KR"/>
          </a:p>
          <a:p>
            <a:pPr marL="114302" indent="0">
              <a:lnSpc>
                <a:spcPct val="130000"/>
              </a:lnSpc>
              <a:buFont typeface="Arial"/>
              <a:buNone/>
            </a:pPr>
            <a:r>
              <a:rPr lang="en-US" altLang="ko-KR"/>
              <a:t>iris = datasets.load_iris()</a:t>
            </a:r>
          </a:p>
          <a:p>
            <a:pPr marL="114302" indent="0">
              <a:lnSpc>
                <a:spcPct val="130000"/>
              </a:lnSpc>
              <a:buFont typeface="Arial"/>
              <a:buNone/>
            </a:pPr>
            <a:r>
              <a:rPr lang="en-US" altLang="ko-KR"/>
              <a:t>print(iris.DESCR)</a:t>
            </a:r>
          </a:p>
          <a:p>
            <a:pPr marL="114302" indent="0">
              <a:lnSpc>
                <a:spcPct val="130000"/>
              </a:lnSpc>
              <a:buFont typeface="Arial"/>
              <a:buNone/>
            </a:pPr>
            <a:r>
              <a:rPr lang="en-US" altLang="ko-KR"/>
              <a:t>print(iris.target_names)</a:t>
            </a:r>
            <a:endParaRPr lang="ko-KR" altLang="en-US"/>
          </a:p>
        </p:txBody>
      </p:sp>
    </p:spTree>
    <p:extLst>
      <p:ext uri="{BB962C8B-B14F-4D97-AF65-F5344CB8AC3E}">
        <p14:creationId xmlns:p14="http://schemas.microsoft.com/office/powerpoint/2010/main" xmlns="" val="9633140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605AB42C-94D8-48A0-9CF7-4C9AF2FE4263}"/>
              </a:ext>
            </a:extLst>
          </p:cNvPr>
          <p:cNvSpPr>
            <a:spLocks noGrp="1"/>
          </p:cNvSpPr>
          <p:nvPr>
            <p:ph type="title"/>
          </p:nvPr>
        </p:nvSpPr>
        <p:spPr/>
        <p:txBody>
          <a:bodyPr/>
          <a:lstStyle/>
          <a:p>
            <a:r>
              <a:rPr lang="ko-KR" altLang="en-US"/>
              <a:t>기대값</a:t>
            </a:r>
          </a:p>
        </p:txBody>
      </p:sp>
      <p:sp>
        <p:nvSpPr>
          <p:cNvPr id="3" name="부제목 2">
            <a:extLst>
              <a:ext uri="{FF2B5EF4-FFF2-40B4-BE49-F238E27FC236}">
                <a16:creationId xmlns:a16="http://schemas.microsoft.com/office/drawing/2014/main" xmlns="" id="{A2A41AB9-427F-4405-8688-EE25AA08AC48}"/>
              </a:ext>
            </a:extLst>
          </p:cNvPr>
          <p:cNvSpPr>
            <a:spLocks noGrp="1"/>
          </p:cNvSpPr>
          <p:nvPr>
            <p:ph type="subTitle" idx="1"/>
          </p:nvPr>
        </p:nvSpPr>
        <p:spPr>
          <a:solidFill>
            <a:srgbClr val="FF0000"/>
          </a:solidFill>
        </p:spPr>
        <p:txBody>
          <a:bodyPr/>
          <a:lstStyle/>
          <a:p>
            <a:endParaRPr lang="ko-KR" altLang="en-US"/>
          </a:p>
        </p:txBody>
      </p:sp>
      <p:pic>
        <p:nvPicPr>
          <p:cNvPr id="17410" name="Picture 2" descr="Expected value (basic) (article) | Khan Academy">
            <a:extLst>
              <a:ext uri="{FF2B5EF4-FFF2-40B4-BE49-F238E27FC236}">
                <a16:creationId xmlns:a16="http://schemas.microsoft.com/office/drawing/2014/main" xmlns="" id="{9803E319-16B1-4F26-85B3-F8B6CF611F6C}"/>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710" t="10156" r="4061" b="22044"/>
          <a:stretch/>
        </p:blipFill>
        <p:spPr bwMode="auto">
          <a:xfrm>
            <a:off x="2420610" y="1796051"/>
            <a:ext cx="4302781" cy="1859860"/>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TextBox 22">
            <a:extLst>
              <a:ext uri="{FF2B5EF4-FFF2-40B4-BE49-F238E27FC236}">
                <a16:creationId xmlns:a16="http://schemas.microsoft.com/office/drawing/2014/main" xmlns="" id="{A604E6F7-EA5D-4417-A24B-482980518A52}"/>
              </a:ext>
            </a:extLst>
          </p:cNvPr>
          <p:cNvSpPr txBox="1"/>
          <p:nvPr/>
        </p:nvSpPr>
        <p:spPr>
          <a:xfrm>
            <a:off x="3325481" y="1232401"/>
            <a:ext cx="2492990" cy="307777"/>
          </a:xfrm>
          <a:prstGeom prst="rect">
            <a:avLst/>
          </a:prstGeom>
          <a:noFill/>
        </p:spPr>
        <p:txBody>
          <a:bodyPr wrap="none" rtlCol="0">
            <a:spAutoFit/>
          </a:bodyPr>
          <a:lstStyle/>
          <a:p>
            <a:r>
              <a:rPr lang="ko-KR" altLang="en-US"/>
              <a:t>기대값</a:t>
            </a:r>
            <a:r>
              <a:rPr lang="en-US" altLang="ko-KR"/>
              <a:t>=SUM(</a:t>
            </a:r>
            <a:r>
              <a:rPr lang="ko-KR" altLang="en-US"/>
              <a:t>확률변수</a:t>
            </a:r>
            <a:r>
              <a:rPr lang="en-US" altLang="ko-KR"/>
              <a:t>*</a:t>
            </a:r>
            <a:r>
              <a:rPr lang="ko-KR" altLang="en-US"/>
              <a:t>확률</a:t>
            </a:r>
            <a:r>
              <a:rPr lang="en-US" altLang="ko-KR"/>
              <a:t>)</a:t>
            </a:r>
            <a:endParaRPr lang="ko-KR" altLang="en-US"/>
          </a:p>
        </p:txBody>
      </p:sp>
    </p:spTree>
    <p:extLst>
      <p:ext uri="{BB962C8B-B14F-4D97-AF65-F5344CB8AC3E}">
        <p14:creationId xmlns:p14="http://schemas.microsoft.com/office/powerpoint/2010/main" xmlns="" val="6984997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4771B50-0C61-4858-9D30-E973C315D869}"/>
              </a:ext>
            </a:extLst>
          </p:cNvPr>
          <p:cNvSpPr>
            <a:spLocks noGrp="1"/>
          </p:cNvSpPr>
          <p:nvPr>
            <p:ph type="title"/>
          </p:nvPr>
        </p:nvSpPr>
        <p:spPr/>
        <p:txBody>
          <a:bodyPr/>
          <a:lstStyle/>
          <a:p>
            <a:r>
              <a:rPr lang="ko-KR" altLang="en-US"/>
              <a:t>머신러닝의 세계</a:t>
            </a:r>
          </a:p>
        </p:txBody>
      </p:sp>
      <p:sp>
        <p:nvSpPr>
          <p:cNvPr id="3" name="부제목 2">
            <a:extLst>
              <a:ext uri="{FF2B5EF4-FFF2-40B4-BE49-F238E27FC236}">
                <a16:creationId xmlns:a16="http://schemas.microsoft.com/office/drawing/2014/main" xmlns="" id="{BF435D99-3A92-4D4D-BD78-D6EE7833B445}"/>
              </a:ext>
            </a:extLst>
          </p:cNvPr>
          <p:cNvSpPr>
            <a:spLocks noGrp="1"/>
          </p:cNvSpPr>
          <p:nvPr>
            <p:ph type="subTitle" idx="1"/>
          </p:nvPr>
        </p:nvSpPr>
        <p:spPr/>
        <p:txBody>
          <a:bodyPr/>
          <a:lstStyle/>
          <a:p>
            <a:endParaRPr lang="ko-KR" altLang="en-US"/>
          </a:p>
        </p:txBody>
      </p:sp>
      <p:pic>
        <p:nvPicPr>
          <p:cNvPr id="11268" name="Picture 4">
            <a:extLst>
              <a:ext uri="{FF2B5EF4-FFF2-40B4-BE49-F238E27FC236}">
                <a16:creationId xmlns:a16="http://schemas.microsoft.com/office/drawing/2014/main" xmlns="" id="{5D877155-7535-4557-9D58-FEE53DFE0BA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49427" y="914600"/>
            <a:ext cx="3445097" cy="392893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3091899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605AB42C-94D8-48A0-9CF7-4C9AF2FE4263}"/>
              </a:ext>
            </a:extLst>
          </p:cNvPr>
          <p:cNvSpPr>
            <a:spLocks noGrp="1"/>
          </p:cNvSpPr>
          <p:nvPr>
            <p:ph type="title"/>
          </p:nvPr>
        </p:nvSpPr>
        <p:spPr/>
        <p:txBody>
          <a:bodyPr/>
          <a:lstStyle/>
          <a:p>
            <a:r>
              <a:rPr lang="ko-KR" altLang="en-US"/>
              <a:t>기대값</a:t>
            </a:r>
          </a:p>
        </p:txBody>
      </p:sp>
      <p:sp>
        <p:nvSpPr>
          <p:cNvPr id="3" name="부제목 2">
            <a:extLst>
              <a:ext uri="{FF2B5EF4-FFF2-40B4-BE49-F238E27FC236}">
                <a16:creationId xmlns:a16="http://schemas.microsoft.com/office/drawing/2014/main" xmlns="" id="{A2A41AB9-427F-4405-8688-EE25AA08AC48}"/>
              </a:ext>
            </a:extLst>
          </p:cNvPr>
          <p:cNvSpPr>
            <a:spLocks noGrp="1"/>
          </p:cNvSpPr>
          <p:nvPr>
            <p:ph type="subTitle" idx="1"/>
          </p:nvPr>
        </p:nvSpPr>
        <p:spPr/>
        <p:txBody>
          <a:bodyPr/>
          <a:lstStyle/>
          <a:p>
            <a:endParaRPr lang="ko-KR" altLang="en-US"/>
          </a:p>
        </p:txBody>
      </p:sp>
      <p:grpSp>
        <p:nvGrpSpPr>
          <p:cNvPr id="15" name="그룹 14">
            <a:extLst>
              <a:ext uri="{FF2B5EF4-FFF2-40B4-BE49-F238E27FC236}">
                <a16:creationId xmlns:a16="http://schemas.microsoft.com/office/drawing/2014/main" xmlns="" id="{50EA0125-7D6F-4B91-B8AB-06251EA80F95}"/>
              </a:ext>
            </a:extLst>
          </p:cNvPr>
          <p:cNvGrpSpPr/>
          <p:nvPr/>
        </p:nvGrpSpPr>
        <p:grpSpPr>
          <a:xfrm>
            <a:off x="881081" y="1001143"/>
            <a:ext cx="2071755" cy="1583407"/>
            <a:chOff x="881081" y="1001143"/>
            <a:chExt cx="2071755" cy="1583407"/>
          </a:xfrm>
        </p:grpSpPr>
        <p:pic>
          <p:nvPicPr>
            <p:cNvPr id="4" name="Picture 6" descr="heads and tails - coffin">
              <a:extLst>
                <a:ext uri="{FF2B5EF4-FFF2-40B4-BE49-F238E27FC236}">
                  <a16:creationId xmlns:a16="http://schemas.microsoft.com/office/drawing/2014/main" xmlns="" id="{3E3C733A-01BB-408F-B76B-135591119C1F}"/>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70621" y="1334753"/>
              <a:ext cx="1732374" cy="866187"/>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xmlns="" id="{AA5F21E2-6D3B-4E1B-8734-CA5D4EF3F7A8}"/>
                </a:ext>
              </a:extLst>
            </p:cNvPr>
            <p:cNvSpPr txBox="1"/>
            <p:nvPr/>
          </p:nvSpPr>
          <p:spPr>
            <a:xfrm>
              <a:off x="1146555" y="1001143"/>
              <a:ext cx="1600118" cy="307777"/>
            </a:xfrm>
            <a:prstGeom prst="rect">
              <a:avLst/>
            </a:prstGeom>
            <a:noFill/>
          </p:spPr>
          <p:txBody>
            <a:bodyPr wrap="none" rtlCol="0">
              <a:spAutoFit/>
            </a:bodyPr>
            <a:lstStyle/>
            <a:p>
              <a:r>
                <a:rPr lang="en-US" altLang="ko-KR"/>
                <a:t>A</a:t>
              </a:r>
              <a:r>
                <a:rPr lang="ko-KR" altLang="en-US"/>
                <a:t>게임참가비 </a:t>
              </a:r>
              <a:r>
                <a:rPr lang="en-US" altLang="ko-KR"/>
                <a:t>:  $0</a:t>
              </a:r>
              <a:endParaRPr lang="ko-KR" altLang="en-US"/>
            </a:p>
          </p:txBody>
        </p:sp>
        <p:grpSp>
          <p:nvGrpSpPr>
            <p:cNvPr id="9" name="그룹 8">
              <a:extLst>
                <a:ext uri="{FF2B5EF4-FFF2-40B4-BE49-F238E27FC236}">
                  <a16:creationId xmlns:a16="http://schemas.microsoft.com/office/drawing/2014/main" xmlns="" id="{F00C7F42-22CD-4A57-80ED-7A19200755C2}"/>
                </a:ext>
              </a:extLst>
            </p:cNvPr>
            <p:cNvGrpSpPr/>
            <p:nvPr/>
          </p:nvGrpSpPr>
          <p:grpSpPr>
            <a:xfrm>
              <a:off x="881081" y="2276773"/>
              <a:ext cx="2071755" cy="307777"/>
              <a:chOff x="906172" y="2276773"/>
              <a:chExt cx="2071755" cy="307777"/>
            </a:xfrm>
          </p:grpSpPr>
          <p:sp>
            <p:nvSpPr>
              <p:cNvPr id="7" name="TextBox 6">
                <a:extLst>
                  <a:ext uri="{FF2B5EF4-FFF2-40B4-BE49-F238E27FC236}">
                    <a16:creationId xmlns:a16="http://schemas.microsoft.com/office/drawing/2014/main" xmlns="" id="{FFB1C9AD-88FB-4615-A096-42D959671DB0}"/>
                  </a:ext>
                </a:extLst>
              </p:cNvPr>
              <p:cNvSpPr txBox="1"/>
              <p:nvPr/>
            </p:nvSpPr>
            <p:spPr>
              <a:xfrm>
                <a:off x="906172" y="2276773"/>
                <a:ext cx="1040670" cy="307777"/>
              </a:xfrm>
              <a:prstGeom prst="rect">
                <a:avLst/>
              </a:prstGeom>
              <a:noFill/>
            </p:spPr>
            <p:txBody>
              <a:bodyPr wrap="none" rtlCol="0">
                <a:spAutoFit/>
              </a:bodyPr>
              <a:lstStyle/>
              <a:p>
                <a:r>
                  <a:rPr lang="ko-KR" altLang="en-US"/>
                  <a:t>앞면 </a:t>
                </a:r>
                <a:r>
                  <a:rPr lang="en-US" altLang="ko-KR"/>
                  <a:t>:  $10</a:t>
                </a:r>
                <a:endParaRPr lang="ko-KR" altLang="en-US"/>
              </a:p>
            </p:txBody>
          </p:sp>
          <p:sp>
            <p:nvSpPr>
              <p:cNvPr id="8" name="TextBox 7">
                <a:extLst>
                  <a:ext uri="{FF2B5EF4-FFF2-40B4-BE49-F238E27FC236}">
                    <a16:creationId xmlns:a16="http://schemas.microsoft.com/office/drawing/2014/main" xmlns="" id="{059EE5F4-4EBE-4475-A40E-43978DB0D506}"/>
                  </a:ext>
                </a:extLst>
              </p:cNvPr>
              <p:cNvSpPr txBox="1"/>
              <p:nvPr/>
            </p:nvSpPr>
            <p:spPr>
              <a:xfrm>
                <a:off x="1977332" y="2276773"/>
                <a:ext cx="1000595" cy="307777"/>
              </a:xfrm>
              <a:prstGeom prst="rect">
                <a:avLst/>
              </a:prstGeom>
              <a:noFill/>
            </p:spPr>
            <p:txBody>
              <a:bodyPr wrap="none" rtlCol="0">
                <a:spAutoFit/>
              </a:bodyPr>
              <a:lstStyle/>
              <a:p>
                <a:r>
                  <a:rPr lang="ko-KR" altLang="en-US"/>
                  <a:t>뒷면 </a:t>
                </a:r>
                <a:r>
                  <a:rPr lang="en-US" altLang="ko-KR"/>
                  <a:t>:  -$8</a:t>
                </a:r>
                <a:endParaRPr lang="ko-KR" altLang="en-US"/>
              </a:p>
            </p:txBody>
          </p:sp>
        </p:grpSp>
      </p:grpSp>
      <p:grpSp>
        <p:nvGrpSpPr>
          <p:cNvPr id="16" name="그룹 15">
            <a:extLst>
              <a:ext uri="{FF2B5EF4-FFF2-40B4-BE49-F238E27FC236}">
                <a16:creationId xmlns:a16="http://schemas.microsoft.com/office/drawing/2014/main" xmlns="" id="{250A377C-2E2F-4F6E-9B15-7D23E0DD4E15}"/>
              </a:ext>
            </a:extLst>
          </p:cNvPr>
          <p:cNvGrpSpPr/>
          <p:nvPr/>
        </p:nvGrpSpPr>
        <p:grpSpPr>
          <a:xfrm>
            <a:off x="881081" y="2712838"/>
            <a:ext cx="2012443" cy="1583407"/>
            <a:chOff x="916805" y="2712838"/>
            <a:chExt cx="2012443" cy="1583407"/>
          </a:xfrm>
        </p:grpSpPr>
        <p:pic>
          <p:nvPicPr>
            <p:cNvPr id="10" name="Picture 6" descr="heads and tails - coffin">
              <a:extLst>
                <a:ext uri="{FF2B5EF4-FFF2-40B4-BE49-F238E27FC236}">
                  <a16:creationId xmlns:a16="http://schemas.microsoft.com/office/drawing/2014/main" xmlns="" id="{2AE23B2D-7613-441C-ACD5-C3649A2EC5C7}"/>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06345" y="3046448"/>
              <a:ext cx="1732374" cy="866187"/>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a:extLst>
                <a:ext uri="{FF2B5EF4-FFF2-40B4-BE49-F238E27FC236}">
                  <a16:creationId xmlns:a16="http://schemas.microsoft.com/office/drawing/2014/main" xmlns="" id="{9FE7FEBE-1C1D-465C-B086-953DE358E41D}"/>
                </a:ext>
              </a:extLst>
            </p:cNvPr>
            <p:cNvSpPr txBox="1"/>
            <p:nvPr/>
          </p:nvSpPr>
          <p:spPr>
            <a:xfrm>
              <a:off x="1182279" y="2712838"/>
              <a:ext cx="1600118" cy="307777"/>
            </a:xfrm>
            <a:prstGeom prst="rect">
              <a:avLst/>
            </a:prstGeom>
            <a:noFill/>
          </p:spPr>
          <p:txBody>
            <a:bodyPr wrap="none" rtlCol="0">
              <a:spAutoFit/>
            </a:bodyPr>
            <a:lstStyle/>
            <a:p>
              <a:r>
                <a:rPr lang="en-US" altLang="ko-KR"/>
                <a:t>B</a:t>
              </a:r>
              <a:r>
                <a:rPr lang="ko-KR" altLang="en-US"/>
                <a:t>게임참가비 </a:t>
              </a:r>
              <a:r>
                <a:rPr lang="en-US" altLang="ko-KR"/>
                <a:t>:  $6</a:t>
              </a:r>
              <a:endParaRPr lang="ko-KR" altLang="en-US"/>
            </a:p>
          </p:txBody>
        </p:sp>
        <p:grpSp>
          <p:nvGrpSpPr>
            <p:cNvPr id="12" name="그룹 11">
              <a:extLst>
                <a:ext uri="{FF2B5EF4-FFF2-40B4-BE49-F238E27FC236}">
                  <a16:creationId xmlns:a16="http://schemas.microsoft.com/office/drawing/2014/main" xmlns="" id="{5E311EDB-6522-4937-8233-3883F7579C9B}"/>
                </a:ext>
              </a:extLst>
            </p:cNvPr>
            <p:cNvGrpSpPr/>
            <p:nvPr/>
          </p:nvGrpSpPr>
          <p:grpSpPr>
            <a:xfrm>
              <a:off x="916805" y="3988468"/>
              <a:ext cx="2012443" cy="307777"/>
              <a:chOff x="906172" y="2276773"/>
              <a:chExt cx="2012443" cy="307777"/>
            </a:xfrm>
          </p:grpSpPr>
          <p:sp>
            <p:nvSpPr>
              <p:cNvPr id="13" name="TextBox 12">
                <a:extLst>
                  <a:ext uri="{FF2B5EF4-FFF2-40B4-BE49-F238E27FC236}">
                    <a16:creationId xmlns:a16="http://schemas.microsoft.com/office/drawing/2014/main" xmlns="" id="{9E657816-5983-415E-A49B-8BCC6BED775B}"/>
                  </a:ext>
                </a:extLst>
              </p:cNvPr>
              <p:cNvSpPr txBox="1"/>
              <p:nvPr/>
            </p:nvSpPr>
            <p:spPr>
              <a:xfrm>
                <a:off x="906172" y="2276773"/>
                <a:ext cx="1040670" cy="307777"/>
              </a:xfrm>
              <a:prstGeom prst="rect">
                <a:avLst/>
              </a:prstGeom>
              <a:noFill/>
            </p:spPr>
            <p:txBody>
              <a:bodyPr wrap="none" rtlCol="0">
                <a:spAutoFit/>
              </a:bodyPr>
              <a:lstStyle/>
              <a:p>
                <a:r>
                  <a:rPr lang="ko-KR" altLang="en-US"/>
                  <a:t>앞면 </a:t>
                </a:r>
                <a:r>
                  <a:rPr lang="en-US" altLang="ko-KR"/>
                  <a:t>:  $10</a:t>
                </a:r>
                <a:endParaRPr lang="ko-KR" altLang="en-US"/>
              </a:p>
            </p:txBody>
          </p:sp>
          <p:sp>
            <p:nvSpPr>
              <p:cNvPr id="14" name="TextBox 13">
                <a:extLst>
                  <a:ext uri="{FF2B5EF4-FFF2-40B4-BE49-F238E27FC236}">
                    <a16:creationId xmlns:a16="http://schemas.microsoft.com/office/drawing/2014/main" xmlns="" id="{A470F946-CD9D-4BF2-BAFC-7E0CA56FCE6F}"/>
                  </a:ext>
                </a:extLst>
              </p:cNvPr>
              <p:cNvSpPr txBox="1"/>
              <p:nvPr/>
            </p:nvSpPr>
            <p:spPr>
              <a:xfrm>
                <a:off x="1977332" y="2276773"/>
                <a:ext cx="941283" cy="307777"/>
              </a:xfrm>
              <a:prstGeom prst="rect">
                <a:avLst/>
              </a:prstGeom>
              <a:noFill/>
            </p:spPr>
            <p:txBody>
              <a:bodyPr wrap="none" rtlCol="0">
                <a:spAutoFit/>
              </a:bodyPr>
              <a:lstStyle/>
              <a:p>
                <a:r>
                  <a:rPr lang="ko-KR" altLang="en-US"/>
                  <a:t>뒷면 </a:t>
                </a:r>
                <a:r>
                  <a:rPr lang="en-US" altLang="ko-KR"/>
                  <a:t>:  $0</a:t>
                </a:r>
                <a:endParaRPr lang="ko-KR" altLang="en-US"/>
              </a:p>
            </p:txBody>
          </p:sp>
        </p:grpSp>
      </p:grpSp>
      <p:sp>
        <p:nvSpPr>
          <p:cNvPr id="17" name="TextBox 16">
            <a:extLst>
              <a:ext uri="{FF2B5EF4-FFF2-40B4-BE49-F238E27FC236}">
                <a16:creationId xmlns:a16="http://schemas.microsoft.com/office/drawing/2014/main" xmlns="" id="{480B88D3-AB11-4E31-A037-DA0AFDBC9875}"/>
              </a:ext>
            </a:extLst>
          </p:cNvPr>
          <p:cNvSpPr txBox="1"/>
          <p:nvPr/>
        </p:nvSpPr>
        <p:spPr>
          <a:xfrm>
            <a:off x="3540641" y="1095153"/>
            <a:ext cx="4742121" cy="307777"/>
          </a:xfrm>
          <a:prstGeom prst="rect">
            <a:avLst/>
          </a:prstGeom>
          <a:noFill/>
        </p:spPr>
        <p:txBody>
          <a:bodyPr wrap="square" rtlCol="0">
            <a:spAutoFit/>
          </a:bodyPr>
          <a:lstStyle/>
          <a:p>
            <a:r>
              <a:rPr lang="ko-KR" altLang="en-US"/>
              <a:t>두 개의 게임중 어느 걸 하느냐</a:t>
            </a:r>
            <a:r>
              <a:rPr lang="en-US" altLang="ko-KR"/>
              <a:t>? </a:t>
            </a:r>
            <a:r>
              <a:rPr lang="ko-KR" altLang="en-US"/>
              <a:t>판단기준은 기대값 계산</a:t>
            </a:r>
          </a:p>
        </p:txBody>
      </p:sp>
      <p:sp>
        <p:nvSpPr>
          <p:cNvPr id="18" name="TextBox 17">
            <a:extLst>
              <a:ext uri="{FF2B5EF4-FFF2-40B4-BE49-F238E27FC236}">
                <a16:creationId xmlns:a16="http://schemas.microsoft.com/office/drawing/2014/main" xmlns="" id="{4B833655-BFE6-4DFF-A595-C4BDF95EA218}"/>
              </a:ext>
            </a:extLst>
          </p:cNvPr>
          <p:cNvSpPr txBox="1"/>
          <p:nvPr/>
        </p:nvSpPr>
        <p:spPr>
          <a:xfrm>
            <a:off x="3540641" y="1549556"/>
            <a:ext cx="2492990" cy="307777"/>
          </a:xfrm>
          <a:prstGeom prst="rect">
            <a:avLst/>
          </a:prstGeom>
          <a:noFill/>
        </p:spPr>
        <p:txBody>
          <a:bodyPr wrap="none" rtlCol="0">
            <a:spAutoFit/>
          </a:bodyPr>
          <a:lstStyle/>
          <a:p>
            <a:r>
              <a:rPr lang="ko-KR" altLang="en-US"/>
              <a:t>기대값</a:t>
            </a:r>
            <a:r>
              <a:rPr lang="en-US" altLang="ko-KR"/>
              <a:t>=SUM(</a:t>
            </a:r>
            <a:r>
              <a:rPr lang="ko-KR" altLang="en-US"/>
              <a:t>확률변수</a:t>
            </a:r>
            <a:r>
              <a:rPr lang="en-US" altLang="ko-KR"/>
              <a:t>*</a:t>
            </a:r>
            <a:r>
              <a:rPr lang="ko-KR" altLang="en-US"/>
              <a:t>확률</a:t>
            </a:r>
            <a:r>
              <a:rPr lang="en-US" altLang="ko-KR"/>
              <a:t>)</a:t>
            </a:r>
            <a:endParaRPr lang="ko-KR" altLang="en-US"/>
          </a:p>
        </p:txBody>
      </p:sp>
      <p:sp>
        <p:nvSpPr>
          <p:cNvPr id="19" name="TextBox 18">
            <a:extLst>
              <a:ext uri="{FF2B5EF4-FFF2-40B4-BE49-F238E27FC236}">
                <a16:creationId xmlns:a16="http://schemas.microsoft.com/office/drawing/2014/main" xmlns="" id="{0E761313-2CEC-474B-A1FB-7044777D1127}"/>
              </a:ext>
            </a:extLst>
          </p:cNvPr>
          <p:cNvSpPr txBox="1"/>
          <p:nvPr/>
        </p:nvSpPr>
        <p:spPr>
          <a:xfrm>
            <a:off x="3540641" y="2066425"/>
            <a:ext cx="4302781" cy="307777"/>
          </a:xfrm>
          <a:prstGeom prst="rect">
            <a:avLst/>
          </a:prstGeom>
          <a:noFill/>
        </p:spPr>
        <p:txBody>
          <a:bodyPr wrap="none" rtlCol="0">
            <a:spAutoFit/>
          </a:bodyPr>
          <a:lstStyle/>
          <a:p>
            <a:r>
              <a:rPr lang="ko-KR" altLang="en-US"/>
              <a:t>여기서 확률변수는 앞면</a:t>
            </a:r>
            <a:r>
              <a:rPr lang="en-US" altLang="ko-KR"/>
              <a:t>, </a:t>
            </a:r>
            <a:r>
              <a:rPr lang="ko-KR" altLang="en-US"/>
              <a:t>뒷면에 따라 달라지는 금액</a:t>
            </a:r>
          </a:p>
        </p:txBody>
      </p:sp>
    </p:spTree>
    <p:extLst>
      <p:ext uri="{BB962C8B-B14F-4D97-AF65-F5344CB8AC3E}">
        <p14:creationId xmlns:p14="http://schemas.microsoft.com/office/powerpoint/2010/main" xmlns="" val="36193650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605AB42C-94D8-48A0-9CF7-4C9AF2FE4263}"/>
              </a:ext>
            </a:extLst>
          </p:cNvPr>
          <p:cNvSpPr>
            <a:spLocks noGrp="1"/>
          </p:cNvSpPr>
          <p:nvPr>
            <p:ph type="title"/>
          </p:nvPr>
        </p:nvSpPr>
        <p:spPr/>
        <p:txBody>
          <a:bodyPr/>
          <a:lstStyle/>
          <a:p>
            <a:r>
              <a:rPr lang="ko-KR" altLang="en-US"/>
              <a:t>기대값</a:t>
            </a:r>
          </a:p>
        </p:txBody>
      </p:sp>
      <p:sp>
        <p:nvSpPr>
          <p:cNvPr id="3" name="부제목 2">
            <a:extLst>
              <a:ext uri="{FF2B5EF4-FFF2-40B4-BE49-F238E27FC236}">
                <a16:creationId xmlns:a16="http://schemas.microsoft.com/office/drawing/2014/main" xmlns="" id="{A2A41AB9-427F-4405-8688-EE25AA08AC48}"/>
              </a:ext>
            </a:extLst>
          </p:cNvPr>
          <p:cNvSpPr>
            <a:spLocks noGrp="1"/>
          </p:cNvSpPr>
          <p:nvPr>
            <p:ph type="subTitle" idx="1"/>
          </p:nvPr>
        </p:nvSpPr>
        <p:spPr>
          <a:solidFill>
            <a:srgbClr val="FF0000"/>
          </a:solidFill>
        </p:spPr>
        <p:txBody>
          <a:bodyPr/>
          <a:lstStyle/>
          <a:p>
            <a:endParaRPr lang="ko-KR" altLang="en-US"/>
          </a:p>
        </p:txBody>
      </p:sp>
      <p:grpSp>
        <p:nvGrpSpPr>
          <p:cNvPr id="15" name="그룹 14">
            <a:extLst>
              <a:ext uri="{FF2B5EF4-FFF2-40B4-BE49-F238E27FC236}">
                <a16:creationId xmlns:a16="http://schemas.microsoft.com/office/drawing/2014/main" xmlns="" id="{50EA0125-7D6F-4B91-B8AB-06251EA80F95}"/>
              </a:ext>
            </a:extLst>
          </p:cNvPr>
          <p:cNvGrpSpPr/>
          <p:nvPr/>
        </p:nvGrpSpPr>
        <p:grpSpPr>
          <a:xfrm>
            <a:off x="881081" y="1001143"/>
            <a:ext cx="2071755" cy="1583407"/>
            <a:chOff x="881081" y="1001143"/>
            <a:chExt cx="2071755" cy="1583407"/>
          </a:xfrm>
        </p:grpSpPr>
        <p:pic>
          <p:nvPicPr>
            <p:cNvPr id="4" name="Picture 6" descr="heads and tails - coffin">
              <a:extLst>
                <a:ext uri="{FF2B5EF4-FFF2-40B4-BE49-F238E27FC236}">
                  <a16:creationId xmlns:a16="http://schemas.microsoft.com/office/drawing/2014/main" xmlns="" id="{3E3C733A-01BB-408F-B76B-135591119C1F}"/>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70621" y="1334753"/>
              <a:ext cx="1732374" cy="866187"/>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xmlns="" id="{AA5F21E2-6D3B-4E1B-8734-CA5D4EF3F7A8}"/>
                </a:ext>
              </a:extLst>
            </p:cNvPr>
            <p:cNvSpPr txBox="1"/>
            <p:nvPr/>
          </p:nvSpPr>
          <p:spPr>
            <a:xfrm>
              <a:off x="1146555" y="1001143"/>
              <a:ext cx="1600118" cy="307777"/>
            </a:xfrm>
            <a:prstGeom prst="rect">
              <a:avLst/>
            </a:prstGeom>
            <a:noFill/>
          </p:spPr>
          <p:txBody>
            <a:bodyPr wrap="none" rtlCol="0">
              <a:spAutoFit/>
            </a:bodyPr>
            <a:lstStyle/>
            <a:p>
              <a:r>
                <a:rPr lang="en-US" altLang="ko-KR"/>
                <a:t>A</a:t>
              </a:r>
              <a:r>
                <a:rPr lang="ko-KR" altLang="en-US"/>
                <a:t>게임참가비 </a:t>
              </a:r>
              <a:r>
                <a:rPr lang="en-US" altLang="ko-KR"/>
                <a:t>:  $0</a:t>
              </a:r>
              <a:endParaRPr lang="ko-KR" altLang="en-US"/>
            </a:p>
          </p:txBody>
        </p:sp>
        <p:grpSp>
          <p:nvGrpSpPr>
            <p:cNvPr id="9" name="그룹 8">
              <a:extLst>
                <a:ext uri="{FF2B5EF4-FFF2-40B4-BE49-F238E27FC236}">
                  <a16:creationId xmlns:a16="http://schemas.microsoft.com/office/drawing/2014/main" xmlns="" id="{F00C7F42-22CD-4A57-80ED-7A19200755C2}"/>
                </a:ext>
              </a:extLst>
            </p:cNvPr>
            <p:cNvGrpSpPr/>
            <p:nvPr/>
          </p:nvGrpSpPr>
          <p:grpSpPr>
            <a:xfrm>
              <a:off x="881081" y="2276773"/>
              <a:ext cx="2071755" cy="307777"/>
              <a:chOff x="906172" y="2276773"/>
              <a:chExt cx="2071755" cy="307777"/>
            </a:xfrm>
          </p:grpSpPr>
          <p:sp>
            <p:nvSpPr>
              <p:cNvPr id="7" name="TextBox 6">
                <a:extLst>
                  <a:ext uri="{FF2B5EF4-FFF2-40B4-BE49-F238E27FC236}">
                    <a16:creationId xmlns:a16="http://schemas.microsoft.com/office/drawing/2014/main" xmlns="" id="{FFB1C9AD-88FB-4615-A096-42D959671DB0}"/>
                  </a:ext>
                </a:extLst>
              </p:cNvPr>
              <p:cNvSpPr txBox="1"/>
              <p:nvPr/>
            </p:nvSpPr>
            <p:spPr>
              <a:xfrm>
                <a:off x="906172" y="2276773"/>
                <a:ext cx="1040670" cy="307777"/>
              </a:xfrm>
              <a:prstGeom prst="rect">
                <a:avLst/>
              </a:prstGeom>
              <a:noFill/>
            </p:spPr>
            <p:txBody>
              <a:bodyPr wrap="none" rtlCol="0">
                <a:spAutoFit/>
              </a:bodyPr>
              <a:lstStyle/>
              <a:p>
                <a:r>
                  <a:rPr lang="ko-KR" altLang="en-US"/>
                  <a:t>앞면 </a:t>
                </a:r>
                <a:r>
                  <a:rPr lang="en-US" altLang="ko-KR"/>
                  <a:t>:  $10</a:t>
                </a:r>
                <a:endParaRPr lang="ko-KR" altLang="en-US"/>
              </a:p>
            </p:txBody>
          </p:sp>
          <p:sp>
            <p:nvSpPr>
              <p:cNvPr id="8" name="TextBox 7">
                <a:extLst>
                  <a:ext uri="{FF2B5EF4-FFF2-40B4-BE49-F238E27FC236}">
                    <a16:creationId xmlns:a16="http://schemas.microsoft.com/office/drawing/2014/main" xmlns="" id="{059EE5F4-4EBE-4475-A40E-43978DB0D506}"/>
                  </a:ext>
                </a:extLst>
              </p:cNvPr>
              <p:cNvSpPr txBox="1"/>
              <p:nvPr/>
            </p:nvSpPr>
            <p:spPr>
              <a:xfrm>
                <a:off x="1977332" y="2276773"/>
                <a:ext cx="1000595" cy="307777"/>
              </a:xfrm>
              <a:prstGeom prst="rect">
                <a:avLst/>
              </a:prstGeom>
              <a:noFill/>
            </p:spPr>
            <p:txBody>
              <a:bodyPr wrap="none" rtlCol="0">
                <a:spAutoFit/>
              </a:bodyPr>
              <a:lstStyle/>
              <a:p>
                <a:r>
                  <a:rPr lang="ko-KR" altLang="en-US"/>
                  <a:t>뒷면 </a:t>
                </a:r>
                <a:r>
                  <a:rPr lang="en-US" altLang="ko-KR"/>
                  <a:t>:  -$8</a:t>
                </a:r>
                <a:endParaRPr lang="ko-KR" altLang="en-US"/>
              </a:p>
            </p:txBody>
          </p:sp>
        </p:grpSp>
      </p:grpSp>
      <p:grpSp>
        <p:nvGrpSpPr>
          <p:cNvPr id="16" name="그룹 15">
            <a:extLst>
              <a:ext uri="{FF2B5EF4-FFF2-40B4-BE49-F238E27FC236}">
                <a16:creationId xmlns:a16="http://schemas.microsoft.com/office/drawing/2014/main" xmlns="" id="{250A377C-2E2F-4F6E-9B15-7D23E0DD4E15}"/>
              </a:ext>
            </a:extLst>
          </p:cNvPr>
          <p:cNvGrpSpPr/>
          <p:nvPr/>
        </p:nvGrpSpPr>
        <p:grpSpPr>
          <a:xfrm>
            <a:off x="881081" y="2712838"/>
            <a:ext cx="2012443" cy="1583407"/>
            <a:chOff x="916805" y="2712838"/>
            <a:chExt cx="2012443" cy="1583407"/>
          </a:xfrm>
        </p:grpSpPr>
        <p:pic>
          <p:nvPicPr>
            <p:cNvPr id="10" name="Picture 6" descr="heads and tails - coffin">
              <a:extLst>
                <a:ext uri="{FF2B5EF4-FFF2-40B4-BE49-F238E27FC236}">
                  <a16:creationId xmlns:a16="http://schemas.microsoft.com/office/drawing/2014/main" xmlns="" id="{2AE23B2D-7613-441C-ACD5-C3649A2EC5C7}"/>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06345" y="3046448"/>
              <a:ext cx="1732374" cy="866187"/>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a:extLst>
                <a:ext uri="{FF2B5EF4-FFF2-40B4-BE49-F238E27FC236}">
                  <a16:creationId xmlns:a16="http://schemas.microsoft.com/office/drawing/2014/main" xmlns="" id="{9FE7FEBE-1C1D-465C-B086-953DE358E41D}"/>
                </a:ext>
              </a:extLst>
            </p:cNvPr>
            <p:cNvSpPr txBox="1"/>
            <p:nvPr/>
          </p:nvSpPr>
          <p:spPr>
            <a:xfrm>
              <a:off x="1182279" y="2712838"/>
              <a:ext cx="1600118" cy="307777"/>
            </a:xfrm>
            <a:prstGeom prst="rect">
              <a:avLst/>
            </a:prstGeom>
            <a:noFill/>
          </p:spPr>
          <p:txBody>
            <a:bodyPr wrap="none" rtlCol="0">
              <a:spAutoFit/>
            </a:bodyPr>
            <a:lstStyle/>
            <a:p>
              <a:r>
                <a:rPr lang="en-US" altLang="ko-KR"/>
                <a:t>B</a:t>
              </a:r>
              <a:r>
                <a:rPr lang="ko-KR" altLang="en-US"/>
                <a:t>게임참가비 </a:t>
              </a:r>
              <a:r>
                <a:rPr lang="en-US" altLang="ko-KR"/>
                <a:t>:  $6</a:t>
              </a:r>
              <a:endParaRPr lang="ko-KR" altLang="en-US"/>
            </a:p>
          </p:txBody>
        </p:sp>
        <p:grpSp>
          <p:nvGrpSpPr>
            <p:cNvPr id="12" name="그룹 11">
              <a:extLst>
                <a:ext uri="{FF2B5EF4-FFF2-40B4-BE49-F238E27FC236}">
                  <a16:creationId xmlns:a16="http://schemas.microsoft.com/office/drawing/2014/main" xmlns="" id="{5E311EDB-6522-4937-8233-3883F7579C9B}"/>
                </a:ext>
              </a:extLst>
            </p:cNvPr>
            <p:cNvGrpSpPr/>
            <p:nvPr/>
          </p:nvGrpSpPr>
          <p:grpSpPr>
            <a:xfrm>
              <a:off x="916805" y="3988468"/>
              <a:ext cx="2012443" cy="307777"/>
              <a:chOff x="906172" y="2276773"/>
              <a:chExt cx="2012443" cy="307777"/>
            </a:xfrm>
          </p:grpSpPr>
          <p:sp>
            <p:nvSpPr>
              <p:cNvPr id="13" name="TextBox 12">
                <a:extLst>
                  <a:ext uri="{FF2B5EF4-FFF2-40B4-BE49-F238E27FC236}">
                    <a16:creationId xmlns:a16="http://schemas.microsoft.com/office/drawing/2014/main" xmlns="" id="{9E657816-5983-415E-A49B-8BCC6BED775B}"/>
                  </a:ext>
                </a:extLst>
              </p:cNvPr>
              <p:cNvSpPr txBox="1"/>
              <p:nvPr/>
            </p:nvSpPr>
            <p:spPr>
              <a:xfrm>
                <a:off x="906172" y="2276773"/>
                <a:ext cx="1040670" cy="307777"/>
              </a:xfrm>
              <a:prstGeom prst="rect">
                <a:avLst/>
              </a:prstGeom>
              <a:noFill/>
            </p:spPr>
            <p:txBody>
              <a:bodyPr wrap="none" rtlCol="0">
                <a:spAutoFit/>
              </a:bodyPr>
              <a:lstStyle/>
              <a:p>
                <a:r>
                  <a:rPr lang="ko-KR" altLang="en-US"/>
                  <a:t>앞면 </a:t>
                </a:r>
                <a:r>
                  <a:rPr lang="en-US" altLang="ko-KR"/>
                  <a:t>:  $10</a:t>
                </a:r>
                <a:endParaRPr lang="ko-KR" altLang="en-US"/>
              </a:p>
            </p:txBody>
          </p:sp>
          <p:sp>
            <p:nvSpPr>
              <p:cNvPr id="14" name="TextBox 13">
                <a:extLst>
                  <a:ext uri="{FF2B5EF4-FFF2-40B4-BE49-F238E27FC236}">
                    <a16:creationId xmlns:a16="http://schemas.microsoft.com/office/drawing/2014/main" xmlns="" id="{A470F946-CD9D-4BF2-BAFC-7E0CA56FCE6F}"/>
                  </a:ext>
                </a:extLst>
              </p:cNvPr>
              <p:cNvSpPr txBox="1"/>
              <p:nvPr/>
            </p:nvSpPr>
            <p:spPr>
              <a:xfrm>
                <a:off x="1977332" y="2276773"/>
                <a:ext cx="941283" cy="307777"/>
              </a:xfrm>
              <a:prstGeom prst="rect">
                <a:avLst/>
              </a:prstGeom>
              <a:noFill/>
            </p:spPr>
            <p:txBody>
              <a:bodyPr wrap="none" rtlCol="0">
                <a:spAutoFit/>
              </a:bodyPr>
              <a:lstStyle/>
              <a:p>
                <a:r>
                  <a:rPr lang="ko-KR" altLang="en-US"/>
                  <a:t>뒷면 </a:t>
                </a:r>
                <a:r>
                  <a:rPr lang="en-US" altLang="ko-KR"/>
                  <a:t>:  $0</a:t>
                </a:r>
                <a:endParaRPr lang="ko-KR" altLang="en-US"/>
              </a:p>
            </p:txBody>
          </p:sp>
        </p:grpSp>
      </p:grpSp>
      <p:sp>
        <p:nvSpPr>
          <p:cNvPr id="17" name="TextBox 16">
            <a:extLst>
              <a:ext uri="{FF2B5EF4-FFF2-40B4-BE49-F238E27FC236}">
                <a16:creationId xmlns:a16="http://schemas.microsoft.com/office/drawing/2014/main" xmlns="" id="{480B88D3-AB11-4E31-A037-DA0AFDBC9875}"/>
              </a:ext>
            </a:extLst>
          </p:cNvPr>
          <p:cNvSpPr txBox="1"/>
          <p:nvPr/>
        </p:nvSpPr>
        <p:spPr>
          <a:xfrm>
            <a:off x="3540641" y="1095153"/>
            <a:ext cx="4742121" cy="307777"/>
          </a:xfrm>
          <a:prstGeom prst="rect">
            <a:avLst/>
          </a:prstGeom>
          <a:noFill/>
        </p:spPr>
        <p:txBody>
          <a:bodyPr wrap="square" rtlCol="0">
            <a:spAutoFit/>
          </a:bodyPr>
          <a:lstStyle/>
          <a:p>
            <a:r>
              <a:rPr lang="ko-KR" altLang="en-US"/>
              <a:t>두 개의 게임중 어느 걸 하느냐</a:t>
            </a:r>
            <a:r>
              <a:rPr lang="en-US" altLang="ko-KR"/>
              <a:t>? </a:t>
            </a:r>
            <a:r>
              <a:rPr lang="ko-KR" altLang="en-US"/>
              <a:t>판단기준은 기대값 계산</a:t>
            </a:r>
          </a:p>
        </p:txBody>
      </p:sp>
      <p:sp>
        <p:nvSpPr>
          <p:cNvPr id="18" name="TextBox 17">
            <a:extLst>
              <a:ext uri="{FF2B5EF4-FFF2-40B4-BE49-F238E27FC236}">
                <a16:creationId xmlns:a16="http://schemas.microsoft.com/office/drawing/2014/main" xmlns="" id="{4B833655-BFE6-4DFF-A595-C4BDF95EA218}"/>
              </a:ext>
            </a:extLst>
          </p:cNvPr>
          <p:cNvSpPr txBox="1"/>
          <p:nvPr/>
        </p:nvSpPr>
        <p:spPr>
          <a:xfrm>
            <a:off x="3540641" y="1653202"/>
            <a:ext cx="2492990" cy="307777"/>
          </a:xfrm>
          <a:prstGeom prst="rect">
            <a:avLst/>
          </a:prstGeom>
          <a:noFill/>
        </p:spPr>
        <p:txBody>
          <a:bodyPr wrap="none" rtlCol="0">
            <a:spAutoFit/>
          </a:bodyPr>
          <a:lstStyle/>
          <a:p>
            <a:r>
              <a:rPr lang="ko-KR" altLang="en-US"/>
              <a:t>기대값</a:t>
            </a:r>
            <a:r>
              <a:rPr lang="en-US" altLang="ko-KR"/>
              <a:t>=SUM(</a:t>
            </a:r>
            <a:r>
              <a:rPr lang="ko-KR" altLang="en-US"/>
              <a:t>확률변수</a:t>
            </a:r>
            <a:r>
              <a:rPr lang="en-US" altLang="ko-KR"/>
              <a:t>*</a:t>
            </a:r>
            <a:r>
              <a:rPr lang="ko-KR" altLang="en-US"/>
              <a:t>확률</a:t>
            </a:r>
            <a:r>
              <a:rPr lang="en-US" altLang="ko-KR"/>
              <a:t>)</a:t>
            </a:r>
            <a:endParaRPr lang="ko-KR" altLang="en-US"/>
          </a:p>
        </p:txBody>
      </p:sp>
      <p:sp>
        <p:nvSpPr>
          <p:cNvPr id="19" name="TextBox 18">
            <a:extLst>
              <a:ext uri="{FF2B5EF4-FFF2-40B4-BE49-F238E27FC236}">
                <a16:creationId xmlns:a16="http://schemas.microsoft.com/office/drawing/2014/main" xmlns="" id="{0E761313-2CEC-474B-A1FB-7044777D1127}"/>
              </a:ext>
            </a:extLst>
          </p:cNvPr>
          <p:cNvSpPr txBox="1"/>
          <p:nvPr/>
        </p:nvSpPr>
        <p:spPr>
          <a:xfrm>
            <a:off x="3540641" y="2211251"/>
            <a:ext cx="4302781" cy="307777"/>
          </a:xfrm>
          <a:prstGeom prst="rect">
            <a:avLst/>
          </a:prstGeom>
          <a:noFill/>
        </p:spPr>
        <p:txBody>
          <a:bodyPr wrap="none" rtlCol="0">
            <a:spAutoFit/>
          </a:bodyPr>
          <a:lstStyle/>
          <a:p>
            <a:r>
              <a:rPr lang="ko-KR" altLang="en-US"/>
              <a:t>여기서 확률변수는 앞면</a:t>
            </a:r>
            <a:r>
              <a:rPr lang="en-US" altLang="ko-KR"/>
              <a:t>, </a:t>
            </a:r>
            <a:r>
              <a:rPr lang="ko-KR" altLang="en-US"/>
              <a:t>뒷면에 따라 달라지는 금액</a:t>
            </a:r>
          </a:p>
        </p:txBody>
      </p:sp>
      <p:sp>
        <p:nvSpPr>
          <p:cNvPr id="5" name="TextBox 4">
            <a:extLst>
              <a:ext uri="{FF2B5EF4-FFF2-40B4-BE49-F238E27FC236}">
                <a16:creationId xmlns:a16="http://schemas.microsoft.com/office/drawing/2014/main" xmlns="" id="{F264AF20-EA59-4F8B-B41E-A8ECCA3733A5}"/>
              </a:ext>
            </a:extLst>
          </p:cNvPr>
          <p:cNvSpPr txBox="1"/>
          <p:nvPr/>
        </p:nvSpPr>
        <p:spPr>
          <a:xfrm>
            <a:off x="3540641" y="2769299"/>
            <a:ext cx="3259948" cy="954107"/>
          </a:xfrm>
          <a:prstGeom prst="rect">
            <a:avLst/>
          </a:prstGeom>
          <a:noFill/>
        </p:spPr>
        <p:txBody>
          <a:bodyPr wrap="square" rtlCol="0">
            <a:spAutoFit/>
          </a:bodyPr>
          <a:lstStyle/>
          <a:p>
            <a:r>
              <a:rPr lang="en-US" altLang="ko-KR"/>
              <a:t>A</a:t>
            </a:r>
            <a:r>
              <a:rPr lang="ko-KR" altLang="en-US"/>
              <a:t>게임 기대값 </a:t>
            </a:r>
            <a:r>
              <a:rPr lang="en-US" altLang="ko-KR"/>
              <a:t>= $1</a:t>
            </a:r>
          </a:p>
          <a:p>
            <a:r>
              <a:rPr lang="en-US" altLang="ko-KR"/>
              <a:t>B</a:t>
            </a:r>
            <a:r>
              <a:rPr lang="ko-KR" altLang="en-US"/>
              <a:t>게임 기대값 </a:t>
            </a:r>
            <a:r>
              <a:rPr lang="en-US" altLang="ko-KR"/>
              <a:t>= -$1</a:t>
            </a:r>
          </a:p>
          <a:p>
            <a:endParaRPr lang="en-US" altLang="ko-KR"/>
          </a:p>
          <a:p>
            <a:r>
              <a:rPr lang="ko-KR" altLang="en-US"/>
              <a:t>실습 </a:t>
            </a:r>
            <a:r>
              <a:rPr lang="en-US" altLang="ko-KR"/>
              <a:t>: </a:t>
            </a:r>
            <a:r>
              <a:rPr lang="ko-KR" altLang="en-US"/>
              <a:t>위의 결과를 코드로 보여주세요</a:t>
            </a:r>
          </a:p>
        </p:txBody>
      </p:sp>
    </p:spTree>
    <p:extLst>
      <p:ext uri="{BB962C8B-B14F-4D97-AF65-F5344CB8AC3E}">
        <p14:creationId xmlns:p14="http://schemas.microsoft.com/office/powerpoint/2010/main" xmlns="" val="13243254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7E90A37-EE6D-4C22-B91B-EDA60D3F3B11}"/>
              </a:ext>
            </a:extLst>
          </p:cNvPr>
          <p:cNvSpPr>
            <a:spLocks noGrp="1"/>
          </p:cNvSpPr>
          <p:nvPr>
            <p:ph type="title"/>
          </p:nvPr>
        </p:nvSpPr>
        <p:spPr/>
        <p:txBody>
          <a:bodyPr/>
          <a:lstStyle/>
          <a:p>
            <a:r>
              <a:rPr lang="ko-KR" altLang="en-US"/>
              <a:t>엔트로피</a:t>
            </a:r>
          </a:p>
        </p:txBody>
      </p:sp>
      <p:sp>
        <p:nvSpPr>
          <p:cNvPr id="3" name="부제목 2">
            <a:extLst>
              <a:ext uri="{FF2B5EF4-FFF2-40B4-BE49-F238E27FC236}">
                <a16:creationId xmlns:a16="http://schemas.microsoft.com/office/drawing/2014/main" xmlns="" id="{08BA6412-E1A8-4461-97AF-554FC4D1AEFA}"/>
              </a:ext>
            </a:extLst>
          </p:cNvPr>
          <p:cNvSpPr>
            <a:spLocks noGrp="1"/>
          </p:cNvSpPr>
          <p:nvPr>
            <p:ph type="subTitle" idx="1"/>
          </p:nvPr>
        </p:nvSpPr>
        <p:spPr/>
        <p:txBody>
          <a:bodyPr/>
          <a:lstStyle/>
          <a:p>
            <a:endParaRPr lang="ko-KR" altLang="en-US"/>
          </a:p>
        </p:txBody>
      </p:sp>
      <p:sp>
        <p:nvSpPr>
          <p:cNvPr id="4" name="TextBox 3">
            <a:extLst>
              <a:ext uri="{FF2B5EF4-FFF2-40B4-BE49-F238E27FC236}">
                <a16:creationId xmlns:a16="http://schemas.microsoft.com/office/drawing/2014/main" xmlns="" id="{8B481C5E-4E27-4D88-881D-6C65F06CC8DB}"/>
              </a:ext>
            </a:extLst>
          </p:cNvPr>
          <p:cNvSpPr txBox="1"/>
          <p:nvPr/>
        </p:nvSpPr>
        <p:spPr>
          <a:xfrm>
            <a:off x="723014" y="3136605"/>
            <a:ext cx="7889358" cy="738664"/>
          </a:xfrm>
          <a:prstGeom prst="rect">
            <a:avLst/>
          </a:prstGeom>
          <a:noFill/>
        </p:spPr>
        <p:txBody>
          <a:bodyPr wrap="square" rtlCol="0">
            <a:spAutoFit/>
          </a:bodyPr>
          <a:lstStyle/>
          <a:p>
            <a:pPr marL="285750" indent="-285750">
              <a:buFont typeface="Arial" panose="020B0604020202020204" pitchFamily="34" charset="0"/>
              <a:buChar char="•"/>
            </a:pPr>
            <a:r>
              <a:rPr lang="ko-KR" altLang="en-US"/>
              <a:t>동전의 앞면이 나올 확률 </a:t>
            </a:r>
            <a:r>
              <a:rPr lang="en-US" altLang="ko-KR"/>
              <a:t>50%, </a:t>
            </a:r>
            <a:r>
              <a:rPr lang="ko-KR" altLang="en-US"/>
              <a:t>뒷면이 나올 확률 </a:t>
            </a:r>
            <a:r>
              <a:rPr lang="en-US" altLang="ko-KR"/>
              <a:t>50% → </a:t>
            </a:r>
            <a:r>
              <a:rPr lang="ko-KR" altLang="en-US"/>
              <a:t>불확실성이 높다</a:t>
            </a:r>
            <a:endParaRPr lang="en-US" altLang="ko-KR"/>
          </a:p>
          <a:p>
            <a:pPr marL="285750" indent="-285750">
              <a:buFont typeface="Arial" panose="020B0604020202020204" pitchFamily="34" charset="0"/>
              <a:buChar char="•"/>
            </a:pPr>
            <a:r>
              <a:rPr lang="ko-KR" altLang="en-US"/>
              <a:t>동전이 앞면이 모두 사람 얼굴이라면 앞면 나올 확률 </a:t>
            </a:r>
            <a:r>
              <a:rPr lang="en-US" altLang="ko-KR"/>
              <a:t>100%, </a:t>
            </a:r>
            <a:r>
              <a:rPr lang="ko-KR" altLang="en-US"/>
              <a:t>뒷면 </a:t>
            </a:r>
            <a:r>
              <a:rPr lang="en-US" altLang="ko-KR"/>
              <a:t>0% → </a:t>
            </a:r>
            <a:r>
              <a:rPr lang="ko-KR" altLang="en-US"/>
              <a:t>불확실성이 없다</a:t>
            </a:r>
            <a:endParaRPr lang="en-US" altLang="ko-KR"/>
          </a:p>
          <a:p>
            <a:pPr marL="285750" indent="-285750">
              <a:buFont typeface="Arial" panose="020B0604020202020204" pitchFamily="34" charset="0"/>
              <a:buChar char="•"/>
            </a:pPr>
            <a:r>
              <a:rPr lang="ko-KR" altLang="en-US"/>
              <a:t>동전이 구부러져 앞면이 나올 확률 </a:t>
            </a:r>
            <a:r>
              <a:rPr lang="en-US" altLang="ko-KR"/>
              <a:t>90%, </a:t>
            </a:r>
            <a:r>
              <a:rPr lang="ko-KR" altLang="en-US"/>
              <a:t>뒷면 </a:t>
            </a:r>
            <a:r>
              <a:rPr lang="en-US" altLang="ko-KR"/>
              <a:t>10%  → </a:t>
            </a:r>
            <a:r>
              <a:rPr lang="ko-KR" altLang="en-US"/>
              <a:t>불확실성이 </a:t>
            </a:r>
            <a:r>
              <a:rPr lang="en-US" altLang="ko-KR"/>
              <a:t>50~100% </a:t>
            </a:r>
            <a:r>
              <a:rPr lang="ko-KR" altLang="en-US"/>
              <a:t>사이 </a:t>
            </a:r>
          </a:p>
        </p:txBody>
      </p:sp>
      <p:pic>
        <p:nvPicPr>
          <p:cNvPr id="14342" name="Picture 6" descr="heads and tails - coffin">
            <a:extLst>
              <a:ext uri="{FF2B5EF4-FFF2-40B4-BE49-F238E27FC236}">
                <a16:creationId xmlns:a16="http://schemas.microsoft.com/office/drawing/2014/main" xmlns="" id="{A83128BA-5A24-4E60-A915-D9311949E321}"/>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51715" y="994515"/>
            <a:ext cx="3028950" cy="1514475"/>
          </a:xfrm>
          <a:prstGeom prst="rect">
            <a:avLst/>
          </a:prstGeom>
          <a:noFill/>
          <a:extLst>
            <a:ext uri="{909E8E84-426E-40DD-AFC4-6F175D3DCCD1}">
              <a14:hiddenFill xmlns:a14="http://schemas.microsoft.com/office/drawing/2010/main" xmlns="">
                <a:solidFill>
                  <a:srgbClr val="FFFFFF"/>
                </a:solidFill>
              </a14:hiddenFill>
            </a:ext>
          </a:extLst>
        </p:spPr>
      </p:pic>
      <p:pic>
        <p:nvPicPr>
          <p:cNvPr id="14344" name="Picture 8">
            <a:extLst>
              <a:ext uri="{FF2B5EF4-FFF2-40B4-BE49-F238E27FC236}">
                <a16:creationId xmlns:a16="http://schemas.microsoft.com/office/drawing/2014/main" xmlns="" id="{BCFA6C4F-1FF7-4F0D-9FF4-AD153FE7AF8F}"/>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334910" y="1199302"/>
            <a:ext cx="1857375" cy="11049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직사각형 6">
            <a:extLst>
              <a:ext uri="{FF2B5EF4-FFF2-40B4-BE49-F238E27FC236}">
                <a16:creationId xmlns:a16="http://schemas.microsoft.com/office/drawing/2014/main" xmlns="" id="{773B2C47-7BE4-4252-9C64-8BCC770A69F7}"/>
              </a:ext>
            </a:extLst>
          </p:cNvPr>
          <p:cNvSpPr/>
          <p:nvPr/>
        </p:nvSpPr>
        <p:spPr>
          <a:xfrm>
            <a:off x="3058604" y="2641149"/>
            <a:ext cx="3026791" cy="307777"/>
          </a:xfrm>
          <a:prstGeom prst="rect">
            <a:avLst/>
          </a:prstGeom>
        </p:spPr>
        <p:txBody>
          <a:bodyPr wrap="none">
            <a:spAutoFit/>
          </a:bodyPr>
          <a:lstStyle/>
          <a:p>
            <a:r>
              <a:rPr lang="ko-KR" altLang="en-US"/>
              <a:t>불확실성을 표현하는 것이 엔트로피</a:t>
            </a:r>
            <a:endParaRPr lang="en-US" altLang="ko-KR"/>
          </a:p>
        </p:txBody>
      </p:sp>
    </p:spTree>
    <p:extLst>
      <p:ext uri="{BB962C8B-B14F-4D97-AF65-F5344CB8AC3E}">
        <p14:creationId xmlns:p14="http://schemas.microsoft.com/office/powerpoint/2010/main" xmlns="" val="15044582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FDCE13C9-AA48-43C7-9EE5-9D4E707854D9}"/>
              </a:ext>
            </a:extLst>
          </p:cNvPr>
          <p:cNvSpPr>
            <a:spLocks noGrp="1"/>
          </p:cNvSpPr>
          <p:nvPr>
            <p:ph type="title"/>
          </p:nvPr>
        </p:nvSpPr>
        <p:spPr/>
        <p:txBody>
          <a:bodyPr/>
          <a:lstStyle/>
          <a:p>
            <a:r>
              <a:rPr lang="ko-KR" altLang="en-US"/>
              <a:t>엔트로피 공식</a:t>
            </a:r>
            <a:r>
              <a:rPr lang="en-US" altLang="ko-KR"/>
              <a:t>(Shannon's basic entropy (H) equation )</a:t>
            </a:r>
            <a:endParaRPr lang="ko-KR" altLang="en-US"/>
          </a:p>
        </p:txBody>
      </p:sp>
      <p:sp>
        <p:nvSpPr>
          <p:cNvPr id="3" name="부제목 2">
            <a:extLst>
              <a:ext uri="{FF2B5EF4-FFF2-40B4-BE49-F238E27FC236}">
                <a16:creationId xmlns:a16="http://schemas.microsoft.com/office/drawing/2014/main" xmlns="" id="{2943BE19-D8DF-43F9-B48A-F59DEE73CD6F}"/>
              </a:ext>
            </a:extLst>
          </p:cNvPr>
          <p:cNvSpPr>
            <a:spLocks noGrp="1"/>
          </p:cNvSpPr>
          <p:nvPr>
            <p:ph type="subTitle" idx="1"/>
          </p:nvPr>
        </p:nvSpPr>
        <p:spPr/>
        <p:txBody>
          <a:bodyPr/>
          <a:lstStyle/>
          <a:p>
            <a:endParaRPr lang="ko-KR" altLang="en-US"/>
          </a:p>
        </p:txBody>
      </p:sp>
      <p:pic>
        <p:nvPicPr>
          <p:cNvPr id="16386" name="Picture 2" descr="10: Shannon's basic entropy (H) equation (1949).">
            <a:extLst>
              <a:ext uri="{FF2B5EF4-FFF2-40B4-BE49-F238E27FC236}">
                <a16:creationId xmlns:a16="http://schemas.microsoft.com/office/drawing/2014/main" xmlns="" id="{64D385C4-B354-4F92-9DFC-05904D410342}"/>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370" t="2723" r="20066" b="14471"/>
          <a:stretch/>
        </p:blipFill>
        <p:spPr bwMode="auto">
          <a:xfrm>
            <a:off x="1775638" y="914600"/>
            <a:ext cx="5592725" cy="29024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289027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F70CF1B4-D449-498B-8708-F590DF2B49FB}"/>
              </a:ext>
            </a:extLst>
          </p:cNvPr>
          <p:cNvSpPr>
            <a:spLocks noGrp="1"/>
          </p:cNvSpPr>
          <p:nvPr>
            <p:ph type="title"/>
          </p:nvPr>
        </p:nvSpPr>
        <p:spPr/>
        <p:txBody>
          <a:bodyPr/>
          <a:lstStyle/>
          <a:p>
            <a:r>
              <a:rPr lang="ko-KR" altLang="en-US"/>
              <a:t>엔트로피 계산</a:t>
            </a:r>
          </a:p>
        </p:txBody>
      </p:sp>
      <p:sp>
        <p:nvSpPr>
          <p:cNvPr id="3" name="부제목 2">
            <a:extLst>
              <a:ext uri="{FF2B5EF4-FFF2-40B4-BE49-F238E27FC236}">
                <a16:creationId xmlns:a16="http://schemas.microsoft.com/office/drawing/2014/main" xmlns="" id="{8EF464AE-94EE-45AA-8952-5132511EA667}"/>
              </a:ext>
            </a:extLst>
          </p:cNvPr>
          <p:cNvSpPr>
            <a:spLocks noGrp="1"/>
          </p:cNvSpPr>
          <p:nvPr>
            <p:ph type="subTitle" idx="1"/>
          </p:nvPr>
        </p:nvSpPr>
        <p:spPr/>
        <p:txBody>
          <a:bodyPr/>
          <a:lstStyle/>
          <a:p>
            <a:endParaRPr lang="ko-KR" altLang="en-US"/>
          </a:p>
        </p:txBody>
      </p:sp>
      <p:graphicFrame>
        <p:nvGraphicFramePr>
          <p:cNvPr id="5" name="표 5">
            <a:extLst>
              <a:ext uri="{FF2B5EF4-FFF2-40B4-BE49-F238E27FC236}">
                <a16:creationId xmlns:a16="http://schemas.microsoft.com/office/drawing/2014/main" xmlns="" id="{8E9D23C4-37F9-4FA2-AEEA-96019BAEA3FD}"/>
              </a:ext>
            </a:extLst>
          </p:cNvPr>
          <p:cNvGraphicFramePr>
            <a:graphicFrameLocks noGrp="1"/>
          </p:cNvGraphicFramePr>
          <p:nvPr>
            <p:extLst>
              <p:ext uri="{D42A27DB-BD31-4B8C-83A1-F6EECF244321}">
                <p14:modId xmlns:p14="http://schemas.microsoft.com/office/powerpoint/2010/main" xmlns="" val="61796838"/>
              </p:ext>
            </p:extLst>
          </p:nvPr>
        </p:nvGraphicFramePr>
        <p:xfrm>
          <a:off x="1523976" y="972979"/>
          <a:ext cx="6096000" cy="1483360"/>
        </p:xfrm>
        <a:graphic>
          <a:graphicData uri="http://schemas.openxmlformats.org/drawingml/2006/table">
            <a:tbl>
              <a:tblPr firstRow="1" bandRow="1">
                <a:tableStyleId>{5C22544A-7EE6-4342-B048-85BDC9FD1C3A}</a:tableStyleId>
              </a:tblPr>
              <a:tblGrid>
                <a:gridCol w="800986">
                  <a:extLst>
                    <a:ext uri="{9D8B030D-6E8A-4147-A177-3AD203B41FA5}">
                      <a16:colId xmlns:a16="http://schemas.microsoft.com/office/drawing/2014/main" xmlns="" val="1198739801"/>
                    </a:ext>
                  </a:extLst>
                </a:gridCol>
                <a:gridCol w="800986">
                  <a:extLst>
                    <a:ext uri="{9D8B030D-6E8A-4147-A177-3AD203B41FA5}">
                      <a16:colId xmlns:a16="http://schemas.microsoft.com/office/drawing/2014/main" xmlns="" val="1693586084"/>
                    </a:ext>
                  </a:extLst>
                </a:gridCol>
                <a:gridCol w="2970028">
                  <a:extLst>
                    <a:ext uri="{9D8B030D-6E8A-4147-A177-3AD203B41FA5}">
                      <a16:colId xmlns:a16="http://schemas.microsoft.com/office/drawing/2014/main" xmlns="" val="2155480919"/>
                    </a:ext>
                  </a:extLst>
                </a:gridCol>
                <a:gridCol w="1524000">
                  <a:extLst>
                    <a:ext uri="{9D8B030D-6E8A-4147-A177-3AD203B41FA5}">
                      <a16:colId xmlns:a16="http://schemas.microsoft.com/office/drawing/2014/main" xmlns="" val="3458654119"/>
                    </a:ext>
                  </a:extLst>
                </a:gridCol>
              </a:tblGrid>
              <a:tr h="370840">
                <a:tc>
                  <a:txBody>
                    <a:bodyPr/>
                    <a:lstStyle/>
                    <a:p>
                      <a:pPr algn="ctr" latinLnBrk="1"/>
                      <a:r>
                        <a:rPr lang="ko-KR" altLang="en-US"/>
                        <a:t>앞면</a:t>
                      </a:r>
                    </a:p>
                  </a:txBody>
                  <a:tcPr anchor="ctr"/>
                </a:tc>
                <a:tc>
                  <a:txBody>
                    <a:bodyPr/>
                    <a:lstStyle/>
                    <a:p>
                      <a:pPr algn="ctr" latinLnBrk="1"/>
                      <a:r>
                        <a:rPr lang="ko-KR" altLang="en-US"/>
                        <a:t>뒷면</a:t>
                      </a:r>
                    </a:p>
                  </a:txBody>
                  <a:tcPr anchor="ctr"/>
                </a:tc>
                <a:tc>
                  <a:txBody>
                    <a:bodyPr/>
                    <a:lstStyle/>
                    <a:p>
                      <a:pPr algn="ctr" latinLnBrk="1"/>
                      <a:r>
                        <a:rPr lang="ko-KR" altLang="en-US"/>
                        <a:t>계산</a:t>
                      </a:r>
                    </a:p>
                  </a:txBody>
                  <a:tcPr anchor="ctr"/>
                </a:tc>
                <a:tc>
                  <a:txBody>
                    <a:bodyPr/>
                    <a:lstStyle/>
                    <a:p>
                      <a:pPr algn="ctr" latinLnBrk="1"/>
                      <a:r>
                        <a:rPr lang="ko-KR" altLang="en-US"/>
                        <a:t>엔트로피</a:t>
                      </a:r>
                    </a:p>
                  </a:txBody>
                  <a:tcPr anchor="ctr"/>
                </a:tc>
                <a:extLst>
                  <a:ext uri="{0D108BD9-81ED-4DB2-BD59-A6C34878D82A}">
                    <a16:rowId xmlns:a16="http://schemas.microsoft.com/office/drawing/2014/main" xmlns="" val="2012253390"/>
                  </a:ext>
                </a:extLst>
              </a:tr>
              <a:tr h="370840">
                <a:tc>
                  <a:txBody>
                    <a:bodyPr/>
                    <a:lstStyle/>
                    <a:p>
                      <a:pPr latinLnBrk="1"/>
                      <a:r>
                        <a:rPr lang="en-US" altLang="ko-KR"/>
                        <a:t>50%</a:t>
                      </a:r>
                      <a:endParaRPr lang="ko-KR" altLang="en-US"/>
                    </a:p>
                  </a:txBody>
                  <a:tcPr/>
                </a:tc>
                <a:tc>
                  <a:txBody>
                    <a:bodyPr/>
                    <a:lstStyle/>
                    <a:p>
                      <a:pPr latinLnBrk="1"/>
                      <a:r>
                        <a:rPr lang="en-US" altLang="ko-KR"/>
                        <a:t>50%</a:t>
                      </a:r>
                      <a:endParaRPr lang="ko-KR" altLang="en-US"/>
                    </a:p>
                  </a:txBody>
                  <a:tcPr/>
                </a:tc>
                <a:tc>
                  <a:txBody>
                    <a:bodyPr/>
                    <a:lstStyle/>
                    <a:p>
                      <a:pPr algn="ctr" latinLnBrk="1"/>
                      <a:r>
                        <a:rPr lang="en-US" altLang="ko-KR"/>
                        <a:t>- ( 0.5 * log0.5 + 0.5 Log0.5 )</a:t>
                      </a:r>
                      <a:endParaRPr lang="ko-KR" altLang="en-US"/>
                    </a:p>
                  </a:txBody>
                  <a:tcPr/>
                </a:tc>
                <a:tc>
                  <a:txBody>
                    <a:bodyPr/>
                    <a:lstStyle/>
                    <a:p>
                      <a:pPr algn="ctr" latinLnBrk="1"/>
                      <a:r>
                        <a:rPr lang="en-US" altLang="ko-KR"/>
                        <a:t>1</a:t>
                      </a:r>
                      <a:endParaRPr lang="ko-KR" altLang="en-US"/>
                    </a:p>
                  </a:txBody>
                  <a:tcPr/>
                </a:tc>
                <a:extLst>
                  <a:ext uri="{0D108BD9-81ED-4DB2-BD59-A6C34878D82A}">
                    <a16:rowId xmlns:a16="http://schemas.microsoft.com/office/drawing/2014/main" xmlns="" val="2917393700"/>
                  </a:ext>
                </a:extLst>
              </a:tr>
              <a:tr h="370840">
                <a:tc>
                  <a:txBody>
                    <a:bodyPr/>
                    <a:lstStyle/>
                    <a:p>
                      <a:pPr latinLnBrk="1"/>
                      <a:r>
                        <a:rPr lang="en-US" altLang="ko-KR"/>
                        <a:t>100%</a:t>
                      </a:r>
                      <a:endParaRPr lang="ko-KR" altLang="en-US"/>
                    </a:p>
                  </a:txBody>
                  <a:tcPr/>
                </a:tc>
                <a:tc>
                  <a:txBody>
                    <a:bodyPr/>
                    <a:lstStyle/>
                    <a:p>
                      <a:pPr latinLnBrk="1"/>
                      <a:r>
                        <a:rPr lang="en-US" altLang="ko-KR"/>
                        <a:t>0%</a:t>
                      </a:r>
                      <a:endParaRPr lang="ko-KR" altLang="en-US"/>
                    </a:p>
                  </a:txBody>
                  <a:tcPr/>
                </a:tc>
                <a:tc>
                  <a:txBody>
                    <a:bodyPr/>
                    <a:lstStyle/>
                    <a:p>
                      <a:pPr algn="ctr" latinLnBrk="1"/>
                      <a:r>
                        <a:rPr kumimoji="0" lang="en-US" altLang="ko-KR" sz="1401" b="0" i="0" u="none" strike="noStrike" kern="0" cap="none" spc="0" normalizeH="0" baseline="0" noProof="0">
                          <a:ln>
                            <a:noFill/>
                          </a:ln>
                          <a:solidFill>
                            <a:srgbClr val="000000"/>
                          </a:solidFill>
                          <a:effectLst/>
                          <a:uLnTx/>
                          <a:uFillTx/>
                          <a:latin typeface="Arial"/>
                          <a:ea typeface="맑은 고딕" panose="020B0503020000020004" pitchFamily="50" charset="-127"/>
                          <a:cs typeface="+mn-cs"/>
                          <a:sym typeface="Arial"/>
                        </a:rPr>
                        <a:t>- ( 1.0 * log1.0 + 0.0 Log0.0 )</a:t>
                      </a:r>
                      <a:endParaRPr lang="ko-KR" altLang="en-US"/>
                    </a:p>
                  </a:txBody>
                  <a:tcPr/>
                </a:tc>
                <a:tc>
                  <a:txBody>
                    <a:bodyPr/>
                    <a:lstStyle/>
                    <a:p>
                      <a:pPr algn="ctr" latinLnBrk="1"/>
                      <a:r>
                        <a:rPr lang="en-US" altLang="ko-KR"/>
                        <a:t>0</a:t>
                      </a:r>
                      <a:endParaRPr lang="ko-KR" altLang="en-US"/>
                    </a:p>
                  </a:txBody>
                  <a:tcPr/>
                </a:tc>
                <a:extLst>
                  <a:ext uri="{0D108BD9-81ED-4DB2-BD59-A6C34878D82A}">
                    <a16:rowId xmlns:a16="http://schemas.microsoft.com/office/drawing/2014/main" xmlns="" val="2089358858"/>
                  </a:ext>
                </a:extLst>
              </a:tr>
              <a:tr h="370840">
                <a:tc>
                  <a:txBody>
                    <a:bodyPr/>
                    <a:lstStyle/>
                    <a:p>
                      <a:pPr latinLnBrk="1"/>
                      <a:r>
                        <a:rPr lang="en-US" altLang="ko-KR"/>
                        <a:t>90%</a:t>
                      </a:r>
                      <a:endParaRPr lang="ko-KR" altLang="en-US"/>
                    </a:p>
                  </a:txBody>
                  <a:tcPr/>
                </a:tc>
                <a:tc>
                  <a:txBody>
                    <a:bodyPr/>
                    <a:lstStyle/>
                    <a:p>
                      <a:pPr latinLnBrk="1"/>
                      <a:r>
                        <a:rPr lang="en-US" altLang="ko-KR"/>
                        <a:t>10%</a:t>
                      </a:r>
                      <a:endParaRPr lang="ko-KR" altLang="en-US"/>
                    </a:p>
                  </a:txBody>
                  <a:tcPr/>
                </a:tc>
                <a:tc>
                  <a:txBody>
                    <a:bodyPr/>
                    <a:lstStyle/>
                    <a:p>
                      <a:pPr algn="ctr" latinLnBrk="1"/>
                      <a:r>
                        <a:rPr kumimoji="0" lang="en-US" altLang="ko-KR" sz="1401" b="0" i="0" u="none" strike="noStrike" kern="0" cap="none" spc="0" normalizeH="0" baseline="0" noProof="0">
                          <a:ln>
                            <a:noFill/>
                          </a:ln>
                          <a:solidFill>
                            <a:srgbClr val="000000"/>
                          </a:solidFill>
                          <a:effectLst/>
                          <a:uLnTx/>
                          <a:uFillTx/>
                          <a:latin typeface="Arial"/>
                          <a:ea typeface="맑은 고딕" panose="020B0503020000020004" pitchFamily="50" charset="-127"/>
                          <a:cs typeface="+mn-cs"/>
                          <a:sym typeface="Arial"/>
                        </a:rPr>
                        <a:t>- ( 0.9 * log0.5 + 0.1 Log0.1 )</a:t>
                      </a:r>
                      <a:endParaRPr lang="ko-KR" altLang="en-US"/>
                    </a:p>
                  </a:txBody>
                  <a:tcPr/>
                </a:tc>
                <a:tc>
                  <a:txBody>
                    <a:bodyPr/>
                    <a:lstStyle/>
                    <a:p>
                      <a:pPr algn="ctr" latinLnBrk="1"/>
                      <a:r>
                        <a:rPr lang="en-US" altLang="ko-KR"/>
                        <a:t>0.47</a:t>
                      </a:r>
                      <a:endParaRPr lang="ko-KR" altLang="en-US"/>
                    </a:p>
                  </a:txBody>
                  <a:tcPr/>
                </a:tc>
                <a:extLst>
                  <a:ext uri="{0D108BD9-81ED-4DB2-BD59-A6C34878D82A}">
                    <a16:rowId xmlns:a16="http://schemas.microsoft.com/office/drawing/2014/main" xmlns="" val="339342989"/>
                  </a:ext>
                </a:extLst>
              </a:tr>
            </a:tbl>
          </a:graphicData>
        </a:graphic>
      </p:graphicFrame>
      <p:sp>
        <p:nvSpPr>
          <p:cNvPr id="7" name="TextBox 6">
            <a:extLst>
              <a:ext uri="{FF2B5EF4-FFF2-40B4-BE49-F238E27FC236}">
                <a16:creationId xmlns:a16="http://schemas.microsoft.com/office/drawing/2014/main" xmlns="" id="{ED303A9D-58ED-435A-A287-332C00C4CD52}"/>
              </a:ext>
            </a:extLst>
          </p:cNvPr>
          <p:cNvSpPr txBox="1"/>
          <p:nvPr/>
        </p:nvSpPr>
        <p:spPr>
          <a:xfrm>
            <a:off x="1523975" y="2929071"/>
            <a:ext cx="3849131" cy="830997"/>
          </a:xfrm>
          <a:prstGeom prst="rect">
            <a:avLst/>
          </a:prstGeom>
          <a:noFill/>
        </p:spPr>
        <p:txBody>
          <a:bodyPr wrap="none" rtlCol="0">
            <a:spAutoFit/>
          </a:bodyPr>
          <a:lstStyle/>
          <a:p>
            <a:r>
              <a:rPr lang="ko-KR" altLang="en-US" sz="1600"/>
              <a:t>경우의 수가   </a:t>
            </a:r>
            <a:r>
              <a:rPr lang="en-US" altLang="ko-KR" sz="1600"/>
              <a:t>2</a:t>
            </a:r>
            <a:r>
              <a:rPr lang="ko-KR" altLang="en-US" sz="1600"/>
              <a:t>가지라면 </a:t>
            </a:r>
            <a:r>
              <a:rPr lang="en-US" altLang="ko-KR" sz="1600"/>
              <a:t>0 </a:t>
            </a:r>
            <a:r>
              <a:rPr lang="en-US" altLang="ko-KR" sz="1600">
                <a:latin typeface="Times New Roman" panose="02020603050405020304" pitchFamily="18" charset="0"/>
                <a:cs typeface="Times New Roman" panose="02020603050405020304" pitchFamily="18" charset="0"/>
              </a:rPr>
              <a:t>≤ Entropy ≤ 1</a:t>
            </a:r>
          </a:p>
          <a:p>
            <a:r>
              <a:rPr lang="ko-KR" altLang="en-US" sz="1600"/>
              <a:t>경우의 수가   </a:t>
            </a:r>
            <a:r>
              <a:rPr lang="en-US" altLang="ko-KR" sz="1600"/>
              <a:t>8</a:t>
            </a:r>
            <a:r>
              <a:rPr lang="ko-KR" altLang="en-US" sz="1600"/>
              <a:t>가지라면 </a:t>
            </a:r>
            <a:r>
              <a:rPr lang="en-US" altLang="ko-KR" sz="1600"/>
              <a:t>0 </a:t>
            </a:r>
            <a:r>
              <a:rPr lang="en-US" altLang="ko-KR" sz="1600">
                <a:latin typeface="Times New Roman" panose="02020603050405020304" pitchFamily="18" charset="0"/>
                <a:cs typeface="Times New Roman" panose="02020603050405020304" pitchFamily="18" charset="0"/>
              </a:rPr>
              <a:t>≤ Entropy ≤ 3</a:t>
            </a:r>
          </a:p>
          <a:p>
            <a:r>
              <a:rPr lang="ko-KR" altLang="en-US" sz="1600"/>
              <a:t>경우의 수가 </a:t>
            </a:r>
            <a:r>
              <a:rPr lang="en-US" altLang="ko-KR" sz="1600"/>
              <a:t>16</a:t>
            </a:r>
            <a:r>
              <a:rPr lang="ko-KR" altLang="en-US" sz="1600"/>
              <a:t>가지라면 </a:t>
            </a:r>
            <a:r>
              <a:rPr lang="en-US" altLang="ko-KR" sz="1600"/>
              <a:t>0 </a:t>
            </a:r>
            <a:r>
              <a:rPr lang="en-US" altLang="ko-KR" sz="1600">
                <a:latin typeface="Times New Roman" panose="02020603050405020304" pitchFamily="18" charset="0"/>
                <a:cs typeface="Times New Roman" panose="02020603050405020304" pitchFamily="18" charset="0"/>
              </a:rPr>
              <a:t>≤ Entropy ≤ 4</a:t>
            </a:r>
          </a:p>
        </p:txBody>
      </p:sp>
      <p:sp>
        <p:nvSpPr>
          <p:cNvPr id="8" name="TextBox 7">
            <a:extLst>
              <a:ext uri="{FF2B5EF4-FFF2-40B4-BE49-F238E27FC236}">
                <a16:creationId xmlns:a16="http://schemas.microsoft.com/office/drawing/2014/main" xmlns="" id="{02CE0153-F567-4671-BECF-15CE4E9A609C}"/>
              </a:ext>
            </a:extLst>
          </p:cNvPr>
          <p:cNvSpPr txBox="1"/>
          <p:nvPr/>
        </p:nvSpPr>
        <p:spPr>
          <a:xfrm>
            <a:off x="1523975" y="2533273"/>
            <a:ext cx="6096001" cy="307777"/>
          </a:xfrm>
          <a:prstGeom prst="rect">
            <a:avLst/>
          </a:prstGeom>
          <a:noFill/>
        </p:spPr>
        <p:txBody>
          <a:bodyPr wrap="square" rtlCol="0">
            <a:spAutoFit/>
          </a:bodyPr>
          <a:lstStyle/>
          <a:p>
            <a:r>
              <a:rPr lang="ko-KR" altLang="en-US"/>
              <a:t>엔트로피는 의사결정트리</a:t>
            </a:r>
            <a:r>
              <a:rPr lang="en-US" altLang="ko-KR"/>
              <a:t>(decision tree)</a:t>
            </a:r>
            <a:r>
              <a:rPr lang="ko-KR" altLang="en-US"/>
              <a:t>와 같은 이진분류 알고리즘에 사용</a:t>
            </a:r>
          </a:p>
        </p:txBody>
      </p:sp>
      <mc:AlternateContent xmlns:mc="http://schemas.openxmlformats.org/markup-compatibility/2006">
        <mc:Choice xmlns:a14="http://schemas.microsoft.com/office/drawing/2010/main" xmlns="" Requires="a14">
          <p:sp>
            <p:nvSpPr>
              <p:cNvPr id="9" name="TextBox 8">
                <a:extLst>
                  <a:ext uri="{FF2B5EF4-FFF2-40B4-BE49-F238E27FC236}">
                    <a16:creationId xmlns:a16="http://schemas.microsoft.com/office/drawing/2014/main" id="{62C5B45B-01BA-4FB4-8664-452F0B442C3E}"/>
                  </a:ext>
                </a:extLst>
              </p:cNvPr>
              <p:cNvSpPr txBox="1"/>
              <p:nvPr/>
            </p:nvSpPr>
            <p:spPr>
              <a:xfrm>
                <a:off x="6220047" y="3021404"/>
                <a:ext cx="1399929"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ko-KR" sz="1600" i="1" smtClean="0">
                              <a:latin typeface="Cambria Math" panose="02040503050406030204" pitchFamily="18" charset="0"/>
                            </a:rPr>
                          </m:ctrlPr>
                        </m:sSupPr>
                        <m:e>
                          <m:r>
                            <a:rPr lang="en-US" altLang="ko-KR" sz="1600" b="0" i="1" smtClean="0">
                              <a:latin typeface="Cambria Math" panose="02040503050406030204" pitchFamily="18" charset="0"/>
                            </a:rPr>
                            <m:t>2</m:t>
                          </m:r>
                          <m:r>
                            <a:rPr lang="en-US" altLang="ko-KR" sz="1600" i="1">
                              <a:latin typeface="Cambria Math" panose="02040503050406030204" pitchFamily="18" charset="0"/>
                            </a:rPr>
                            <m:t>=2</m:t>
                          </m:r>
                        </m:e>
                        <m:sup>
                          <m:r>
                            <a:rPr lang="en-US" altLang="ko-KR" sz="1600" b="0" i="1" smtClean="0">
                              <a:latin typeface="Cambria Math" panose="02040503050406030204" pitchFamily="18" charset="0"/>
                            </a:rPr>
                            <m:t>1</m:t>
                          </m:r>
                        </m:sup>
                      </m:sSup>
                    </m:oMath>
                  </m:oMathPara>
                </a14:m>
                <a:endParaRPr lang="en-US" altLang="ko-KR" sz="160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altLang="ko-KR" sz="1600" i="1" smtClean="0">
                              <a:latin typeface="Cambria Math" panose="02040503050406030204" pitchFamily="18" charset="0"/>
                            </a:rPr>
                          </m:ctrlPr>
                        </m:sSupPr>
                        <m:e>
                          <m:r>
                            <a:rPr lang="en-US" altLang="ko-KR" sz="1600" b="0" i="1" smtClean="0">
                              <a:latin typeface="Cambria Math" panose="02040503050406030204" pitchFamily="18" charset="0"/>
                            </a:rPr>
                            <m:t>8=2</m:t>
                          </m:r>
                        </m:e>
                        <m:sup>
                          <m:r>
                            <a:rPr lang="en-US" altLang="ko-KR" sz="1600" b="0" i="1" smtClean="0">
                              <a:latin typeface="Cambria Math" panose="02040503050406030204" pitchFamily="18" charset="0"/>
                            </a:rPr>
                            <m:t>3</m:t>
                          </m:r>
                        </m:sup>
                      </m:sSup>
                    </m:oMath>
                  </m:oMathPara>
                </a14:m>
                <a:endParaRPr lang="en-US" altLang="ko-KR" sz="1600"/>
              </a:p>
              <a:p>
                <a:pPr/>
                <a14:m>
                  <m:oMathPara xmlns:m="http://schemas.openxmlformats.org/officeDocument/2006/math">
                    <m:oMathParaPr>
                      <m:jc m:val="centerGroup"/>
                    </m:oMathParaPr>
                    <m:oMath xmlns:m="http://schemas.openxmlformats.org/officeDocument/2006/math">
                      <m:sSup>
                        <m:sSupPr>
                          <m:ctrlPr>
                            <a:rPr lang="en-US" altLang="ko-KR" sz="1600" i="1">
                              <a:latin typeface="Cambria Math" panose="02040503050406030204" pitchFamily="18" charset="0"/>
                            </a:rPr>
                          </m:ctrlPr>
                        </m:sSupPr>
                        <m:e>
                          <m:r>
                            <a:rPr lang="en-US" altLang="ko-KR" sz="1600" b="0" i="1" smtClean="0">
                              <a:latin typeface="Cambria Math" panose="02040503050406030204" pitchFamily="18" charset="0"/>
                            </a:rPr>
                            <m:t>16</m:t>
                          </m:r>
                          <m:r>
                            <a:rPr lang="en-US" altLang="ko-KR" sz="1600" i="1">
                              <a:latin typeface="Cambria Math" panose="02040503050406030204" pitchFamily="18" charset="0"/>
                            </a:rPr>
                            <m:t>=2</m:t>
                          </m:r>
                        </m:e>
                        <m:sup>
                          <m:r>
                            <a:rPr lang="en-US" altLang="ko-KR" sz="1600" b="0" i="1" smtClean="0">
                              <a:latin typeface="Cambria Math" panose="02040503050406030204" pitchFamily="18" charset="0"/>
                            </a:rPr>
                            <m:t>4</m:t>
                          </m:r>
                        </m:sup>
                      </m:sSup>
                    </m:oMath>
                  </m:oMathPara>
                </a14:m>
                <a:endParaRPr lang="ko-KR" altLang="en-US" sz="1600"/>
              </a:p>
            </p:txBody>
          </p:sp>
        </mc:Choice>
        <mc:Fallback>
          <p:sp>
            <p:nvSpPr>
              <p:cNvPr id="9" name="TextBox 8">
                <a:extLst>
                  <a:ext uri="{FF2B5EF4-FFF2-40B4-BE49-F238E27FC236}">
                    <a16:creationId xmlns:a16="http://schemas.microsoft.com/office/drawing/2014/main" xmlns="" xmlns:a14="http://schemas.microsoft.com/office/drawing/2010/main" id="{62C5B45B-01BA-4FB4-8664-452F0B442C3E}"/>
                  </a:ext>
                </a:extLst>
              </p:cNvPr>
              <p:cNvSpPr txBox="1">
                <a:spLocks noRot="1" noChangeAspect="1" noMove="1" noResize="1" noEditPoints="1" noAdjustHandles="1" noChangeArrowheads="1" noChangeShapeType="1" noTextEdit="1"/>
              </p:cNvSpPr>
              <p:nvPr/>
            </p:nvSpPr>
            <p:spPr>
              <a:xfrm>
                <a:off x="6220047" y="3021404"/>
                <a:ext cx="1399929" cy="738664"/>
              </a:xfrm>
              <a:prstGeom prst="rect">
                <a:avLst/>
              </a:prstGeom>
              <a:blipFill>
                <a:blip r:embed="rId2"/>
                <a:stretch>
                  <a:fillRect b="-1653"/>
                </a:stretch>
              </a:blipFill>
            </p:spPr>
            <p:txBody>
              <a:bodyPr/>
              <a:lstStyle/>
              <a:p>
                <a:r>
                  <a:rPr lang="ko-KR" altLang="en-US">
                    <a:noFill/>
                  </a:rPr>
                  <a:t> </a:t>
                </a:r>
              </a:p>
            </p:txBody>
          </p:sp>
        </mc:Fallback>
      </mc:AlternateContent>
    </p:spTree>
    <p:extLst>
      <p:ext uri="{BB962C8B-B14F-4D97-AF65-F5344CB8AC3E}">
        <p14:creationId xmlns:p14="http://schemas.microsoft.com/office/powerpoint/2010/main" xmlns="" val="11913060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8952CCF9-5E59-45F8-AC5D-948032B4760C}"/>
              </a:ext>
            </a:extLst>
          </p:cNvPr>
          <p:cNvSpPr>
            <a:spLocks noGrp="1"/>
          </p:cNvSpPr>
          <p:nvPr>
            <p:ph type="title"/>
          </p:nvPr>
        </p:nvSpPr>
        <p:spPr/>
        <p:txBody>
          <a:bodyPr/>
          <a:lstStyle/>
          <a:p>
            <a:r>
              <a:rPr lang="ko-KR" altLang="en-US"/>
              <a:t>실습</a:t>
            </a:r>
            <a:r>
              <a:rPr lang="en-US" altLang="ko-KR"/>
              <a:t>-</a:t>
            </a:r>
            <a:r>
              <a:rPr lang="ko-KR" altLang="en-US"/>
              <a:t>엔트로피 함수</a:t>
            </a:r>
          </a:p>
        </p:txBody>
      </p:sp>
      <p:sp>
        <p:nvSpPr>
          <p:cNvPr id="3" name="부제목 2">
            <a:extLst>
              <a:ext uri="{FF2B5EF4-FFF2-40B4-BE49-F238E27FC236}">
                <a16:creationId xmlns:a16="http://schemas.microsoft.com/office/drawing/2014/main" xmlns="" id="{975817C9-8A02-4FCB-8259-8BAB37F4F40C}"/>
              </a:ext>
            </a:extLst>
          </p:cNvPr>
          <p:cNvSpPr>
            <a:spLocks noGrp="1"/>
          </p:cNvSpPr>
          <p:nvPr>
            <p:ph type="subTitle" idx="1"/>
          </p:nvPr>
        </p:nvSpPr>
        <p:spPr>
          <a:solidFill>
            <a:srgbClr val="FF0000"/>
          </a:solidFill>
        </p:spPr>
        <p:txBody>
          <a:bodyPr/>
          <a:lstStyle/>
          <a:p>
            <a:endParaRPr lang="ko-KR" altLang="en-US"/>
          </a:p>
        </p:txBody>
      </p:sp>
      <p:sp>
        <p:nvSpPr>
          <p:cNvPr id="4" name="직사각형 3" hidden="1">
            <a:extLst>
              <a:ext uri="{FF2B5EF4-FFF2-40B4-BE49-F238E27FC236}">
                <a16:creationId xmlns:a16="http://schemas.microsoft.com/office/drawing/2014/main" xmlns="" id="{2F1E891C-FAEF-422D-87D4-861BF56E77C0}"/>
              </a:ext>
            </a:extLst>
          </p:cNvPr>
          <p:cNvSpPr/>
          <p:nvPr/>
        </p:nvSpPr>
        <p:spPr>
          <a:xfrm>
            <a:off x="2286000" y="912009"/>
            <a:ext cx="4572000" cy="3539430"/>
          </a:xfrm>
          <a:prstGeom prst="rect">
            <a:avLst/>
          </a:prstGeom>
        </p:spPr>
        <p:txBody>
          <a:bodyPr>
            <a:spAutoFit/>
          </a:bodyPr>
          <a:lstStyle/>
          <a:p>
            <a:r>
              <a:rPr lang="en-US" altLang="ko-KR">
                <a:solidFill>
                  <a:schemeClr val="bg1"/>
                </a:solidFill>
              </a:rPr>
              <a:t>import math</a:t>
            </a:r>
          </a:p>
          <a:p>
            <a:endParaRPr lang="en-US" altLang="ko-KR"/>
          </a:p>
          <a:p>
            <a:r>
              <a:rPr lang="en-US" altLang="ko-KR"/>
              <a:t>def entropy_cal(array):</a:t>
            </a:r>
          </a:p>
          <a:p>
            <a:r>
              <a:rPr lang="en-US" altLang="ko-KR"/>
              <a:t>    </a:t>
            </a:r>
            <a:r>
              <a:rPr lang="en-US" altLang="ko-KR" i="1"/>
              <a:t># your</a:t>
            </a:r>
            <a:r>
              <a:rPr lang="ko-KR" altLang="en-US" i="1"/>
              <a:t> </a:t>
            </a:r>
            <a:r>
              <a:rPr lang="en-US" altLang="ko-KR" i="1"/>
              <a:t>code</a:t>
            </a:r>
            <a:r>
              <a:rPr lang="ko-KR" altLang="en-US" i="1"/>
              <a:t> </a:t>
            </a:r>
            <a:r>
              <a:rPr lang="en-US" altLang="ko-KR" i="1"/>
              <a:t>here</a:t>
            </a:r>
          </a:p>
          <a:p>
            <a:r>
              <a:rPr lang="en-US" altLang="ko-KR">
                <a:solidFill>
                  <a:schemeClr val="bg1"/>
                </a:solidFill>
              </a:rPr>
              <a:t>    total_entropy = 0</a:t>
            </a:r>
          </a:p>
          <a:p>
            <a:r>
              <a:rPr lang="en-US" altLang="ko-KR">
                <a:solidFill>
                  <a:schemeClr val="bg1"/>
                </a:solidFill>
              </a:rPr>
              <a:t>    for i in array:</a:t>
            </a:r>
          </a:p>
          <a:p>
            <a:r>
              <a:rPr lang="en-US" altLang="ko-KR">
                <a:solidFill>
                  <a:schemeClr val="bg1"/>
                </a:solidFill>
              </a:rPr>
              <a:t>        total_entropy += -i * math.log(2, i)</a:t>
            </a:r>
          </a:p>
          <a:p>
            <a:r>
              <a:rPr lang="en-US" altLang="ko-KR">
                <a:solidFill>
                  <a:schemeClr val="bg1"/>
                </a:solidFill>
              </a:rPr>
              <a:t>    return total_entropy</a:t>
            </a:r>
          </a:p>
          <a:p>
            <a:endParaRPr lang="en-US" altLang="ko-KR"/>
          </a:p>
          <a:p>
            <a:r>
              <a:rPr lang="en-US" altLang="ko-KR"/>
              <a:t>def main():</a:t>
            </a:r>
          </a:p>
          <a:p>
            <a:r>
              <a:rPr lang="en-US" altLang="ko-KR"/>
              <a:t>    probabilities = [0.5, 0.5]</a:t>
            </a:r>
          </a:p>
          <a:p>
            <a:r>
              <a:rPr lang="en-US" altLang="ko-KR"/>
              <a:t>    entropy = entropy_cal(probabilities)</a:t>
            </a:r>
          </a:p>
          <a:p>
            <a:r>
              <a:rPr lang="en-US" altLang="ko-KR"/>
              <a:t>    print(entropy)</a:t>
            </a:r>
          </a:p>
          <a:p>
            <a:endParaRPr lang="en-US" altLang="ko-KR"/>
          </a:p>
          <a:p>
            <a:r>
              <a:rPr lang="en-US" altLang="ko-KR"/>
              <a:t>if __name__=="__main__":</a:t>
            </a:r>
          </a:p>
          <a:p>
            <a:r>
              <a:rPr lang="en-US" altLang="ko-KR"/>
              <a:t>    main() </a:t>
            </a:r>
            <a:endParaRPr lang="ko-KR" altLang="en-US"/>
          </a:p>
        </p:txBody>
      </p:sp>
      <p:sp>
        <p:nvSpPr>
          <p:cNvPr id="5" name="TextBox 4">
            <a:extLst>
              <a:ext uri="{FF2B5EF4-FFF2-40B4-BE49-F238E27FC236}">
                <a16:creationId xmlns:a16="http://schemas.microsoft.com/office/drawing/2014/main" xmlns="" id="{C646163C-97B5-462C-9118-842578257A64}"/>
              </a:ext>
            </a:extLst>
          </p:cNvPr>
          <p:cNvSpPr txBox="1"/>
          <p:nvPr/>
        </p:nvSpPr>
        <p:spPr>
          <a:xfrm>
            <a:off x="1977656" y="1158943"/>
            <a:ext cx="5018568" cy="307777"/>
          </a:xfrm>
          <a:prstGeom prst="rect">
            <a:avLst/>
          </a:prstGeom>
          <a:noFill/>
        </p:spPr>
        <p:txBody>
          <a:bodyPr wrap="square" rtlCol="0">
            <a:spAutoFit/>
          </a:bodyPr>
          <a:lstStyle/>
          <a:p>
            <a:pPr algn="ctr"/>
            <a:r>
              <a:rPr lang="ko-KR" altLang="en-US"/>
              <a:t>엔트로피를 계산하는 함수를 만들고 앞서 예를 계산해보시오</a:t>
            </a:r>
          </a:p>
        </p:txBody>
      </p:sp>
    </p:spTree>
    <p:extLst>
      <p:ext uri="{BB962C8B-B14F-4D97-AF65-F5344CB8AC3E}">
        <p14:creationId xmlns:p14="http://schemas.microsoft.com/office/powerpoint/2010/main" xmlns="" val="18266668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CE5A34E3-B118-417D-A249-C4129E492A2B}"/>
              </a:ext>
            </a:extLst>
          </p:cNvPr>
          <p:cNvSpPr>
            <a:spLocks noGrp="1"/>
          </p:cNvSpPr>
          <p:nvPr>
            <p:ph type="title"/>
          </p:nvPr>
        </p:nvSpPr>
        <p:spPr/>
        <p:txBody>
          <a:bodyPr/>
          <a:lstStyle/>
          <a:p>
            <a:r>
              <a:rPr lang="ko-KR" altLang="en-US"/>
              <a:t>엔트로피 응용</a:t>
            </a:r>
            <a:r>
              <a:rPr lang="en-US" altLang="ko-KR"/>
              <a:t>: </a:t>
            </a:r>
            <a:r>
              <a:rPr lang="ko-KR" altLang="en-US"/>
              <a:t>의사결정트리</a:t>
            </a:r>
          </a:p>
        </p:txBody>
      </p:sp>
      <p:sp>
        <p:nvSpPr>
          <p:cNvPr id="3" name="부제목 2">
            <a:extLst>
              <a:ext uri="{FF2B5EF4-FFF2-40B4-BE49-F238E27FC236}">
                <a16:creationId xmlns:a16="http://schemas.microsoft.com/office/drawing/2014/main" xmlns="" id="{EADDC76E-03F9-44B5-B0EB-FE1234230E96}"/>
              </a:ext>
            </a:extLst>
          </p:cNvPr>
          <p:cNvSpPr>
            <a:spLocks noGrp="1"/>
          </p:cNvSpPr>
          <p:nvPr>
            <p:ph type="subTitle" idx="1"/>
          </p:nvPr>
        </p:nvSpPr>
        <p:spPr/>
        <p:txBody>
          <a:bodyPr/>
          <a:lstStyle/>
          <a:p>
            <a:endParaRPr lang="ko-KR" altLang="en-US"/>
          </a:p>
        </p:txBody>
      </p:sp>
      <p:graphicFrame>
        <p:nvGraphicFramePr>
          <p:cNvPr id="6" name="표 6">
            <a:extLst>
              <a:ext uri="{FF2B5EF4-FFF2-40B4-BE49-F238E27FC236}">
                <a16:creationId xmlns:a16="http://schemas.microsoft.com/office/drawing/2014/main" xmlns="" id="{81AE46A0-5C9A-4C54-A6D8-8453BB6236CB}"/>
              </a:ext>
            </a:extLst>
          </p:cNvPr>
          <p:cNvGraphicFramePr>
            <a:graphicFrameLocks noGrp="1"/>
          </p:cNvGraphicFramePr>
          <p:nvPr>
            <p:extLst>
              <p:ext uri="{D42A27DB-BD31-4B8C-83A1-F6EECF244321}">
                <p14:modId xmlns:p14="http://schemas.microsoft.com/office/powerpoint/2010/main" xmlns="" val="898226020"/>
              </p:ext>
            </p:extLst>
          </p:nvPr>
        </p:nvGraphicFramePr>
        <p:xfrm>
          <a:off x="645542" y="1273810"/>
          <a:ext cx="4112364" cy="2595880"/>
        </p:xfrm>
        <a:graphic>
          <a:graphicData uri="http://schemas.openxmlformats.org/drawingml/2006/table">
            <a:tbl>
              <a:tblPr firstRow="1" bandRow="1">
                <a:tableStyleId>{5C22544A-7EE6-4342-B048-85BDC9FD1C3A}</a:tableStyleId>
              </a:tblPr>
              <a:tblGrid>
                <a:gridCol w="1028091">
                  <a:extLst>
                    <a:ext uri="{9D8B030D-6E8A-4147-A177-3AD203B41FA5}">
                      <a16:colId xmlns:a16="http://schemas.microsoft.com/office/drawing/2014/main" xmlns="" val="2413607124"/>
                    </a:ext>
                  </a:extLst>
                </a:gridCol>
                <a:gridCol w="1028091">
                  <a:extLst>
                    <a:ext uri="{9D8B030D-6E8A-4147-A177-3AD203B41FA5}">
                      <a16:colId xmlns:a16="http://schemas.microsoft.com/office/drawing/2014/main" xmlns="" val="3786267201"/>
                    </a:ext>
                  </a:extLst>
                </a:gridCol>
                <a:gridCol w="1028091">
                  <a:extLst>
                    <a:ext uri="{9D8B030D-6E8A-4147-A177-3AD203B41FA5}">
                      <a16:colId xmlns:a16="http://schemas.microsoft.com/office/drawing/2014/main" xmlns="" val="3248452696"/>
                    </a:ext>
                  </a:extLst>
                </a:gridCol>
                <a:gridCol w="1028091">
                  <a:extLst>
                    <a:ext uri="{9D8B030D-6E8A-4147-A177-3AD203B41FA5}">
                      <a16:colId xmlns:a16="http://schemas.microsoft.com/office/drawing/2014/main" xmlns="" val="2492353712"/>
                    </a:ext>
                  </a:extLst>
                </a:gridCol>
              </a:tblGrid>
              <a:tr h="370840">
                <a:tc>
                  <a:txBody>
                    <a:bodyPr/>
                    <a:lstStyle/>
                    <a:p>
                      <a:pPr algn="ctr" latinLnBrk="1"/>
                      <a:r>
                        <a:rPr lang="en-US" altLang="ko-KR"/>
                        <a:t>Person</a:t>
                      </a:r>
                      <a:endParaRPr lang="ko-KR" altLang="en-US"/>
                    </a:p>
                  </a:txBody>
                  <a:tcPr anchor="ctr"/>
                </a:tc>
                <a:tc>
                  <a:txBody>
                    <a:bodyPr/>
                    <a:lstStyle/>
                    <a:p>
                      <a:pPr algn="ctr" latinLnBrk="1"/>
                      <a:r>
                        <a:rPr lang="en-US" altLang="ko-KR"/>
                        <a:t>A</a:t>
                      </a:r>
                      <a:endParaRPr lang="ko-KR" altLang="en-US"/>
                    </a:p>
                  </a:txBody>
                  <a:tcPr anchor="ctr"/>
                </a:tc>
                <a:tc>
                  <a:txBody>
                    <a:bodyPr/>
                    <a:lstStyle/>
                    <a:p>
                      <a:pPr algn="ctr" latinLnBrk="1"/>
                      <a:r>
                        <a:rPr lang="en-US" altLang="ko-KR"/>
                        <a:t>B</a:t>
                      </a:r>
                      <a:endParaRPr lang="ko-KR" altLang="en-US"/>
                    </a:p>
                  </a:txBody>
                  <a:tcPr anchor="ctr"/>
                </a:tc>
                <a:tc>
                  <a:txBody>
                    <a:bodyPr/>
                    <a:lstStyle/>
                    <a:p>
                      <a:pPr algn="ctr" latinLnBrk="1"/>
                      <a:r>
                        <a:rPr lang="en-US" altLang="ko-KR"/>
                        <a:t>Gender</a:t>
                      </a:r>
                      <a:endParaRPr lang="ko-KR" altLang="en-US"/>
                    </a:p>
                  </a:txBody>
                  <a:tcPr anchor="ctr"/>
                </a:tc>
                <a:extLst>
                  <a:ext uri="{0D108BD9-81ED-4DB2-BD59-A6C34878D82A}">
                    <a16:rowId xmlns:a16="http://schemas.microsoft.com/office/drawing/2014/main" xmlns="" val="1759146855"/>
                  </a:ext>
                </a:extLst>
              </a:tr>
              <a:tr h="370840">
                <a:tc>
                  <a:txBody>
                    <a:bodyPr/>
                    <a:lstStyle/>
                    <a:p>
                      <a:pPr algn="ctr" latinLnBrk="1"/>
                      <a:r>
                        <a:rPr lang="en-US" altLang="ko-KR"/>
                        <a:t>1</a:t>
                      </a:r>
                      <a:endParaRPr lang="ko-KR" altLang="en-US"/>
                    </a:p>
                  </a:txBody>
                  <a:tcPr/>
                </a:tc>
                <a:tc>
                  <a:txBody>
                    <a:bodyPr/>
                    <a:lstStyle/>
                    <a:p>
                      <a:pPr algn="ctr" latinLnBrk="1"/>
                      <a:r>
                        <a:rPr lang="en-US" altLang="ko-KR"/>
                        <a:t>YES</a:t>
                      </a:r>
                      <a:endParaRPr lang="ko-KR" altLang="en-US"/>
                    </a:p>
                  </a:txBody>
                  <a:tcPr/>
                </a:tc>
                <a:tc>
                  <a:txBody>
                    <a:bodyPr/>
                    <a:lstStyle/>
                    <a:p>
                      <a:pPr algn="ctr" latinLnBrk="1"/>
                      <a:r>
                        <a:rPr lang="en-US" altLang="ko-KR"/>
                        <a:t>NO</a:t>
                      </a:r>
                      <a:endParaRPr lang="ko-KR" altLang="en-US"/>
                    </a:p>
                  </a:txBody>
                  <a:tcPr/>
                </a:tc>
                <a:tc>
                  <a:txBody>
                    <a:bodyPr/>
                    <a:lstStyle/>
                    <a:p>
                      <a:pPr algn="ctr" latinLnBrk="1"/>
                      <a:r>
                        <a:rPr lang="en-US" altLang="ko-KR"/>
                        <a:t>M</a:t>
                      </a:r>
                      <a:endParaRPr lang="ko-KR" altLang="en-US"/>
                    </a:p>
                  </a:txBody>
                  <a:tcPr/>
                </a:tc>
                <a:extLst>
                  <a:ext uri="{0D108BD9-81ED-4DB2-BD59-A6C34878D82A}">
                    <a16:rowId xmlns:a16="http://schemas.microsoft.com/office/drawing/2014/main" xmlns="" val="1964728603"/>
                  </a:ext>
                </a:extLst>
              </a:tr>
              <a:tr h="370840">
                <a:tc>
                  <a:txBody>
                    <a:bodyPr/>
                    <a:lstStyle/>
                    <a:p>
                      <a:pPr algn="ctr" latinLnBrk="1"/>
                      <a:r>
                        <a:rPr lang="en-US" altLang="ko-KR"/>
                        <a:t>2</a:t>
                      </a:r>
                      <a:endParaRPr lang="ko-KR" altLang="en-US"/>
                    </a:p>
                  </a:txBody>
                  <a:tcPr/>
                </a:tc>
                <a:tc>
                  <a:txBody>
                    <a:bodyPr/>
                    <a:lstStyle/>
                    <a:p>
                      <a:pPr algn="ctr" latinLnBrk="1"/>
                      <a:r>
                        <a:rPr lang="en-US" altLang="ko-KR"/>
                        <a:t>NO</a:t>
                      </a:r>
                      <a:endParaRPr lang="ko-KR" altLang="en-US"/>
                    </a:p>
                  </a:txBody>
                  <a:tcPr/>
                </a:tc>
                <a:tc>
                  <a:txBody>
                    <a:bodyPr/>
                    <a:lstStyle/>
                    <a:p>
                      <a:pPr algn="ctr" latinLnBrk="1"/>
                      <a:r>
                        <a:rPr lang="en-US" altLang="ko-KR"/>
                        <a:t>NO</a:t>
                      </a:r>
                      <a:endParaRPr lang="ko-KR" altLang="en-US"/>
                    </a:p>
                  </a:txBody>
                  <a:tcPr/>
                </a:tc>
                <a:tc>
                  <a:txBody>
                    <a:bodyPr/>
                    <a:lstStyle/>
                    <a:p>
                      <a:pPr algn="ctr" latinLnBrk="1"/>
                      <a:r>
                        <a:rPr lang="en-US" altLang="ko-KR"/>
                        <a:t>F</a:t>
                      </a:r>
                      <a:endParaRPr lang="ko-KR" altLang="en-US"/>
                    </a:p>
                  </a:txBody>
                  <a:tcPr/>
                </a:tc>
                <a:extLst>
                  <a:ext uri="{0D108BD9-81ED-4DB2-BD59-A6C34878D82A}">
                    <a16:rowId xmlns:a16="http://schemas.microsoft.com/office/drawing/2014/main" xmlns="" val="2830945251"/>
                  </a:ext>
                </a:extLst>
              </a:tr>
              <a:tr h="370840">
                <a:tc>
                  <a:txBody>
                    <a:bodyPr/>
                    <a:lstStyle/>
                    <a:p>
                      <a:pPr algn="ctr" latinLnBrk="1"/>
                      <a:r>
                        <a:rPr lang="en-US" altLang="ko-KR"/>
                        <a:t>3</a:t>
                      </a:r>
                      <a:endParaRPr lang="ko-KR" altLang="en-US"/>
                    </a:p>
                  </a:txBody>
                  <a:tcPr/>
                </a:tc>
                <a:tc>
                  <a:txBody>
                    <a:bodyPr/>
                    <a:lstStyle/>
                    <a:p>
                      <a:pPr algn="ctr" latinLnBrk="1"/>
                      <a:r>
                        <a:rPr lang="en-US" altLang="ko-KR"/>
                        <a:t>YES</a:t>
                      </a:r>
                      <a:endParaRPr lang="ko-KR" altLang="en-US"/>
                    </a:p>
                  </a:txBody>
                  <a:tcPr/>
                </a:tc>
                <a:tc>
                  <a:txBody>
                    <a:bodyPr/>
                    <a:lstStyle/>
                    <a:p>
                      <a:pPr algn="ctr" latinLnBrk="1"/>
                      <a:r>
                        <a:rPr lang="en-US" altLang="ko-KR"/>
                        <a:t>NO</a:t>
                      </a:r>
                      <a:endParaRPr lang="ko-KR" altLang="en-US"/>
                    </a:p>
                  </a:txBody>
                  <a:tcPr/>
                </a:tc>
                <a:tc>
                  <a:txBody>
                    <a:bodyPr/>
                    <a:lstStyle/>
                    <a:p>
                      <a:pPr algn="ctr" latinLnBrk="1"/>
                      <a:r>
                        <a:rPr lang="en-US" altLang="ko-KR"/>
                        <a:t>M</a:t>
                      </a:r>
                      <a:endParaRPr lang="ko-KR" altLang="en-US"/>
                    </a:p>
                  </a:txBody>
                  <a:tcPr/>
                </a:tc>
                <a:extLst>
                  <a:ext uri="{0D108BD9-81ED-4DB2-BD59-A6C34878D82A}">
                    <a16:rowId xmlns:a16="http://schemas.microsoft.com/office/drawing/2014/main" xmlns="" val="1789285460"/>
                  </a:ext>
                </a:extLst>
              </a:tr>
              <a:tr h="370840">
                <a:tc>
                  <a:txBody>
                    <a:bodyPr/>
                    <a:lstStyle/>
                    <a:p>
                      <a:pPr algn="ctr" latinLnBrk="1"/>
                      <a:r>
                        <a:rPr lang="en-US" altLang="ko-KR"/>
                        <a:t>4</a:t>
                      </a:r>
                      <a:endParaRPr lang="ko-KR" altLang="en-US"/>
                    </a:p>
                  </a:txBody>
                  <a:tcPr/>
                </a:tc>
                <a:tc>
                  <a:txBody>
                    <a:bodyPr/>
                    <a:lstStyle/>
                    <a:p>
                      <a:pPr algn="ctr" latinLnBrk="1"/>
                      <a:r>
                        <a:rPr lang="en-US" altLang="ko-KR"/>
                        <a:t>NO</a:t>
                      </a:r>
                      <a:endParaRPr lang="ko-KR" altLang="en-US"/>
                    </a:p>
                  </a:txBody>
                  <a:tcPr/>
                </a:tc>
                <a:tc>
                  <a:txBody>
                    <a:bodyPr/>
                    <a:lstStyle/>
                    <a:p>
                      <a:pPr algn="ctr" latinLnBrk="1"/>
                      <a:r>
                        <a:rPr lang="en-US" altLang="ko-KR"/>
                        <a:t>YES</a:t>
                      </a:r>
                      <a:endParaRPr lang="ko-KR" altLang="en-US"/>
                    </a:p>
                  </a:txBody>
                  <a:tcPr/>
                </a:tc>
                <a:tc>
                  <a:txBody>
                    <a:bodyPr/>
                    <a:lstStyle/>
                    <a:p>
                      <a:pPr algn="ctr" latinLnBrk="1"/>
                      <a:r>
                        <a:rPr lang="en-US" altLang="ko-KR"/>
                        <a:t>F</a:t>
                      </a:r>
                      <a:endParaRPr lang="ko-KR" altLang="en-US"/>
                    </a:p>
                  </a:txBody>
                  <a:tcPr/>
                </a:tc>
                <a:extLst>
                  <a:ext uri="{0D108BD9-81ED-4DB2-BD59-A6C34878D82A}">
                    <a16:rowId xmlns:a16="http://schemas.microsoft.com/office/drawing/2014/main" xmlns="" val="4247793760"/>
                  </a:ext>
                </a:extLst>
              </a:tr>
              <a:tr h="370840">
                <a:tc>
                  <a:txBody>
                    <a:bodyPr/>
                    <a:lstStyle/>
                    <a:p>
                      <a:pPr algn="ctr" latinLnBrk="1"/>
                      <a:r>
                        <a:rPr lang="en-US" altLang="ko-KR"/>
                        <a:t>5</a:t>
                      </a:r>
                      <a:endParaRPr lang="ko-KR" altLang="en-US"/>
                    </a:p>
                  </a:txBody>
                  <a:tcPr/>
                </a:tc>
                <a:tc>
                  <a:txBody>
                    <a:bodyPr/>
                    <a:lstStyle/>
                    <a:p>
                      <a:pPr algn="ctr" latinLnBrk="1"/>
                      <a:r>
                        <a:rPr lang="en-US" altLang="ko-KR"/>
                        <a:t>YES</a:t>
                      </a:r>
                      <a:endParaRPr lang="ko-KR" altLang="en-US"/>
                    </a:p>
                  </a:txBody>
                  <a:tcPr/>
                </a:tc>
                <a:tc>
                  <a:txBody>
                    <a:bodyPr/>
                    <a:lstStyle/>
                    <a:p>
                      <a:pPr algn="ctr" latinLnBrk="1"/>
                      <a:r>
                        <a:rPr lang="en-US" altLang="ko-KR"/>
                        <a:t>NO</a:t>
                      </a:r>
                      <a:endParaRPr lang="ko-KR" altLang="en-US"/>
                    </a:p>
                  </a:txBody>
                  <a:tcPr/>
                </a:tc>
                <a:tc>
                  <a:txBody>
                    <a:bodyPr/>
                    <a:lstStyle/>
                    <a:p>
                      <a:pPr algn="ctr" latinLnBrk="1"/>
                      <a:r>
                        <a:rPr lang="en-US" altLang="ko-KR"/>
                        <a:t>M</a:t>
                      </a:r>
                      <a:endParaRPr lang="ko-KR" altLang="en-US"/>
                    </a:p>
                  </a:txBody>
                  <a:tcPr/>
                </a:tc>
                <a:extLst>
                  <a:ext uri="{0D108BD9-81ED-4DB2-BD59-A6C34878D82A}">
                    <a16:rowId xmlns:a16="http://schemas.microsoft.com/office/drawing/2014/main" xmlns="" val="3770579303"/>
                  </a:ext>
                </a:extLst>
              </a:tr>
              <a:tr h="370840">
                <a:tc>
                  <a:txBody>
                    <a:bodyPr/>
                    <a:lstStyle/>
                    <a:p>
                      <a:pPr algn="ctr" latinLnBrk="1"/>
                      <a:r>
                        <a:rPr lang="en-US" altLang="ko-KR"/>
                        <a:t>6</a:t>
                      </a:r>
                      <a:endParaRPr lang="ko-KR" altLang="en-US"/>
                    </a:p>
                  </a:txBody>
                  <a:tcPr/>
                </a:tc>
                <a:tc>
                  <a:txBody>
                    <a:bodyPr/>
                    <a:lstStyle/>
                    <a:p>
                      <a:pPr algn="ctr" latinLnBrk="1"/>
                      <a:r>
                        <a:rPr lang="en-US" altLang="ko-KR"/>
                        <a:t>NO</a:t>
                      </a:r>
                      <a:endParaRPr lang="ko-KR" altLang="en-US"/>
                    </a:p>
                  </a:txBody>
                  <a:tcPr/>
                </a:tc>
                <a:tc>
                  <a:txBody>
                    <a:bodyPr/>
                    <a:lstStyle/>
                    <a:p>
                      <a:pPr algn="ctr" latinLnBrk="1"/>
                      <a:r>
                        <a:rPr lang="en-US" altLang="ko-KR"/>
                        <a:t>NO</a:t>
                      </a:r>
                      <a:endParaRPr lang="ko-KR" altLang="en-US"/>
                    </a:p>
                  </a:txBody>
                  <a:tcPr/>
                </a:tc>
                <a:tc>
                  <a:txBody>
                    <a:bodyPr/>
                    <a:lstStyle/>
                    <a:p>
                      <a:pPr algn="ctr" latinLnBrk="1"/>
                      <a:r>
                        <a:rPr lang="en-US" altLang="ko-KR"/>
                        <a:t>F</a:t>
                      </a:r>
                      <a:endParaRPr lang="ko-KR" altLang="en-US"/>
                    </a:p>
                  </a:txBody>
                  <a:tcPr/>
                </a:tc>
                <a:extLst>
                  <a:ext uri="{0D108BD9-81ED-4DB2-BD59-A6C34878D82A}">
                    <a16:rowId xmlns:a16="http://schemas.microsoft.com/office/drawing/2014/main" xmlns="" val="2487765866"/>
                  </a:ext>
                </a:extLst>
              </a:tr>
            </a:tbl>
          </a:graphicData>
        </a:graphic>
      </p:graphicFrame>
      <p:sp>
        <p:nvSpPr>
          <p:cNvPr id="8" name="TextBox 7">
            <a:extLst>
              <a:ext uri="{FF2B5EF4-FFF2-40B4-BE49-F238E27FC236}">
                <a16:creationId xmlns:a16="http://schemas.microsoft.com/office/drawing/2014/main" xmlns="" id="{9E709603-F0F6-49B2-84E2-43854EF045C9}"/>
              </a:ext>
            </a:extLst>
          </p:cNvPr>
          <p:cNvSpPr txBox="1"/>
          <p:nvPr/>
        </p:nvSpPr>
        <p:spPr>
          <a:xfrm>
            <a:off x="4976037" y="1663809"/>
            <a:ext cx="3522421" cy="2031325"/>
          </a:xfrm>
          <a:prstGeom prst="rect">
            <a:avLst/>
          </a:prstGeom>
          <a:noFill/>
        </p:spPr>
        <p:txBody>
          <a:bodyPr wrap="square" rtlCol="0">
            <a:spAutoFit/>
          </a:bodyPr>
          <a:lstStyle/>
          <a:p>
            <a:r>
              <a:rPr lang="en-US" altLang="ko-KR"/>
              <a:t>Q. </a:t>
            </a:r>
            <a:r>
              <a:rPr lang="ko-KR" altLang="en-US"/>
              <a:t>두 개의 특성으로 남녀를 판단하는 문제</a:t>
            </a:r>
            <a:endParaRPr lang="en-US" altLang="ko-KR"/>
          </a:p>
          <a:p>
            <a:r>
              <a:rPr lang="en-US" altLang="ko-KR"/>
              <a:t>H. </a:t>
            </a:r>
            <a:r>
              <a:rPr lang="ko-KR" altLang="en-US"/>
              <a:t>의사결정트리에선 중요한 특징을 먼저 검색하는 것이 중요함</a:t>
            </a:r>
            <a:endParaRPr lang="en-US" altLang="ko-KR"/>
          </a:p>
          <a:p>
            <a:r>
              <a:rPr lang="en-US" altLang="ko-KR"/>
              <a:t> </a:t>
            </a:r>
          </a:p>
          <a:p>
            <a:r>
              <a:rPr lang="en-US" altLang="ko-KR"/>
              <a:t>Q. </a:t>
            </a:r>
            <a:r>
              <a:rPr lang="ko-KR" altLang="en-US"/>
              <a:t>어떤 특성으로 먼저 검색을 해야 좋을 까</a:t>
            </a:r>
            <a:r>
              <a:rPr lang="en-US" altLang="ko-KR"/>
              <a:t>? </a:t>
            </a:r>
            <a:r>
              <a:rPr lang="ko-KR" altLang="en-US"/>
              <a:t>확신이 높은 걸 선택</a:t>
            </a:r>
            <a:r>
              <a:rPr lang="en-US" altLang="ko-KR"/>
              <a:t>,</a:t>
            </a:r>
            <a:r>
              <a:rPr lang="ko-KR" altLang="en-US"/>
              <a:t> 즉 불확실성이 적은 것을 선택</a:t>
            </a:r>
            <a:r>
              <a:rPr lang="en-US" altLang="ko-KR"/>
              <a:t>.</a:t>
            </a:r>
          </a:p>
          <a:p>
            <a:endParaRPr lang="en-US" altLang="ko-KR"/>
          </a:p>
          <a:p>
            <a:r>
              <a:rPr lang="ko-KR" altLang="en-US"/>
              <a:t>엔트로피가 높은 거</a:t>
            </a:r>
            <a:r>
              <a:rPr lang="en-US" altLang="ko-KR"/>
              <a:t>? </a:t>
            </a:r>
            <a:r>
              <a:rPr lang="ko-KR" altLang="en-US"/>
              <a:t>엔트로피가 낮은 거</a:t>
            </a:r>
            <a:r>
              <a:rPr lang="en-US" altLang="ko-KR"/>
              <a:t>?</a:t>
            </a:r>
            <a:endParaRPr lang="ko-KR" altLang="en-US"/>
          </a:p>
        </p:txBody>
      </p:sp>
    </p:spTree>
    <p:extLst>
      <p:ext uri="{BB962C8B-B14F-4D97-AF65-F5344CB8AC3E}">
        <p14:creationId xmlns:p14="http://schemas.microsoft.com/office/powerpoint/2010/main" xmlns="" val="2269274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직선 연결선 14">
            <a:extLst>
              <a:ext uri="{FF2B5EF4-FFF2-40B4-BE49-F238E27FC236}">
                <a16:creationId xmlns:a16="http://schemas.microsoft.com/office/drawing/2014/main" xmlns="" id="{5960B85F-2AC9-48EF-8239-91CAA879E53B}"/>
              </a:ext>
            </a:extLst>
          </p:cNvPr>
          <p:cNvCxnSpPr/>
          <p:nvPr/>
        </p:nvCxnSpPr>
        <p:spPr>
          <a:xfrm>
            <a:off x="3163187" y="1298693"/>
            <a:ext cx="0" cy="409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xmlns="" id="{3147683A-ABCB-42AB-98AB-CE71374A6C86}"/>
              </a:ext>
            </a:extLst>
          </p:cNvPr>
          <p:cNvCxnSpPr/>
          <p:nvPr/>
        </p:nvCxnSpPr>
        <p:spPr>
          <a:xfrm>
            <a:off x="6039269" y="1298693"/>
            <a:ext cx="0" cy="409069"/>
          </a:xfrm>
          <a:prstGeom prst="line">
            <a:avLst/>
          </a:prstGeom>
        </p:spPr>
        <p:style>
          <a:lnRef idx="1">
            <a:schemeClr val="accent1"/>
          </a:lnRef>
          <a:fillRef idx="0">
            <a:schemeClr val="accent1"/>
          </a:fillRef>
          <a:effectRef idx="0">
            <a:schemeClr val="accent1"/>
          </a:effectRef>
          <a:fontRef idx="minor">
            <a:schemeClr val="tx1"/>
          </a:fontRef>
        </p:style>
      </p:cxnSp>
      <p:sp>
        <p:nvSpPr>
          <p:cNvPr id="2" name="제목 1">
            <a:extLst>
              <a:ext uri="{FF2B5EF4-FFF2-40B4-BE49-F238E27FC236}">
                <a16:creationId xmlns:a16="http://schemas.microsoft.com/office/drawing/2014/main" xmlns="" id="{EAD7C24E-C535-4F9E-9C10-39757AABD577}"/>
              </a:ext>
            </a:extLst>
          </p:cNvPr>
          <p:cNvSpPr>
            <a:spLocks noGrp="1"/>
          </p:cNvSpPr>
          <p:nvPr>
            <p:ph type="title"/>
          </p:nvPr>
        </p:nvSpPr>
        <p:spPr/>
        <p:txBody>
          <a:bodyPr/>
          <a:lstStyle/>
          <a:p>
            <a:r>
              <a:rPr lang="ko-KR" altLang="en-US"/>
              <a:t>엔트로피 응용</a:t>
            </a:r>
            <a:r>
              <a:rPr lang="en-US" altLang="ko-KR"/>
              <a:t>: </a:t>
            </a:r>
            <a:r>
              <a:rPr lang="ko-KR" altLang="en-US"/>
              <a:t>의사결정트리</a:t>
            </a:r>
          </a:p>
        </p:txBody>
      </p:sp>
      <p:sp>
        <p:nvSpPr>
          <p:cNvPr id="3" name="부제목 2">
            <a:extLst>
              <a:ext uri="{FF2B5EF4-FFF2-40B4-BE49-F238E27FC236}">
                <a16:creationId xmlns:a16="http://schemas.microsoft.com/office/drawing/2014/main" xmlns="" id="{53DEAAB7-C34F-48AE-9790-54077FBDFE4E}"/>
              </a:ext>
            </a:extLst>
          </p:cNvPr>
          <p:cNvSpPr>
            <a:spLocks noGrp="1"/>
          </p:cNvSpPr>
          <p:nvPr>
            <p:ph type="subTitle" idx="1"/>
          </p:nvPr>
        </p:nvSpPr>
        <p:spPr/>
        <p:txBody>
          <a:bodyPr/>
          <a:lstStyle/>
          <a:p>
            <a:endParaRPr lang="ko-KR" altLang="en-US"/>
          </a:p>
        </p:txBody>
      </p:sp>
      <p:sp>
        <p:nvSpPr>
          <p:cNvPr id="4" name="TextBox 3">
            <a:extLst>
              <a:ext uri="{FF2B5EF4-FFF2-40B4-BE49-F238E27FC236}">
                <a16:creationId xmlns:a16="http://schemas.microsoft.com/office/drawing/2014/main" xmlns="" id="{F2654789-6763-4547-9D66-776881EB338F}"/>
              </a:ext>
            </a:extLst>
          </p:cNvPr>
          <p:cNvSpPr txBox="1"/>
          <p:nvPr/>
        </p:nvSpPr>
        <p:spPr>
          <a:xfrm>
            <a:off x="2700671" y="992174"/>
            <a:ext cx="925032" cy="307777"/>
          </a:xfrm>
          <a:prstGeom prst="rect">
            <a:avLst/>
          </a:prstGeom>
          <a:noFill/>
          <a:ln>
            <a:solidFill>
              <a:schemeClr val="tx1"/>
            </a:solidFill>
          </a:ln>
        </p:spPr>
        <p:txBody>
          <a:bodyPr wrap="square" rtlCol="0">
            <a:spAutoFit/>
          </a:bodyPr>
          <a:lstStyle/>
          <a:p>
            <a:pPr algn="ctr"/>
            <a:r>
              <a:rPr lang="en-US" altLang="ko-KR"/>
              <a:t>M:3 F:3</a:t>
            </a:r>
            <a:endParaRPr lang="ko-KR" altLang="en-US"/>
          </a:p>
        </p:txBody>
      </p:sp>
      <p:sp>
        <p:nvSpPr>
          <p:cNvPr id="5" name="TextBox 4">
            <a:extLst>
              <a:ext uri="{FF2B5EF4-FFF2-40B4-BE49-F238E27FC236}">
                <a16:creationId xmlns:a16="http://schemas.microsoft.com/office/drawing/2014/main" xmlns="" id="{77F14EB5-53F5-4E0B-8548-D6E32E2C8603}"/>
              </a:ext>
            </a:extLst>
          </p:cNvPr>
          <p:cNvSpPr txBox="1"/>
          <p:nvPr/>
        </p:nvSpPr>
        <p:spPr>
          <a:xfrm>
            <a:off x="5582069" y="992174"/>
            <a:ext cx="925032" cy="307777"/>
          </a:xfrm>
          <a:prstGeom prst="rect">
            <a:avLst/>
          </a:prstGeom>
          <a:noFill/>
          <a:ln>
            <a:solidFill>
              <a:schemeClr val="tx1"/>
            </a:solidFill>
          </a:ln>
        </p:spPr>
        <p:txBody>
          <a:bodyPr wrap="square" rtlCol="0">
            <a:spAutoFit/>
          </a:bodyPr>
          <a:lstStyle/>
          <a:p>
            <a:pPr algn="ctr"/>
            <a:r>
              <a:rPr lang="en-US" altLang="ko-KR"/>
              <a:t>M:3 F:3</a:t>
            </a:r>
            <a:endParaRPr lang="ko-KR" altLang="en-US"/>
          </a:p>
        </p:txBody>
      </p:sp>
      <p:sp>
        <p:nvSpPr>
          <p:cNvPr id="6" name="순서도: 판단 5">
            <a:extLst>
              <a:ext uri="{FF2B5EF4-FFF2-40B4-BE49-F238E27FC236}">
                <a16:creationId xmlns:a16="http://schemas.microsoft.com/office/drawing/2014/main" xmlns="" id="{D4FA24AD-FA60-4F8E-812D-0F70B3A56BBC}"/>
              </a:ext>
            </a:extLst>
          </p:cNvPr>
          <p:cNvSpPr/>
          <p:nvPr/>
        </p:nvSpPr>
        <p:spPr>
          <a:xfrm>
            <a:off x="2693369" y="1503228"/>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A</a:t>
            </a:r>
            <a:endParaRPr lang="ko-KR" altLang="en-US"/>
          </a:p>
        </p:txBody>
      </p:sp>
      <p:sp>
        <p:nvSpPr>
          <p:cNvPr id="7" name="순서도: 판단 6">
            <a:extLst>
              <a:ext uri="{FF2B5EF4-FFF2-40B4-BE49-F238E27FC236}">
                <a16:creationId xmlns:a16="http://schemas.microsoft.com/office/drawing/2014/main" xmlns="" id="{C2F74DB4-D52A-4B32-A152-5FB79DE19494}"/>
              </a:ext>
            </a:extLst>
          </p:cNvPr>
          <p:cNvSpPr/>
          <p:nvPr/>
        </p:nvSpPr>
        <p:spPr>
          <a:xfrm>
            <a:off x="5582069" y="1485169"/>
            <a:ext cx="914400" cy="612648"/>
          </a:xfrm>
          <a:prstGeom prst="flowChartDecis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B</a:t>
            </a:r>
            <a:endParaRPr lang="ko-KR" altLang="en-US"/>
          </a:p>
        </p:txBody>
      </p:sp>
      <p:sp>
        <p:nvSpPr>
          <p:cNvPr id="8" name="TextBox 7">
            <a:extLst>
              <a:ext uri="{FF2B5EF4-FFF2-40B4-BE49-F238E27FC236}">
                <a16:creationId xmlns:a16="http://schemas.microsoft.com/office/drawing/2014/main" xmlns="" id="{0B285DD8-2551-48E4-8A84-97019F270ED4}"/>
              </a:ext>
            </a:extLst>
          </p:cNvPr>
          <p:cNvSpPr txBox="1"/>
          <p:nvPr/>
        </p:nvSpPr>
        <p:spPr>
          <a:xfrm>
            <a:off x="1970363" y="2438206"/>
            <a:ext cx="925032" cy="307777"/>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altLang="ko-KR"/>
              <a:t>M:3 F:0</a:t>
            </a:r>
            <a:endParaRPr lang="ko-KR" altLang="en-US"/>
          </a:p>
        </p:txBody>
      </p:sp>
      <p:sp>
        <p:nvSpPr>
          <p:cNvPr id="9" name="TextBox 8">
            <a:extLst>
              <a:ext uri="{FF2B5EF4-FFF2-40B4-BE49-F238E27FC236}">
                <a16:creationId xmlns:a16="http://schemas.microsoft.com/office/drawing/2014/main" xmlns="" id="{418DEF3C-E0E9-4BAF-8C06-3ACF2ABCC0EC}"/>
              </a:ext>
            </a:extLst>
          </p:cNvPr>
          <p:cNvSpPr txBox="1"/>
          <p:nvPr/>
        </p:nvSpPr>
        <p:spPr>
          <a:xfrm>
            <a:off x="3427012" y="2438206"/>
            <a:ext cx="925032" cy="307777"/>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altLang="ko-KR"/>
              <a:t>M:0 F:3</a:t>
            </a:r>
            <a:endParaRPr lang="ko-KR" altLang="en-US"/>
          </a:p>
        </p:txBody>
      </p:sp>
      <p:sp>
        <p:nvSpPr>
          <p:cNvPr id="10" name="TextBox 9">
            <a:extLst>
              <a:ext uri="{FF2B5EF4-FFF2-40B4-BE49-F238E27FC236}">
                <a16:creationId xmlns:a16="http://schemas.microsoft.com/office/drawing/2014/main" xmlns="" id="{A6104CC9-9DEA-4C7C-94E1-850D47F80536}"/>
              </a:ext>
            </a:extLst>
          </p:cNvPr>
          <p:cNvSpPr txBox="1"/>
          <p:nvPr/>
        </p:nvSpPr>
        <p:spPr>
          <a:xfrm>
            <a:off x="4859058" y="2438206"/>
            <a:ext cx="925032" cy="307777"/>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altLang="ko-KR"/>
              <a:t>M:0 F:1</a:t>
            </a:r>
            <a:endParaRPr lang="ko-KR" altLang="en-US"/>
          </a:p>
        </p:txBody>
      </p:sp>
      <p:sp>
        <p:nvSpPr>
          <p:cNvPr id="11" name="TextBox 10">
            <a:extLst>
              <a:ext uri="{FF2B5EF4-FFF2-40B4-BE49-F238E27FC236}">
                <a16:creationId xmlns:a16="http://schemas.microsoft.com/office/drawing/2014/main" xmlns="" id="{A878C04D-68F2-4971-A989-8557B910991F}"/>
              </a:ext>
            </a:extLst>
          </p:cNvPr>
          <p:cNvSpPr txBox="1"/>
          <p:nvPr/>
        </p:nvSpPr>
        <p:spPr>
          <a:xfrm>
            <a:off x="6273180" y="2438206"/>
            <a:ext cx="925032" cy="307777"/>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altLang="ko-KR"/>
              <a:t>M:3 F:2</a:t>
            </a:r>
            <a:endParaRPr lang="ko-KR" altLang="en-US"/>
          </a:p>
        </p:txBody>
      </p:sp>
      <p:sp>
        <p:nvSpPr>
          <p:cNvPr id="30" name="TextBox 29">
            <a:extLst>
              <a:ext uri="{FF2B5EF4-FFF2-40B4-BE49-F238E27FC236}">
                <a16:creationId xmlns:a16="http://schemas.microsoft.com/office/drawing/2014/main" xmlns="" id="{DFD5BF90-C030-4C5B-9F3A-4973BF45B154}"/>
              </a:ext>
            </a:extLst>
          </p:cNvPr>
          <p:cNvSpPr txBox="1"/>
          <p:nvPr/>
        </p:nvSpPr>
        <p:spPr>
          <a:xfrm>
            <a:off x="170897" y="2856222"/>
            <a:ext cx="1491114" cy="307777"/>
          </a:xfrm>
          <a:prstGeom prst="rect">
            <a:avLst/>
          </a:prstGeom>
          <a:noFill/>
        </p:spPr>
        <p:txBody>
          <a:bodyPr wrap="none" rtlCol="0">
            <a:spAutoFit/>
          </a:bodyPr>
          <a:lstStyle/>
          <a:p>
            <a:r>
              <a:rPr lang="ko-KR" altLang="en-US"/>
              <a:t>각각의 엔트로피</a:t>
            </a:r>
          </a:p>
        </p:txBody>
      </p:sp>
      <p:sp>
        <p:nvSpPr>
          <p:cNvPr id="31" name="TextBox 30">
            <a:extLst>
              <a:ext uri="{FF2B5EF4-FFF2-40B4-BE49-F238E27FC236}">
                <a16:creationId xmlns:a16="http://schemas.microsoft.com/office/drawing/2014/main" xmlns="" id="{2A471DF9-2FEB-4006-A05F-FFB65C2E1AC8}"/>
              </a:ext>
            </a:extLst>
          </p:cNvPr>
          <p:cNvSpPr txBox="1"/>
          <p:nvPr/>
        </p:nvSpPr>
        <p:spPr>
          <a:xfrm>
            <a:off x="350433" y="3267516"/>
            <a:ext cx="1311578" cy="307777"/>
          </a:xfrm>
          <a:prstGeom prst="rect">
            <a:avLst/>
          </a:prstGeom>
          <a:noFill/>
        </p:spPr>
        <p:txBody>
          <a:bodyPr wrap="none" rtlCol="0">
            <a:spAutoFit/>
          </a:bodyPr>
          <a:lstStyle/>
          <a:p>
            <a:r>
              <a:rPr lang="ko-KR" altLang="en-US"/>
              <a:t>엔트로피 합계</a:t>
            </a:r>
          </a:p>
        </p:txBody>
      </p:sp>
      <p:sp>
        <p:nvSpPr>
          <p:cNvPr id="33" name="TextBox 32">
            <a:extLst>
              <a:ext uri="{FF2B5EF4-FFF2-40B4-BE49-F238E27FC236}">
                <a16:creationId xmlns:a16="http://schemas.microsoft.com/office/drawing/2014/main" xmlns="" id="{9EDCB4AA-21D7-4C62-9706-025B88FC1EAF}"/>
              </a:ext>
            </a:extLst>
          </p:cNvPr>
          <p:cNvSpPr txBox="1"/>
          <p:nvPr/>
        </p:nvSpPr>
        <p:spPr>
          <a:xfrm>
            <a:off x="1970363" y="2856222"/>
            <a:ext cx="772969" cy="307777"/>
          </a:xfrm>
          <a:prstGeom prst="rect">
            <a:avLst/>
          </a:prstGeom>
          <a:noFill/>
        </p:spPr>
        <p:txBody>
          <a:bodyPr wrap="none" rtlCol="0">
            <a:spAutoFit/>
          </a:bodyPr>
          <a:lstStyle/>
          <a:p>
            <a:r>
              <a:rPr lang="en-US" altLang="ko-KR"/>
              <a:t>3/6* E1</a:t>
            </a:r>
            <a:endParaRPr lang="ko-KR" altLang="en-US"/>
          </a:p>
        </p:txBody>
      </p:sp>
      <p:sp>
        <p:nvSpPr>
          <p:cNvPr id="34" name="TextBox 33">
            <a:extLst>
              <a:ext uri="{FF2B5EF4-FFF2-40B4-BE49-F238E27FC236}">
                <a16:creationId xmlns:a16="http://schemas.microsoft.com/office/drawing/2014/main" xmlns="" id="{5A2827D6-7F99-497D-93B2-41C3842C8D0E}"/>
              </a:ext>
            </a:extLst>
          </p:cNvPr>
          <p:cNvSpPr txBox="1"/>
          <p:nvPr/>
        </p:nvSpPr>
        <p:spPr>
          <a:xfrm>
            <a:off x="3427012" y="2856222"/>
            <a:ext cx="772969" cy="307777"/>
          </a:xfrm>
          <a:prstGeom prst="rect">
            <a:avLst/>
          </a:prstGeom>
          <a:noFill/>
        </p:spPr>
        <p:txBody>
          <a:bodyPr wrap="none" rtlCol="0">
            <a:spAutoFit/>
          </a:bodyPr>
          <a:lstStyle/>
          <a:p>
            <a:r>
              <a:rPr lang="en-US" altLang="ko-KR"/>
              <a:t>3/6* E2</a:t>
            </a:r>
            <a:endParaRPr lang="ko-KR" altLang="en-US"/>
          </a:p>
        </p:txBody>
      </p:sp>
      <p:sp>
        <p:nvSpPr>
          <p:cNvPr id="35" name="TextBox 34">
            <a:extLst>
              <a:ext uri="{FF2B5EF4-FFF2-40B4-BE49-F238E27FC236}">
                <a16:creationId xmlns:a16="http://schemas.microsoft.com/office/drawing/2014/main" xmlns="" id="{A791739B-8230-4A3F-A3A5-D03272D33887}"/>
              </a:ext>
            </a:extLst>
          </p:cNvPr>
          <p:cNvSpPr txBox="1"/>
          <p:nvPr/>
        </p:nvSpPr>
        <p:spPr>
          <a:xfrm>
            <a:off x="1864032" y="3267516"/>
            <a:ext cx="2573075" cy="307777"/>
          </a:xfrm>
          <a:prstGeom prst="rect">
            <a:avLst/>
          </a:prstGeom>
          <a:noFill/>
        </p:spPr>
        <p:txBody>
          <a:bodyPr wrap="square" rtlCol="0">
            <a:spAutoFit/>
          </a:bodyPr>
          <a:lstStyle/>
          <a:p>
            <a:pPr algn="ctr"/>
            <a:r>
              <a:rPr lang="en-US" altLang="ko-KR"/>
              <a:t>3/6* E1 + 3/6* E2</a:t>
            </a:r>
            <a:endParaRPr lang="ko-KR" altLang="en-US"/>
          </a:p>
        </p:txBody>
      </p:sp>
      <p:sp>
        <p:nvSpPr>
          <p:cNvPr id="37" name="TextBox 36">
            <a:extLst>
              <a:ext uri="{FF2B5EF4-FFF2-40B4-BE49-F238E27FC236}">
                <a16:creationId xmlns:a16="http://schemas.microsoft.com/office/drawing/2014/main" xmlns="" id="{CECC9738-4421-44AC-95F5-4A5C09BA777C}"/>
              </a:ext>
            </a:extLst>
          </p:cNvPr>
          <p:cNvSpPr txBox="1"/>
          <p:nvPr/>
        </p:nvSpPr>
        <p:spPr>
          <a:xfrm>
            <a:off x="4859058" y="2856222"/>
            <a:ext cx="772969" cy="307777"/>
          </a:xfrm>
          <a:prstGeom prst="rect">
            <a:avLst/>
          </a:prstGeom>
          <a:noFill/>
        </p:spPr>
        <p:txBody>
          <a:bodyPr wrap="none" rtlCol="0">
            <a:spAutoFit/>
          </a:bodyPr>
          <a:lstStyle/>
          <a:p>
            <a:r>
              <a:rPr lang="en-US" altLang="ko-KR"/>
              <a:t>1/6* E3</a:t>
            </a:r>
            <a:endParaRPr lang="ko-KR" altLang="en-US"/>
          </a:p>
        </p:txBody>
      </p:sp>
      <p:sp>
        <p:nvSpPr>
          <p:cNvPr id="38" name="TextBox 37">
            <a:extLst>
              <a:ext uri="{FF2B5EF4-FFF2-40B4-BE49-F238E27FC236}">
                <a16:creationId xmlns:a16="http://schemas.microsoft.com/office/drawing/2014/main" xmlns="" id="{29B4FB47-18E0-4D7F-9ECA-737303AFF5EE}"/>
              </a:ext>
            </a:extLst>
          </p:cNvPr>
          <p:cNvSpPr txBox="1"/>
          <p:nvPr/>
        </p:nvSpPr>
        <p:spPr>
          <a:xfrm>
            <a:off x="6273180" y="2856222"/>
            <a:ext cx="772969" cy="307777"/>
          </a:xfrm>
          <a:prstGeom prst="rect">
            <a:avLst/>
          </a:prstGeom>
          <a:noFill/>
        </p:spPr>
        <p:txBody>
          <a:bodyPr wrap="none" rtlCol="0">
            <a:spAutoFit/>
          </a:bodyPr>
          <a:lstStyle/>
          <a:p>
            <a:r>
              <a:rPr lang="en-US" altLang="ko-KR"/>
              <a:t>5/6* E4</a:t>
            </a:r>
            <a:endParaRPr lang="ko-KR" altLang="en-US"/>
          </a:p>
        </p:txBody>
      </p:sp>
      <p:sp>
        <p:nvSpPr>
          <p:cNvPr id="39" name="TextBox 38">
            <a:extLst>
              <a:ext uri="{FF2B5EF4-FFF2-40B4-BE49-F238E27FC236}">
                <a16:creationId xmlns:a16="http://schemas.microsoft.com/office/drawing/2014/main" xmlns="" id="{7D592BA2-194A-43E9-8752-61E130E8995D}"/>
              </a:ext>
            </a:extLst>
          </p:cNvPr>
          <p:cNvSpPr txBox="1"/>
          <p:nvPr/>
        </p:nvSpPr>
        <p:spPr>
          <a:xfrm>
            <a:off x="4848426" y="3267516"/>
            <a:ext cx="2573075" cy="307777"/>
          </a:xfrm>
          <a:prstGeom prst="rect">
            <a:avLst/>
          </a:prstGeom>
          <a:noFill/>
        </p:spPr>
        <p:txBody>
          <a:bodyPr wrap="square" rtlCol="0">
            <a:spAutoFit/>
          </a:bodyPr>
          <a:lstStyle/>
          <a:p>
            <a:pPr algn="ctr"/>
            <a:r>
              <a:rPr lang="en-US" altLang="ko-KR"/>
              <a:t>1/6* E3 + 5/6* E4</a:t>
            </a:r>
            <a:endParaRPr lang="ko-KR" altLang="en-US"/>
          </a:p>
        </p:txBody>
      </p:sp>
      <p:sp>
        <p:nvSpPr>
          <p:cNvPr id="40" name="TextBox 39">
            <a:extLst>
              <a:ext uri="{FF2B5EF4-FFF2-40B4-BE49-F238E27FC236}">
                <a16:creationId xmlns:a16="http://schemas.microsoft.com/office/drawing/2014/main" xmlns="" id="{9A2C6D55-3748-47F3-8414-C54B952653D3}"/>
              </a:ext>
            </a:extLst>
          </p:cNvPr>
          <p:cNvSpPr txBox="1"/>
          <p:nvPr/>
        </p:nvSpPr>
        <p:spPr>
          <a:xfrm>
            <a:off x="2870314" y="3689092"/>
            <a:ext cx="505267" cy="369332"/>
          </a:xfrm>
          <a:prstGeom prst="rect">
            <a:avLst/>
          </a:prstGeom>
          <a:solidFill>
            <a:srgbClr val="FF0000"/>
          </a:solidFill>
        </p:spPr>
        <p:txBody>
          <a:bodyPr wrap="none" rtlCol="0">
            <a:spAutoFit/>
          </a:bodyPr>
          <a:lstStyle/>
          <a:p>
            <a:r>
              <a:rPr lang="en-US" altLang="ko-KR" sz="1800">
                <a:solidFill>
                  <a:schemeClr val="bg1"/>
                </a:solidFill>
              </a:rPr>
              <a:t>0.0</a:t>
            </a:r>
            <a:endParaRPr lang="ko-KR" altLang="en-US" sz="1800">
              <a:solidFill>
                <a:schemeClr val="bg1"/>
              </a:solidFill>
            </a:endParaRPr>
          </a:p>
        </p:txBody>
      </p:sp>
      <p:sp>
        <p:nvSpPr>
          <p:cNvPr id="41" name="TextBox 40">
            <a:extLst>
              <a:ext uri="{FF2B5EF4-FFF2-40B4-BE49-F238E27FC236}">
                <a16:creationId xmlns:a16="http://schemas.microsoft.com/office/drawing/2014/main" xmlns="" id="{B5FA06F5-8D98-474D-9EF6-44C853FAEB98}"/>
              </a:ext>
            </a:extLst>
          </p:cNvPr>
          <p:cNvSpPr txBox="1"/>
          <p:nvPr/>
        </p:nvSpPr>
        <p:spPr>
          <a:xfrm>
            <a:off x="5755233" y="3689092"/>
            <a:ext cx="761747" cy="369332"/>
          </a:xfrm>
          <a:prstGeom prst="rect">
            <a:avLst/>
          </a:prstGeom>
          <a:solidFill>
            <a:srgbClr val="FF0000"/>
          </a:solidFill>
        </p:spPr>
        <p:txBody>
          <a:bodyPr wrap="none" rtlCol="0">
            <a:spAutoFit/>
          </a:bodyPr>
          <a:lstStyle/>
          <a:p>
            <a:r>
              <a:rPr lang="en-US" altLang="ko-KR" sz="1800">
                <a:solidFill>
                  <a:schemeClr val="bg1"/>
                </a:solidFill>
              </a:rPr>
              <a:t>0.966</a:t>
            </a:r>
            <a:endParaRPr lang="ko-KR" altLang="en-US" sz="1800">
              <a:solidFill>
                <a:schemeClr val="bg1"/>
              </a:solidFill>
            </a:endParaRPr>
          </a:p>
        </p:txBody>
      </p:sp>
    </p:spTree>
    <p:extLst>
      <p:ext uri="{BB962C8B-B14F-4D97-AF65-F5344CB8AC3E}">
        <p14:creationId xmlns:p14="http://schemas.microsoft.com/office/powerpoint/2010/main" xmlns="" val="18330086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9DC063D6-6460-4265-9B0F-C17B0A6D0DD4}"/>
              </a:ext>
            </a:extLst>
          </p:cNvPr>
          <p:cNvSpPr>
            <a:spLocks noGrp="1"/>
          </p:cNvSpPr>
          <p:nvPr>
            <p:ph type="title"/>
          </p:nvPr>
        </p:nvSpPr>
        <p:spPr/>
        <p:txBody>
          <a:bodyPr/>
          <a:lstStyle/>
          <a:p>
            <a:r>
              <a:rPr lang="ko-KR" altLang="en-US"/>
              <a:t>학습세트</a:t>
            </a:r>
            <a:r>
              <a:rPr lang="en-US" altLang="ko-KR"/>
              <a:t>, </a:t>
            </a:r>
            <a:r>
              <a:rPr lang="ko-KR" altLang="en-US"/>
              <a:t>평가세트</a:t>
            </a:r>
          </a:p>
        </p:txBody>
      </p:sp>
      <p:sp>
        <p:nvSpPr>
          <p:cNvPr id="3" name="부제목 2">
            <a:extLst>
              <a:ext uri="{FF2B5EF4-FFF2-40B4-BE49-F238E27FC236}">
                <a16:creationId xmlns:a16="http://schemas.microsoft.com/office/drawing/2014/main" xmlns="" id="{5FB982A9-5849-4D27-BC06-D7991F65CA11}"/>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3EC9C2C3-CEC4-4783-AA16-40131B99A55D}"/>
              </a:ext>
            </a:extLst>
          </p:cNvPr>
          <p:cNvSpPr/>
          <p:nvPr/>
        </p:nvSpPr>
        <p:spPr>
          <a:xfrm>
            <a:off x="318977" y="1592803"/>
            <a:ext cx="8144540" cy="1463221"/>
          </a:xfrm>
          <a:prstGeom prst="rect">
            <a:avLst/>
          </a:prstGeom>
        </p:spPr>
        <p:txBody>
          <a:bodyPr wrap="square">
            <a:spAutoFit/>
          </a:bodyPr>
          <a:lstStyle/>
          <a:p>
            <a:pPr>
              <a:lnSpc>
                <a:spcPct val="130000"/>
              </a:lnSpc>
            </a:pPr>
            <a:r>
              <a:rPr lang="ko-KR" altLang="en-US"/>
              <a:t>머신러닝 모델의 효과성을 검증하기 위해 데이터를 나눌 때 보통 아래와 같이 세 개의 셋트로 나눔</a:t>
            </a:r>
            <a:endParaRPr lang="en-US" altLang="ko-KR"/>
          </a:p>
          <a:p>
            <a:pPr>
              <a:lnSpc>
                <a:spcPct val="130000"/>
              </a:lnSpc>
            </a:pPr>
            <a:endParaRPr lang="en-US" altLang="ko-KR"/>
          </a:p>
          <a:p>
            <a:pPr marL="285750" indent="-285750">
              <a:lnSpc>
                <a:spcPct val="130000"/>
              </a:lnSpc>
              <a:buFont typeface="Arial" panose="020B0604020202020204" pitchFamily="34" charset="0"/>
              <a:buChar char="•"/>
            </a:pPr>
            <a:r>
              <a:rPr lang="en-US" altLang="ko-KR"/>
              <a:t>Training Set (</a:t>
            </a:r>
            <a:r>
              <a:rPr lang="ko-KR" altLang="en-US"/>
              <a:t>학습 세트</a:t>
            </a:r>
            <a:r>
              <a:rPr lang="en-US" altLang="ko-KR"/>
              <a:t>) : </a:t>
            </a:r>
            <a:r>
              <a:rPr lang="ko-KR" altLang="en-US"/>
              <a:t>알고리즘이 학습할 데이터</a:t>
            </a:r>
            <a:endParaRPr lang="en-US" altLang="ko-KR"/>
          </a:p>
          <a:p>
            <a:pPr marL="285750" indent="-285750">
              <a:lnSpc>
                <a:spcPct val="130000"/>
              </a:lnSpc>
              <a:buFont typeface="Arial" panose="020B0604020202020204" pitchFamily="34" charset="0"/>
              <a:buChar char="•"/>
            </a:pPr>
            <a:r>
              <a:rPr lang="en-US" altLang="ko-KR"/>
              <a:t>Validation Set (</a:t>
            </a:r>
            <a:r>
              <a:rPr lang="ko-KR" altLang="en-US"/>
              <a:t>검증 세트</a:t>
            </a:r>
            <a:r>
              <a:rPr lang="en-US" altLang="ko-KR"/>
              <a:t>) : </a:t>
            </a:r>
            <a:r>
              <a:rPr lang="ko-KR" altLang="en-US"/>
              <a:t>모델의 예측</a:t>
            </a:r>
            <a:r>
              <a:rPr lang="en-US" altLang="ko-KR"/>
              <a:t>/</a:t>
            </a:r>
            <a:r>
              <a:rPr lang="ko-KR" altLang="en-US"/>
              <a:t>분류 정확도를 계산</a:t>
            </a:r>
            <a:endParaRPr lang="en-US" altLang="ko-KR"/>
          </a:p>
          <a:p>
            <a:pPr marL="285750" indent="-285750">
              <a:lnSpc>
                <a:spcPct val="130000"/>
              </a:lnSpc>
              <a:buFont typeface="Arial" panose="020B0604020202020204" pitchFamily="34" charset="0"/>
              <a:buChar char="•"/>
            </a:pPr>
            <a:r>
              <a:rPr lang="en-US" altLang="ko-KR"/>
              <a:t>Test Set (</a:t>
            </a:r>
            <a:r>
              <a:rPr lang="ko-KR" altLang="en-US"/>
              <a:t>평가 세트</a:t>
            </a:r>
            <a:r>
              <a:rPr lang="en-US" altLang="ko-KR"/>
              <a:t>) : </a:t>
            </a:r>
            <a:r>
              <a:rPr lang="ko-KR" altLang="en-US"/>
              <a:t>검증세트와 거의 같은 개념</a:t>
            </a:r>
          </a:p>
        </p:txBody>
      </p:sp>
      <p:sp>
        <p:nvSpPr>
          <p:cNvPr id="5" name="직사각형 4">
            <a:extLst>
              <a:ext uri="{FF2B5EF4-FFF2-40B4-BE49-F238E27FC236}">
                <a16:creationId xmlns:a16="http://schemas.microsoft.com/office/drawing/2014/main" xmlns="" id="{E312CFCC-06DD-4652-8944-2499299CA62D}"/>
              </a:ext>
            </a:extLst>
          </p:cNvPr>
          <p:cNvSpPr/>
          <p:nvPr/>
        </p:nvSpPr>
        <p:spPr>
          <a:xfrm>
            <a:off x="318977" y="914600"/>
            <a:ext cx="8410354" cy="622991"/>
          </a:xfrm>
          <a:prstGeom prst="rect">
            <a:avLst/>
          </a:prstGeom>
        </p:spPr>
        <p:txBody>
          <a:bodyPr wrap="square">
            <a:spAutoFit/>
          </a:bodyPr>
          <a:lstStyle/>
          <a:p>
            <a:pPr>
              <a:lnSpc>
                <a:spcPct val="130000"/>
              </a:lnSpc>
            </a:pPr>
            <a:r>
              <a:rPr lang="ko-KR" altLang="en-US"/>
              <a:t>지도학습</a:t>
            </a:r>
            <a:r>
              <a:rPr lang="en-US" altLang="ko-KR"/>
              <a:t>(supervised learning)</a:t>
            </a:r>
            <a:r>
              <a:rPr lang="ko-KR" altLang="en-US"/>
              <a:t>에서는 다행히도 이미 레이블링 된</a:t>
            </a:r>
            <a:r>
              <a:rPr lang="en-US" altLang="ko-KR"/>
              <a:t>(</a:t>
            </a:r>
            <a:r>
              <a:rPr lang="ko-KR" altLang="en-US"/>
              <a:t>정답이 있는</a:t>
            </a:r>
            <a:r>
              <a:rPr lang="en-US" altLang="ko-KR"/>
              <a:t>) </a:t>
            </a:r>
            <a:r>
              <a:rPr lang="ko-KR" altLang="en-US"/>
              <a:t>데이터가 있기 때문에 그걸 활용해서 알고리즘의 정확도를 테스트 할 수 있다</a:t>
            </a:r>
            <a:r>
              <a:rPr lang="en-US" altLang="ko-KR"/>
              <a:t>.</a:t>
            </a:r>
            <a:endParaRPr lang="ko-KR" altLang="en-US"/>
          </a:p>
        </p:txBody>
      </p:sp>
      <p:sp>
        <p:nvSpPr>
          <p:cNvPr id="6" name="직사각형 5">
            <a:extLst>
              <a:ext uri="{FF2B5EF4-FFF2-40B4-BE49-F238E27FC236}">
                <a16:creationId xmlns:a16="http://schemas.microsoft.com/office/drawing/2014/main" xmlns="" id="{2ECEDCB2-18E0-43A5-A5C6-858F15DF2368}"/>
              </a:ext>
            </a:extLst>
          </p:cNvPr>
          <p:cNvSpPr/>
          <p:nvPr/>
        </p:nvSpPr>
        <p:spPr>
          <a:xfrm>
            <a:off x="318976" y="3111235"/>
            <a:ext cx="8410353" cy="903068"/>
          </a:xfrm>
          <a:prstGeom prst="rect">
            <a:avLst/>
          </a:prstGeom>
        </p:spPr>
        <p:txBody>
          <a:bodyPr wrap="square">
            <a:spAutoFit/>
          </a:bodyPr>
          <a:lstStyle/>
          <a:p>
            <a:pPr>
              <a:lnSpc>
                <a:spcPct val="130000"/>
              </a:lnSpc>
            </a:pPr>
            <a:r>
              <a:rPr lang="ko-KR" altLang="en-US"/>
              <a:t>예측</a:t>
            </a:r>
            <a:r>
              <a:rPr lang="en-US" altLang="ko-KR"/>
              <a:t>/</a:t>
            </a:r>
            <a:r>
              <a:rPr lang="ko-KR" altLang="en-US"/>
              <a:t>분류된 값을 받아서 실제로 갖고 있던 답</a:t>
            </a:r>
            <a:r>
              <a:rPr lang="en-US" altLang="ko-KR"/>
              <a:t>(</a:t>
            </a:r>
            <a:r>
              <a:rPr lang="ko-KR" altLang="en-US"/>
              <a:t>검증세트</a:t>
            </a:r>
            <a:r>
              <a:rPr lang="en-US" altLang="ko-KR"/>
              <a:t>)</a:t>
            </a:r>
            <a:r>
              <a:rPr lang="ko-KR" altLang="en-US"/>
              <a:t>과 비교하여  정확도</a:t>
            </a:r>
            <a:r>
              <a:rPr lang="en-US" altLang="ko-KR"/>
              <a:t>(Accuracy)</a:t>
            </a:r>
            <a:r>
              <a:rPr lang="ko-KR" altLang="en-US"/>
              <a:t>를 알 수 있다</a:t>
            </a:r>
            <a:r>
              <a:rPr lang="en-US" altLang="ko-KR"/>
              <a:t>.</a:t>
            </a:r>
          </a:p>
          <a:p>
            <a:pPr>
              <a:lnSpc>
                <a:spcPct val="130000"/>
              </a:lnSpc>
            </a:pPr>
            <a:r>
              <a:rPr lang="ko-KR" altLang="en-US"/>
              <a:t>정확도</a:t>
            </a:r>
            <a:r>
              <a:rPr lang="en-US" altLang="ko-KR"/>
              <a:t>(Accuracy)</a:t>
            </a:r>
            <a:r>
              <a:rPr lang="ko-KR" altLang="en-US"/>
              <a:t>가 만능은 아니다</a:t>
            </a:r>
            <a:r>
              <a:rPr lang="en-US" altLang="ko-KR"/>
              <a:t>. </a:t>
            </a:r>
            <a:r>
              <a:rPr lang="ko-KR" altLang="en-US"/>
              <a:t>머신러닝 알고리즘의 효과를 판단할 때 오히려 정밀도</a:t>
            </a:r>
            <a:r>
              <a:rPr lang="en-US" altLang="ko-KR"/>
              <a:t>(precision)</a:t>
            </a:r>
            <a:r>
              <a:rPr lang="ko-KR" altLang="en-US"/>
              <a:t>과 재현율</a:t>
            </a:r>
            <a:r>
              <a:rPr lang="en-US" altLang="ko-KR"/>
              <a:t>(recall)</a:t>
            </a:r>
            <a:r>
              <a:rPr lang="ko-KR" altLang="en-US"/>
              <a:t>이 좋다</a:t>
            </a:r>
            <a:r>
              <a:rPr lang="en-US" altLang="ko-KR"/>
              <a:t> </a:t>
            </a:r>
            <a:endParaRPr lang="ko-KR" altLang="en-US"/>
          </a:p>
        </p:txBody>
      </p:sp>
    </p:spTree>
    <p:extLst>
      <p:ext uri="{BB962C8B-B14F-4D97-AF65-F5344CB8AC3E}">
        <p14:creationId xmlns:p14="http://schemas.microsoft.com/office/powerpoint/2010/main" xmlns="" val="648730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E50E9B0C-EB7A-4619-9E38-56E975D04AF7}"/>
              </a:ext>
            </a:extLst>
          </p:cNvPr>
          <p:cNvSpPr>
            <a:spLocks noGrp="1"/>
          </p:cNvSpPr>
          <p:nvPr>
            <p:ph type="title"/>
          </p:nvPr>
        </p:nvSpPr>
        <p:spPr/>
        <p:txBody>
          <a:bodyPr/>
          <a:lstStyle/>
          <a:p>
            <a:r>
              <a:rPr lang="ko-KR" altLang="en-US"/>
              <a:t>어떻게 데이터 세트를 나눌 것인가</a:t>
            </a:r>
          </a:p>
        </p:txBody>
      </p:sp>
      <p:sp>
        <p:nvSpPr>
          <p:cNvPr id="3" name="부제목 2">
            <a:extLst>
              <a:ext uri="{FF2B5EF4-FFF2-40B4-BE49-F238E27FC236}">
                <a16:creationId xmlns:a16="http://schemas.microsoft.com/office/drawing/2014/main" xmlns="" id="{889B7040-9291-4860-A4AF-3C9B304E3AE8}"/>
              </a:ext>
            </a:extLst>
          </p:cNvPr>
          <p:cNvSpPr>
            <a:spLocks noGrp="1"/>
          </p:cNvSpPr>
          <p:nvPr>
            <p:ph type="subTitle" idx="1"/>
          </p:nvPr>
        </p:nvSpPr>
        <p:spPr>
          <a:solidFill>
            <a:schemeClr val="accent2"/>
          </a:solidFill>
        </p:spPr>
        <p:txBody>
          <a:bodyPr/>
          <a:lstStyle/>
          <a:p>
            <a:endParaRPr lang="ko-KR" altLang="en-US"/>
          </a:p>
        </p:txBody>
      </p:sp>
      <p:sp>
        <p:nvSpPr>
          <p:cNvPr id="4" name="직사각형 3">
            <a:extLst>
              <a:ext uri="{FF2B5EF4-FFF2-40B4-BE49-F238E27FC236}">
                <a16:creationId xmlns:a16="http://schemas.microsoft.com/office/drawing/2014/main" xmlns="" id="{21E9FE1C-B23E-48BE-A333-823C399CAB6F}"/>
              </a:ext>
            </a:extLst>
          </p:cNvPr>
          <p:cNvSpPr/>
          <p:nvPr/>
        </p:nvSpPr>
        <p:spPr>
          <a:xfrm>
            <a:off x="414670" y="954766"/>
            <a:ext cx="8319952" cy="1183144"/>
          </a:xfrm>
          <a:prstGeom prst="rect">
            <a:avLst/>
          </a:prstGeom>
        </p:spPr>
        <p:txBody>
          <a:bodyPr wrap="square">
            <a:spAutoFit/>
          </a:bodyPr>
          <a:lstStyle/>
          <a:p>
            <a:pPr>
              <a:lnSpc>
                <a:spcPct val="130000"/>
              </a:lnSpc>
            </a:pPr>
            <a:r>
              <a:rPr lang="ko-KR" altLang="en-US"/>
              <a:t>일반적으로 전체 데이터 중 </a:t>
            </a:r>
            <a:r>
              <a:rPr lang="en-US" altLang="ko-KR"/>
              <a:t>80%</a:t>
            </a:r>
            <a:r>
              <a:rPr lang="ko-KR" altLang="en-US"/>
              <a:t>를 학습으로</a:t>
            </a:r>
            <a:r>
              <a:rPr lang="en-US" altLang="ko-KR"/>
              <a:t>, 20%</a:t>
            </a:r>
            <a:r>
              <a:rPr lang="ko-KR" altLang="en-US"/>
              <a:t>를 검증으로 사용하는 것이 좋다</a:t>
            </a:r>
            <a:r>
              <a:rPr lang="en-US" altLang="ko-KR"/>
              <a:t>. </a:t>
            </a:r>
            <a:r>
              <a:rPr lang="ko-KR" altLang="en-US"/>
              <a:t>학습 세트가 너무 작으면 알고리즘이 효과적으로 학습하기에 충분치 않을 수 있다</a:t>
            </a:r>
            <a:r>
              <a:rPr lang="en-US" altLang="ko-KR"/>
              <a:t>. </a:t>
            </a:r>
            <a:r>
              <a:rPr lang="ko-KR" altLang="en-US"/>
              <a:t>반면</a:t>
            </a:r>
            <a:r>
              <a:rPr lang="en-US" altLang="ko-KR"/>
              <a:t>, </a:t>
            </a:r>
            <a:r>
              <a:rPr lang="ko-KR" altLang="en-US"/>
              <a:t>검증 데이터가 너무 작으면 이를 통해 계산한 정확도</a:t>
            </a:r>
            <a:r>
              <a:rPr lang="en-US" altLang="ko-KR"/>
              <a:t>(Accuracy), </a:t>
            </a:r>
            <a:r>
              <a:rPr lang="ko-KR" altLang="en-US"/>
              <a:t>정밀도</a:t>
            </a:r>
            <a:r>
              <a:rPr lang="en-US" altLang="ko-KR"/>
              <a:t>(precision), </a:t>
            </a:r>
            <a:r>
              <a:rPr lang="ko-KR" altLang="en-US"/>
              <a:t>재현율</a:t>
            </a:r>
            <a:r>
              <a:rPr lang="en-US" altLang="ko-KR"/>
              <a:t>(recall), F1 </a:t>
            </a:r>
            <a:r>
              <a:rPr lang="ko-KR" altLang="en-US"/>
              <a:t>점수가 서로 차이가 많이 나서 신뢰하기 어려울 수 있다</a:t>
            </a:r>
            <a:r>
              <a:rPr lang="en-US" altLang="ko-KR"/>
              <a:t>.</a:t>
            </a:r>
            <a:endParaRPr lang="ko-KR" altLang="en-US"/>
          </a:p>
        </p:txBody>
      </p:sp>
      <p:sp>
        <p:nvSpPr>
          <p:cNvPr id="5" name="직사각형 4">
            <a:extLst>
              <a:ext uri="{FF2B5EF4-FFF2-40B4-BE49-F238E27FC236}">
                <a16:creationId xmlns:a16="http://schemas.microsoft.com/office/drawing/2014/main" xmlns="" id="{87098EF6-3392-4835-92B2-5EA95098ADEB}"/>
              </a:ext>
            </a:extLst>
          </p:cNvPr>
          <p:cNvSpPr/>
          <p:nvPr/>
        </p:nvSpPr>
        <p:spPr>
          <a:xfrm>
            <a:off x="409329" y="2437796"/>
            <a:ext cx="8325293" cy="1463542"/>
          </a:xfrm>
          <a:prstGeom prst="rect">
            <a:avLst/>
          </a:prstGeom>
        </p:spPr>
        <p:txBody>
          <a:bodyPr wrap="square">
            <a:spAutoFit/>
          </a:bodyPr>
          <a:lstStyle/>
          <a:p>
            <a:pPr>
              <a:lnSpc>
                <a:spcPct val="130000"/>
              </a:lnSpc>
            </a:pPr>
            <a:r>
              <a:rPr lang="ko-KR" altLang="en-US"/>
              <a:t>다행히 </a:t>
            </a:r>
            <a:r>
              <a:rPr lang="en-US" altLang="ko-KR"/>
              <a:t>sklearn </a:t>
            </a:r>
            <a:r>
              <a:rPr lang="ko-KR" altLang="en-US"/>
              <a:t>라이브러리는 데이터를 나누는 편리한 기능을 제공한다</a:t>
            </a:r>
            <a:endParaRPr lang="en-US" altLang="ko-KR"/>
          </a:p>
          <a:p>
            <a:pPr>
              <a:lnSpc>
                <a:spcPct val="130000"/>
              </a:lnSpc>
            </a:pPr>
            <a:r>
              <a:rPr lang="en-US" altLang="ko-KR"/>
              <a:t>from sklearn.model_selection import train_test_split</a:t>
            </a:r>
          </a:p>
          <a:p>
            <a:pPr>
              <a:lnSpc>
                <a:spcPct val="130000"/>
              </a:lnSpc>
            </a:pPr>
            <a:endParaRPr lang="en-US" altLang="ko-KR"/>
          </a:p>
          <a:p>
            <a:pPr>
              <a:lnSpc>
                <a:spcPct val="130000"/>
              </a:lnSpc>
            </a:pPr>
            <a:r>
              <a:rPr lang="en-US" altLang="ko-KR"/>
              <a:t>training_data, validation_data , training_labels, validation_labels </a:t>
            </a:r>
          </a:p>
          <a:p>
            <a:pPr>
              <a:lnSpc>
                <a:spcPct val="130000"/>
              </a:lnSpc>
            </a:pPr>
            <a:r>
              <a:rPr lang="en-US" altLang="ko-KR"/>
              <a:t>	= train_test_split(x, y, train_size=0.8, test_size=0.2)</a:t>
            </a:r>
            <a:endParaRPr lang="ko-KR" altLang="en-US"/>
          </a:p>
        </p:txBody>
      </p:sp>
    </p:spTree>
    <p:extLst>
      <p:ext uri="{BB962C8B-B14F-4D97-AF65-F5344CB8AC3E}">
        <p14:creationId xmlns:p14="http://schemas.microsoft.com/office/powerpoint/2010/main" xmlns="" val="2113455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0DFD0D92-DB23-441D-A97C-DC75D68F378E}"/>
              </a:ext>
            </a:extLst>
          </p:cNvPr>
          <p:cNvSpPr>
            <a:spLocks noGrp="1"/>
          </p:cNvSpPr>
          <p:nvPr>
            <p:ph type="title"/>
          </p:nvPr>
        </p:nvSpPr>
        <p:spPr/>
        <p:txBody>
          <a:bodyPr/>
          <a:lstStyle/>
          <a:p>
            <a:r>
              <a:rPr lang="ko-KR" altLang="en-US"/>
              <a:t>머신러닝의 타입</a:t>
            </a:r>
          </a:p>
        </p:txBody>
      </p:sp>
      <p:sp>
        <p:nvSpPr>
          <p:cNvPr id="3" name="부제목 2">
            <a:extLst>
              <a:ext uri="{FF2B5EF4-FFF2-40B4-BE49-F238E27FC236}">
                <a16:creationId xmlns:a16="http://schemas.microsoft.com/office/drawing/2014/main" xmlns="" id="{62DE51F1-9C38-4580-9446-1B6753AA106A}"/>
              </a:ext>
            </a:extLst>
          </p:cNvPr>
          <p:cNvSpPr>
            <a:spLocks noGrp="1"/>
          </p:cNvSpPr>
          <p:nvPr>
            <p:ph type="subTitle" idx="1"/>
          </p:nvPr>
        </p:nvSpPr>
        <p:spPr/>
        <p:txBody>
          <a:bodyPr/>
          <a:lstStyle/>
          <a:p>
            <a:endParaRPr lang="ko-KR" altLang="en-US"/>
          </a:p>
        </p:txBody>
      </p:sp>
      <p:pic>
        <p:nvPicPr>
          <p:cNvPr id="12290" name="Picture 2">
            <a:extLst>
              <a:ext uri="{FF2B5EF4-FFF2-40B4-BE49-F238E27FC236}">
                <a16:creationId xmlns:a16="http://schemas.microsoft.com/office/drawing/2014/main" xmlns="" id="{292DD8C5-2B42-45AC-8BE7-9E0C7CAA39FB}"/>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51646" y="883584"/>
            <a:ext cx="5840708" cy="3803797"/>
          </a:xfrm>
          <a:prstGeom prst="rect">
            <a:avLst/>
          </a:prstGeom>
          <a:noFill/>
          <a:extLst>
            <a:ext uri="{909E8E84-426E-40DD-AFC4-6F175D3DCCD1}">
              <a14:hiddenFill xmlns:a14="http://schemas.microsoft.com/office/drawing/2010/main" xmlns="">
                <a:solidFill>
                  <a:srgbClr val="FFFFFF"/>
                </a:solidFill>
              </a14:hiddenFill>
            </a:ext>
          </a:extLst>
        </p:spPr>
      </p:pic>
      <p:sp>
        <p:nvSpPr>
          <p:cNvPr id="5" name="순서도: 연결자 4">
            <a:extLst>
              <a:ext uri="{FF2B5EF4-FFF2-40B4-BE49-F238E27FC236}">
                <a16:creationId xmlns:a16="http://schemas.microsoft.com/office/drawing/2014/main" xmlns="" id="{C46FB6B2-DF24-4327-AEC7-07280742B799}"/>
              </a:ext>
            </a:extLst>
          </p:cNvPr>
          <p:cNvSpPr/>
          <p:nvPr/>
        </p:nvSpPr>
        <p:spPr>
          <a:xfrm>
            <a:off x="1394342" y="1291603"/>
            <a:ext cx="1733107" cy="1733107"/>
          </a:xfrm>
          <a:prstGeom prst="flowChartConnector">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xmlns="" val="27564849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0DF6E0A2-0F5F-4571-AFB9-FE16FF5E2665}"/>
              </a:ext>
            </a:extLst>
          </p:cNvPr>
          <p:cNvSpPr>
            <a:spLocks noGrp="1"/>
          </p:cNvSpPr>
          <p:nvPr>
            <p:ph type="title"/>
          </p:nvPr>
        </p:nvSpPr>
        <p:spPr/>
        <p:txBody>
          <a:bodyPr/>
          <a:lstStyle/>
          <a:p>
            <a:r>
              <a:rPr lang="ko-KR" altLang="en-US"/>
              <a:t>교차 검증 </a:t>
            </a:r>
            <a:r>
              <a:rPr lang="en-US" altLang="ko-KR"/>
              <a:t>(N-Fold Cross-Validation)</a:t>
            </a:r>
            <a:endParaRPr lang="ko-KR" altLang="en-US"/>
          </a:p>
        </p:txBody>
      </p:sp>
      <p:sp>
        <p:nvSpPr>
          <p:cNvPr id="3" name="부제목 2">
            <a:extLst>
              <a:ext uri="{FF2B5EF4-FFF2-40B4-BE49-F238E27FC236}">
                <a16:creationId xmlns:a16="http://schemas.microsoft.com/office/drawing/2014/main" xmlns="" id="{12CAE125-F96A-4038-A08F-0B2B8A1FAE3F}"/>
              </a:ext>
            </a:extLst>
          </p:cNvPr>
          <p:cNvSpPr>
            <a:spLocks noGrp="1"/>
          </p:cNvSpPr>
          <p:nvPr>
            <p:ph type="subTitle" idx="1"/>
          </p:nvPr>
        </p:nvSpPr>
        <p:spPr>
          <a:solidFill>
            <a:schemeClr val="accent2"/>
          </a:solidFill>
        </p:spPr>
        <p:txBody>
          <a:bodyPr/>
          <a:lstStyle/>
          <a:p>
            <a:endParaRPr lang="ko-KR" altLang="en-US"/>
          </a:p>
        </p:txBody>
      </p:sp>
      <p:sp>
        <p:nvSpPr>
          <p:cNvPr id="4" name="직사각형 3">
            <a:extLst>
              <a:ext uri="{FF2B5EF4-FFF2-40B4-BE49-F238E27FC236}">
                <a16:creationId xmlns:a16="http://schemas.microsoft.com/office/drawing/2014/main" xmlns="" id="{0CFAF6BF-B820-441C-BD6C-EDF359DE37C9}"/>
              </a:ext>
            </a:extLst>
          </p:cNvPr>
          <p:cNvSpPr/>
          <p:nvPr/>
        </p:nvSpPr>
        <p:spPr>
          <a:xfrm>
            <a:off x="520995" y="843703"/>
            <a:ext cx="8123275" cy="908197"/>
          </a:xfrm>
          <a:prstGeom prst="rect">
            <a:avLst/>
          </a:prstGeom>
        </p:spPr>
        <p:txBody>
          <a:bodyPr wrap="square">
            <a:spAutoFit/>
          </a:bodyPr>
          <a:lstStyle/>
          <a:p>
            <a:pPr>
              <a:lnSpc>
                <a:spcPct val="130000"/>
              </a:lnSpc>
            </a:pPr>
            <a:r>
              <a:rPr lang="ko-KR" altLang="en-US">
                <a:solidFill>
                  <a:srgbClr val="404248"/>
                </a:solidFill>
                <a:latin typeface="Abadi" panose="020B0604020104020204" pitchFamily="34" charset="0"/>
              </a:rPr>
              <a:t>데이터가 충분치 않을 경우 </a:t>
            </a:r>
            <a:r>
              <a:rPr lang="en-US" altLang="ko-KR">
                <a:solidFill>
                  <a:srgbClr val="404248"/>
                </a:solidFill>
                <a:latin typeface="Abadi" panose="020B0604020104020204" pitchFamily="34" charset="0"/>
              </a:rPr>
              <a:t>80/20</a:t>
            </a:r>
            <a:r>
              <a:rPr lang="ko-KR" altLang="en-US">
                <a:solidFill>
                  <a:srgbClr val="404248"/>
                </a:solidFill>
                <a:latin typeface="Abadi" panose="020B0604020104020204" pitchFamily="34" charset="0"/>
              </a:rPr>
              <a:t>으로 나누면 여전히 많은 양의 분산이 발생한다</a:t>
            </a:r>
            <a:r>
              <a:rPr lang="en-US" altLang="ko-KR">
                <a:solidFill>
                  <a:srgbClr val="404248"/>
                </a:solidFill>
                <a:latin typeface="Abadi" panose="020B0604020104020204" pitchFamily="34" charset="0"/>
              </a:rPr>
              <a:t>. </a:t>
            </a:r>
            <a:r>
              <a:rPr lang="ko-KR" altLang="en-US">
                <a:solidFill>
                  <a:srgbClr val="404248"/>
                </a:solidFill>
                <a:latin typeface="Abadi" panose="020B0604020104020204" pitchFamily="34" charset="0"/>
              </a:rPr>
              <a:t>이에 대한 한 가지 해결책은 </a:t>
            </a:r>
            <a:r>
              <a:rPr lang="en-US" altLang="ko-KR" b="1">
                <a:solidFill>
                  <a:srgbClr val="404248"/>
                </a:solidFill>
                <a:latin typeface="Abadi" panose="020B0604020104020204" pitchFamily="34" charset="0"/>
              </a:rPr>
              <a:t>N-Fold </a:t>
            </a:r>
            <a:r>
              <a:rPr lang="ko-KR" altLang="en-US" b="1">
                <a:solidFill>
                  <a:srgbClr val="404248"/>
                </a:solidFill>
                <a:latin typeface="Abadi" panose="020B0604020104020204" pitchFamily="34" charset="0"/>
              </a:rPr>
              <a:t>교차 검증</a:t>
            </a:r>
            <a:r>
              <a:rPr lang="ko-KR" altLang="en-US">
                <a:solidFill>
                  <a:srgbClr val="404248"/>
                </a:solidFill>
                <a:latin typeface="Abadi" panose="020B0604020104020204" pitchFamily="34" charset="0"/>
              </a:rPr>
              <a:t>을 수행하는 것</a:t>
            </a:r>
            <a:r>
              <a:rPr lang="en-US" altLang="ko-KR">
                <a:solidFill>
                  <a:srgbClr val="404248"/>
                </a:solidFill>
                <a:latin typeface="Abadi" panose="020B0604020104020204" pitchFamily="34" charset="0"/>
              </a:rPr>
              <a:t>, </a:t>
            </a:r>
            <a:r>
              <a:rPr lang="ko-KR" altLang="en-US">
                <a:solidFill>
                  <a:srgbClr val="404248"/>
                </a:solidFill>
                <a:latin typeface="Abadi" panose="020B0604020104020204" pitchFamily="34" charset="0"/>
              </a:rPr>
              <a:t>즉 </a:t>
            </a:r>
            <a:r>
              <a:rPr lang="ko-KR" altLang="en-US" b="1">
                <a:solidFill>
                  <a:srgbClr val="404248"/>
                </a:solidFill>
                <a:latin typeface="Abadi" panose="020B0604020104020204" pitchFamily="34" charset="0"/>
              </a:rPr>
              <a:t>전체 프로세스를 </a:t>
            </a:r>
            <a:r>
              <a:rPr lang="en-US" altLang="ko-KR" b="1">
                <a:solidFill>
                  <a:srgbClr val="404248"/>
                </a:solidFill>
                <a:latin typeface="Abadi" panose="020B0604020104020204" pitchFamily="34" charset="0"/>
              </a:rPr>
              <a:t>N</a:t>
            </a:r>
            <a:r>
              <a:rPr lang="ko-KR" altLang="en-US" b="1">
                <a:solidFill>
                  <a:srgbClr val="404248"/>
                </a:solidFill>
                <a:latin typeface="Abadi" panose="020B0604020104020204" pitchFamily="34" charset="0"/>
              </a:rPr>
              <a:t>번 수행하고 모든 수행에서 나온 정확도의 평균을 구하는 방법</a:t>
            </a:r>
            <a:r>
              <a:rPr lang="ko-KR" altLang="en-US">
                <a:solidFill>
                  <a:srgbClr val="404248"/>
                </a:solidFill>
                <a:latin typeface="Abadi" panose="020B0604020104020204" pitchFamily="34" charset="0"/>
              </a:rPr>
              <a:t>이다</a:t>
            </a:r>
            <a:r>
              <a:rPr lang="en-US" altLang="ko-KR">
                <a:solidFill>
                  <a:srgbClr val="404248"/>
                </a:solidFill>
                <a:latin typeface="Abadi" panose="020B0604020104020204" pitchFamily="34" charset="0"/>
              </a:rPr>
              <a:t>.  </a:t>
            </a:r>
            <a:r>
              <a:rPr lang="ko-KR" altLang="en-US">
                <a:solidFill>
                  <a:srgbClr val="404248"/>
                </a:solidFill>
                <a:latin typeface="Abadi" panose="020B0604020104020204" pitchFamily="34" charset="0"/>
              </a:rPr>
              <a:t>예를 들어</a:t>
            </a:r>
            <a:r>
              <a:rPr lang="en-US" altLang="ko-KR">
                <a:solidFill>
                  <a:srgbClr val="404248"/>
                </a:solidFill>
                <a:latin typeface="Abadi" panose="020B0604020104020204" pitchFamily="34" charset="0"/>
              </a:rPr>
              <a:t>, 10</a:t>
            </a:r>
            <a:r>
              <a:rPr lang="ko-KR" altLang="en-US">
                <a:solidFill>
                  <a:srgbClr val="404248"/>
                </a:solidFill>
                <a:latin typeface="Abadi" panose="020B0604020104020204" pitchFamily="34" charset="0"/>
              </a:rPr>
              <a:t>번 교차 검증을 한다고 하면</a:t>
            </a:r>
            <a:endParaRPr lang="ko-KR" altLang="en-US"/>
          </a:p>
        </p:txBody>
      </p:sp>
      <p:pic>
        <p:nvPicPr>
          <p:cNvPr id="50178" name="Picture 2">
            <a:extLst>
              <a:ext uri="{FF2B5EF4-FFF2-40B4-BE49-F238E27FC236}">
                <a16:creationId xmlns:a16="http://schemas.microsoft.com/office/drawing/2014/main" xmlns="" id="{797AAFBA-1991-4E56-BDA6-4FD86695EECE}"/>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483756" y="1837706"/>
            <a:ext cx="4176489" cy="303200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843105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E9258C9A-743D-46D8-AE51-C599FB2C5DBB}"/>
              </a:ext>
            </a:extLst>
          </p:cNvPr>
          <p:cNvSpPr>
            <a:spLocks noGrp="1"/>
          </p:cNvSpPr>
          <p:nvPr>
            <p:ph type="title"/>
          </p:nvPr>
        </p:nvSpPr>
        <p:spPr/>
        <p:txBody>
          <a:bodyPr/>
          <a:lstStyle/>
          <a:p>
            <a:r>
              <a:rPr lang="ko-KR" altLang="en-US"/>
              <a:t>두 점 사이의 거리 구하기</a:t>
            </a:r>
          </a:p>
        </p:txBody>
      </p:sp>
      <p:sp>
        <p:nvSpPr>
          <p:cNvPr id="3" name="부제목 2">
            <a:extLst>
              <a:ext uri="{FF2B5EF4-FFF2-40B4-BE49-F238E27FC236}">
                <a16:creationId xmlns:a16="http://schemas.microsoft.com/office/drawing/2014/main" xmlns="" id="{70B81510-F1FF-4C4F-B1FD-4EA23C7843BE}"/>
              </a:ext>
            </a:extLst>
          </p:cNvPr>
          <p:cNvSpPr>
            <a:spLocks noGrp="1"/>
          </p:cNvSpPr>
          <p:nvPr>
            <p:ph type="subTitle" idx="1"/>
          </p:nvPr>
        </p:nvSpPr>
        <p:spPr/>
        <p:txBody>
          <a:bodyPr/>
          <a:lstStyle/>
          <a:p>
            <a:endParaRPr lang="ko-KR" altLang="en-US"/>
          </a:p>
        </p:txBody>
      </p:sp>
      <p:sp>
        <p:nvSpPr>
          <p:cNvPr id="6" name="직사각형 5">
            <a:extLst>
              <a:ext uri="{FF2B5EF4-FFF2-40B4-BE49-F238E27FC236}">
                <a16:creationId xmlns:a16="http://schemas.microsoft.com/office/drawing/2014/main" xmlns="" id="{FBC0F860-780D-45DB-8F2C-E4539377C2B2}"/>
              </a:ext>
            </a:extLst>
          </p:cNvPr>
          <p:cNvSpPr/>
          <p:nvPr/>
        </p:nvSpPr>
        <p:spPr>
          <a:xfrm>
            <a:off x="415724" y="914600"/>
            <a:ext cx="8228546" cy="1020023"/>
          </a:xfrm>
          <a:prstGeom prst="rect">
            <a:avLst/>
          </a:prstGeom>
        </p:spPr>
        <p:txBody>
          <a:bodyPr wrap="square">
            <a:spAutoFit/>
          </a:bodyPr>
          <a:lstStyle/>
          <a:p>
            <a:pPr>
              <a:lnSpc>
                <a:spcPct val="150000"/>
              </a:lnSpc>
            </a:pPr>
            <a:r>
              <a:rPr lang="ko-KR" altLang="en-US"/>
              <a:t>거리</a:t>
            </a:r>
            <a:r>
              <a:rPr lang="en-US" altLang="ko-KR"/>
              <a:t>(distance)</a:t>
            </a:r>
            <a:r>
              <a:rPr lang="ko-KR" altLang="en-US"/>
              <a:t>를 왜 구해야 할까</a:t>
            </a:r>
            <a:r>
              <a:rPr lang="en-US" altLang="ko-KR"/>
              <a:t>? </a:t>
            </a:r>
            <a:r>
              <a:rPr lang="ko-KR" altLang="en-US"/>
              <a:t>거리는 일종의 유사도</a:t>
            </a:r>
            <a:r>
              <a:rPr lang="en-US" altLang="ko-KR"/>
              <a:t>(Similarity) </a:t>
            </a:r>
            <a:r>
              <a:rPr lang="ko-KR" altLang="en-US"/>
              <a:t>개념이기 때문이다</a:t>
            </a:r>
            <a:r>
              <a:rPr lang="en-US" altLang="ko-KR"/>
              <a:t>. </a:t>
            </a:r>
            <a:r>
              <a:rPr lang="ko-KR" altLang="en-US"/>
              <a:t>거리가 가까울수록 그 특성</a:t>
            </a:r>
            <a:r>
              <a:rPr lang="en-US" altLang="ko-KR"/>
              <a:t>(feature)</a:t>
            </a:r>
            <a:r>
              <a:rPr lang="ko-KR" altLang="en-US"/>
              <a:t>들이 비슷하다는 뜻이니까</a:t>
            </a:r>
            <a:r>
              <a:rPr lang="en-US" altLang="ko-KR"/>
              <a:t>. </a:t>
            </a:r>
            <a:r>
              <a:rPr lang="ko-KR" altLang="en-US"/>
              <a:t>그래서 머신러닝 알고리즘에서도 매우 널리 사용된다</a:t>
            </a:r>
            <a:r>
              <a:rPr lang="en-US" altLang="ko-KR"/>
              <a:t>. </a:t>
            </a:r>
            <a:r>
              <a:rPr lang="ko-KR" altLang="en-US"/>
              <a:t>예를 들면 </a:t>
            </a:r>
            <a:r>
              <a:rPr lang="en-US" altLang="ko-KR"/>
              <a:t>K-</a:t>
            </a:r>
            <a:r>
              <a:rPr lang="ko-KR" altLang="en-US"/>
              <a:t>최근접 이웃</a:t>
            </a:r>
            <a:r>
              <a:rPr lang="en-US" altLang="ko-KR"/>
              <a:t>(K-Nearest Neighbor) </a:t>
            </a:r>
            <a:r>
              <a:rPr lang="ko-KR" altLang="en-US"/>
              <a:t>알고리즘 </a:t>
            </a:r>
          </a:p>
        </p:txBody>
      </p:sp>
      <p:sp>
        <p:nvSpPr>
          <p:cNvPr id="7" name="직사각형 6">
            <a:extLst>
              <a:ext uri="{FF2B5EF4-FFF2-40B4-BE49-F238E27FC236}">
                <a16:creationId xmlns:a16="http://schemas.microsoft.com/office/drawing/2014/main" xmlns="" id="{530392EA-ABCA-4CE2-A0BE-80258A5B3FBE}"/>
              </a:ext>
            </a:extLst>
          </p:cNvPr>
          <p:cNvSpPr/>
          <p:nvPr/>
        </p:nvSpPr>
        <p:spPr>
          <a:xfrm>
            <a:off x="415724" y="1980645"/>
            <a:ext cx="2308645" cy="307777"/>
          </a:xfrm>
          <a:prstGeom prst="rect">
            <a:avLst/>
          </a:prstGeom>
        </p:spPr>
        <p:txBody>
          <a:bodyPr wrap="none">
            <a:spAutoFit/>
          </a:bodyPr>
          <a:lstStyle/>
          <a:p>
            <a:r>
              <a:rPr lang="ko-KR" altLang="en-US"/>
              <a:t>점의 위치를 표현하는 방법</a:t>
            </a:r>
          </a:p>
        </p:txBody>
      </p:sp>
      <p:sp>
        <p:nvSpPr>
          <p:cNvPr id="8" name="직사각형 7">
            <a:extLst>
              <a:ext uri="{FF2B5EF4-FFF2-40B4-BE49-F238E27FC236}">
                <a16:creationId xmlns:a16="http://schemas.microsoft.com/office/drawing/2014/main" xmlns="" id="{5CCA6426-0618-4DBC-8996-F7D4DDAD5532}"/>
              </a:ext>
            </a:extLst>
          </p:cNvPr>
          <p:cNvSpPr/>
          <p:nvPr/>
        </p:nvSpPr>
        <p:spPr>
          <a:xfrm>
            <a:off x="415724" y="2298090"/>
            <a:ext cx="4131259" cy="307777"/>
          </a:xfrm>
          <a:prstGeom prst="rect">
            <a:avLst/>
          </a:prstGeom>
        </p:spPr>
        <p:txBody>
          <a:bodyPr wrap="none">
            <a:spAutoFit/>
          </a:bodyPr>
          <a:lstStyle/>
          <a:p>
            <a:r>
              <a:rPr lang="en-US" altLang="ko-KR"/>
              <a:t>x, y</a:t>
            </a:r>
            <a:r>
              <a:rPr lang="ko-KR" altLang="en-US"/>
              <a:t>축만 있는 </a:t>
            </a:r>
            <a:r>
              <a:rPr lang="en-US" altLang="ko-KR"/>
              <a:t>2</a:t>
            </a:r>
            <a:r>
              <a:rPr lang="ko-KR" altLang="en-US"/>
              <a:t>차원에 점을 나타내고 싶다면 </a:t>
            </a:r>
            <a:r>
              <a:rPr lang="en-US" altLang="ko-KR"/>
              <a:t>[5, 8]</a:t>
            </a:r>
            <a:endParaRPr lang="ko-KR" altLang="en-US"/>
          </a:p>
        </p:txBody>
      </p:sp>
      <p:sp>
        <p:nvSpPr>
          <p:cNvPr id="9" name="직사각형 8">
            <a:extLst>
              <a:ext uri="{FF2B5EF4-FFF2-40B4-BE49-F238E27FC236}">
                <a16:creationId xmlns:a16="http://schemas.microsoft.com/office/drawing/2014/main" xmlns="" id="{202FCA7F-1901-4DE0-9533-D62A3401EA79}"/>
              </a:ext>
            </a:extLst>
          </p:cNvPr>
          <p:cNvSpPr/>
          <p:nvPr/>
        </p:nvSpPr>
        <p:spPr>
          <a:xfrm>
            <a:off x="415724" y="2615535"/>
            <a:ext cx="3390672" cy="307777"/>
          </a:xfrm>
          <a:prstGeom prst="rect">
            <a:avLst/>
          </a:prstGeom>
        </p:spPr>
        <p:txBody>
          <a:bodyPr wrap="none">
            <a:spAutoFit/>
          </a:bodyPr>
          <a:lstStyle/>
          <a:p>
            <a:r>
              <a:rPr lang="en-US" altLang="ko-KR"/>
              <a:t>5</a:t>
            </a:r>
            <a:r>
              <a:rPr lang="ko-KR" altLang="en-US"/>
              <a:t>차원 점은 </a:t>
            </a:r>
            <a:r>
              <a:rPr lang="en-US" altLang="ko-KR"/>
              <a:t>[4, 8, 15, 16, 23]</a:t>
            </a:r>
            <a:r>
              <a:rPr lang="ko-KR" altLang="en-US"/>
              <a:t>과 같이 표현</a:t>
            </a:r>
          </a:p>
        </p:txBody>
      </p:sp>
      <p:sp>
        <p:nvSpPr>
          <p:cNvPr id="10" name="직사각형 9">
            <a:extLst>
              <a:ext uri="{FF2B5EF4-FFF2-40B4-BE49-F238E27FC236}">
                <a16:creationId xmlns:a16="http://schemas.microsoft.com/office/drawing/2014/main" xmlns="" id="{CB8BFD8D-51CC-4A80-BC29-045FDD91577F}"/>
              </a:ext>
            </a:extLst>
          </p:cNvPr>
          <p:cNvSpPr/>
          <p:nvPr/>
        </p:nvSpPr>
        <p:spPr>
          <a:xfrm>
            <a:off x="415724" y="2932980"/>
            <a:ext cx="4572000" cy="738664"/>
          </a:xfrm>
          <a:prstGeom prst="rect">
            <a:avLst/>
          </a:prstGeom>
        </p:spPr>
        <p:txBody>
          <a:bodyPr>
            <a:spAutoFit/>
          </a:bodyPr>
          <a:lstStyle/>
          <a:p>
            <a:pPr marL="342900" indent="-342900">
              <a:buFont typeface="+mj-lt"/>
              <a:buAutoNum type="arabicPeriod"/>
            </a:pPr>
            <a:r>
              <a:rPr lang="ko-KR" altLang="en-US"/>
              <a:t>유클리드 거리 </a:t>
            </a:r>
            <a:r>
              <a:rPr lang="en-US" altLang="ko-KR"/>
              <a:t>(Euclidean Distance)</a:t>
            </a:r>
          </a:p>
          <a:p>
            <a:pPr marL="342900" indent="-342900">
              <a:buFont typeface="+mj-lt"/>
              <a:buAutoNum type="arabicPeriod"/>
            </a:pPr>
            <a:r>
              <a:rPr lang="ko-KR" altLang="en-US"/>
              <a:t>맨하탄 거리 </a:t>
            </a:r>
            <a:r>
              <a:rPr lang="en-US" altLang="ko-KR"/>
              <a:t>(Manhattan Distance)</a:t>
            </a:r>
          </a:p>
          <a:p>
            <a:pPr marL="342900" indent="-342900">
              <a:buFont typeface="+mj-lt"/>
              <a:buAutoNum type="arabicPeriod"/>
            </a:pPr>
            <a:r>
              <a:rPr lang="ko-KR" altLang="en-US"/>
              <a:t>해밍 거리 </a:t>
            </a:r>
            <a:r>
              <a:rPr lang="en-US" altLang="ko-KR"/>
              <a:t>(Hamming Distance)</a:t>
            </a:r>
            <a:endParaRPr lang="ko-KR" altLang="en-US"/>
          </a:p>
        </p:txBody>
      </p:sp>
    </p:spTree>
    <p:extLst>
      <p:ext uri="{BB962C8B-B14F-4D97-AF65-F5344CB8AC3E}">
        <p14:creationId xmlns:p14="http://schemas.microsoft.com/office/powerpoint/2010/main" xmlns="" val="41182614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F5486EA-B4C4-4E24-A902-45F3226FF8AC}"/>
              </a:ext>
            </a:extLst>
          </p:cNvPr>
          <p:cNvSpPr>
            <a:spLocks noGrp="1"/>
          </p:cNvSpPr>
          <p:nvPr>
            <p:ph type="title"/>
          </p:nvPr>
        </p:nvSpPr>
        <p:spPr/>
        <p:txBody>
          <a:bodyPr/>
          <a:lstStyle/>
          <a:p>
            <a:r>
              <a:rPr lang="en-US" altLang="ko-KR"/>
              <a:t>1. </a:t>
            </a:r>
            <a:r>
              <a:rPr lang="ko-KR" altLang="en-US"/>
              <a:t>유클리드 거리 </a:t>
            </a:r>
            <a:r>
              <a:rPr lang="en-US" altLang="ko-KR"/>
              <a:t>(Euclidean Distance)</a:t>
            </a:r>
            <a:endParaRPr lang="ko-KR" altLang="en-US"/>
          </a:p>
        </p:txBody>
      </p:sp>
      <p:sp>
        <p:nvSpPr>
          <p:cNvPr id="3" name="부제목 2">
            <a:extLst>
              <a:ext uri="{FF2B5EF4-FFF2-40B4-BE49-F238E27FC236}">
                <a16:creationId xmlns:a16="http://schemas.microsoft.com/office/drawing/2014/main" xmlns="" id="{8097A246-6212-4AAD-B4F4-438264A26012}"/>
              </a:ext>
            </a:extLst>
          </p:cNvPr>
          <p:cNvSpPr>
            <a:spLocks noGrp="1"/>
          </p:cNvSpPr>
          <p:nvPr>
            <p:ph type="subTitle" idx="1"/>
          </p:nvPr>
        </p:nvSpPr>
        <p:spPr/>
        <p:txBody>
          <a:bodyPr/>
          <a:lstStyle/>
          <a:p>
            <a:endParaRPr lang="ko-KR" altLang="en-US"/>
          </a:p>
        </p:txBody>
      </p:sp>
      <p:pic>
        <p:nvPicPr>
          <p:cNvPr id="18434" name="Picture 2">
            <a:extLst>
              <a:ext uri="{FF2B5EF4-FFF2-40B4-BE49-F238E27FC236}">
                <a16:creationId xmlns:a16="http://schemas.microsoft.com/office/drawing/2014/main" xmlns="" id="{DB93F50F-9086-42C0-B314-3CFE7E31E2C8}"/>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57375" y="903549"/>
            <a:ext cx="5429250" cy="3676650"/>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그림 3">
            <a:extLst>
              <a:ext uri="{FF2B5EF4-FFF2-40B4-BE49-F238E27FC236}">
                <a16:creationId xmlns:a16="http://schemas.microsoft.com/office/drawing/2014/main" xmlns="" id="{64119687-D4B4-4076-B17E-881DB4C68441}"/>
              </a:ext>
            </a:extLst>
          </p:cNvPr>
          <p:cNvPicPr>
            <a:picLocks noChangeAspect="1"/>
          </p:cNvPicPr>
          <p:nvPr/>
        </p:nvPicPr>
        <p:blipFill>
          <a:blip r:embed="rId3"/>
          <a:stretch>
            <a:fillRect/>
          </a:stretch>
        </p:blipFill>
        <p:spPr>
          <a:xfrm>
            <a:off x="379228" y="2246574"/>
            <a:ext cx="3343275" cy="495300"/>
          </a:xfrm>
          <a:prstGeom prst="rect">
            <a:avLst/>
          </a:prstGeom>
        </p:spPr>
      </p:pic>
    </p:spTree>
    <p:extLst>
      <p:ext uri="{BB962C8B-B14F-4D97-AF65-F5344CB8AC3E}">
        <p14:creationId xmlns:p14="http://schemas.microsoft.com/office/powerpoint/2010/main" xmlns="" val="998758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a:extLst>
              <a:ext uri="{FF2B5EF4-FFF2-40B4-BE49-F238E27FC236}">
                <a16:creationId xmlns:a16="http://schemas.microsoft.com/office/drawing/2014/main" xmlns="" id="{8097A246-6212-4AAD-B4F4-438264A26012}"/>
              </a:ext>
            </a:extLst>
          </p:cNvPr>
          <p:cNvSpPr>
            <a:spLocks noGrp="1"/>
          </p:cNvSpPr>
          <p:nvPr>
            <p:ph type="subTitle" idx="1"/>
          </p:nvPr>
        </p:nvSpPr>
        <p:spPr>
          <a:solidFill>
            <a:srgbClr val="FF0000"/>
          </a:solidFill>
        </p:spPr>
        <p:txBody>
          <a:bodyPr/>
          <a:lstStyle/>
          <a:p>
            <a:endParaRPr lang="ko-KR" altLang="en-US"/>
          </a:p>
        </p:txBody>
      </p:sp>
      <p:sp>
        <p:nvSpPr>
          <p:cNvPr id="2" name="제목 1">
            <a:extLst>
              <a:ext uri="{FF2B5EF4-FFF2-40B4-BE49-F238E27FC236}">
                <a16:creationId xmlns:a16="http://schemas.microsoft.com/office/drawing/2014/main" xmlns="" id="{7F5486EA-B4C4-4E24-A902-45F3226FF8AC}"/>
              </a:ext>
            </a:extLst>
          </p:cNvPr>
          <p:cNvSpPr>
            <a:spLocks noGrp="1"/>
          </p:cNvSpPr>
          <p:nvPr>
            <p:ph type="title"/>
          </p:nvPr>
        </p:nvSpPr>
        <p:spPr/>
        <p:txBody>
          <a:bodyPr/>
          <a:lstStyle/>
          <a:p>
            <a:r>
              <a:rPr lang="en-US" altLang="ko-KR"/>
              <a:t>1. </a:t>
            </a:r>
            <a:r>
              <a:rPr lang="ko-KR" altLang="en-US"/>
              <a:t>유클리드 거리</a:t>
            </a:r>
            <a:r>
              <a:rPr lang="en-US" altLang="ko-KR"/>
              <a:t>(Euclidean Distance)</a:t>
            </a:r>
            <a:endParaRPr lang="ko-KR" altLang="en-US"/>
          </a:p>
        </p:txBody>
      </p:sp>
      <p:pic>
        <p:nvPicPr>
          <p:cNvPr id="5" name="그림 4">
            <a:extLst>
              <a:ext uri="{FF2B5EF4-FFF2-40B4-BE49-F238E27FC236}">
                <a16:creationId xmlns:a16="http://schemas.microsoft.com/office/drawing/2014/main" xmlns="" id="{55DCB6A1-687D-4CA3-A19E-2D22B47452D4}"/>
              </a:ext>
            </a:extLst>
          </p:cNvPr>
          <p:cNvPicPr>
            <a:picLocks noChangeAspect="1"/>
          </p:cNvPicPr>
          <p:nvPr/>
        </p:nvPicPr>
        <p:blipFill>
          <a:blip r:embed="rId3"/>
          <a:stretch>
            <a:fillRect/>
          </a:stretch>
        </p:blipFill>
        <p:spPr>
          <a:xfrm>
            <a:off x="2314352" y="1316086"/>
            <a:ext cx="4876800" cy="657225"/>
          </a:xfrm>
          <a:prstGeom prst="rect">
            <a:avLst/>
          </a:prstGeom>
        </p:spPr>
      </p:pic>
      <p:sp>
        <p:nvSpPr>
          <p:cNvPr id="6" name="직사각형 5">
            <a:extLst>
              <a:ext uri="{FF2B5EF4-FFF2-40B4-BE49-F238E27FC236}">
                <a16:creationId xmlns:a16="http://schemas.microsoft.com/office/drawing/2014/main" xmlns="" id="{B057430F-7D92-460B-BEE8-122DA81E5DB7}"/>
              </a:ext>
            </a:extLst>
          </p:cNvPr>
          <p:cNvSpPr/>
          <p:nvPr/>
        </p:nvSpPr>
        <p:spPr>
          <a:xfrm>
            <a:off x="457200" y="984255"/>
            <a:ext cx="8229600" cy="307777"/>
          </a:xfrm>
          <a:prstGeom prst="rect">
            <a:avLst/>
          </a:prstGeom>
        </p:spPr>
        <p:txBody>
          <a:bodyPr wrap="square">
            <a:spAutoFit/>
          </a:bodyPr>
          <a:lstStyle/>
          <a:p>
            <a:pPr algn="ctr"/>
            <a:r>
              <a:rPr lang="en-US" altLang="ko-KR"/>
              <a:t>n</a:t>
            </a:r>
            <a:r>
              <a:rPr lang="ko-KR" altLang="en-US"/>
              <a:t>차원에서 두 점 사이의 거리를 구한다면 각 차원의 차를 제곱해서 모두 더한 값의 제곱근이다</a:t>
            </a:r>
            <a:r>
              <a:rPr lang="en-US" altLang="ko-KR"/>
              <a:t>.</a:t>
            </a:r>
            <a:endParaRPr lang="ko-KR" altLang="en-US"/>
          </a:p>
        </p:txBody>
      </p:sp>
      <p:sp>
        <p:nvSpPr>
          <p:cNvPr id="7" name="직사각형 6">
            <a:extLst>
              <a:ext uri="{FF2B5EF4-FFF2-40B4-BE49-F238E27FC236}">
                <a16:creationId xmlns:a16="http://schemas.microsoft.com/office/drawing/2014/main" xmlns="" id="{33BBCFB6-3E78-4598-B839-C60EF64BB08A}"/>
              </a:ext>
            </a:extLst>
          </p:cNvPr>
          <p:cNvSpPr/>
          <p:nvPr/>
        </p:nvSpPr>
        <p:spPr>
          <a:xfrm>
            <a:off x="1610292" y="2417862"/>
            <a:ext cx="5923416" cy="1318118"/>
          </a:xfrm>
          <a:prstGeom prst="rect">
            <a:avLst/>
          </a:prstGeom>
        </p:spPr>
        <p:txBody>
          <a:bodyPr wrap="none">
            <a:spAutoFit/>
          </a:bodyPr>
          <a:lstStyle/>
          <a:p>
            <a:pPr>
              <a:lnSpc>
                <a:spcPct val="200000"/>
              </a:lnSpc>
            </a:pPr>
            <a:r>
              <a:rPr lang="ko-KR" altLang="en-US"/>
              <a:t>실습</a:t>
            </a:r>
            <a:r>
              <a:rPr lang="en-US" altLang="ko-KR"/>
              <a:t>: 3</a:t>
            </a:r>
            <a:r>
              <a:rPr lang="ko-KR" altLang="en-US"/>
              <a:t>차원의 두 점간의 거리를 구하는 </a:t>
            </a:r>
            <a:r>
              <a:rPr lang="fr-FR" altLang="ko-KR"/>
              <a:t>euclidean_distance()</a:t>
            </a:r>
            <a:r>
              <a:rPr lang="ko-KR" altLang="en-US"/>
              <a:t>함수 만들기</a:t>
            </a:r>
            <a:endParaRPr lang="fr-FR" altLang="ko-KR"/>
          </a:p>
          <a:p>
            <a:pPr>
              <a:lnSpc>
                <a:spcPct val="200000"/>
              </a:lnSpc>
            </a:pPr>
            <a:r>
              <a:rPr lang="fr-FR" altLang="ko-KR"/>
              <a:t>distance( [5, 4, 3], [1, 7, 9] )</a:t>
            </a:r>
          </a:p>
          <a:p>
            <a:pPr>
              <a:lnSpc>
                <a:spcPct val="200000"/>
              </a:lnSpc>
            </a:pPr>
            <a:r>
              <a:rPr lang="fr-FR" altLang="ko-KR"/>
              <a:t>print( euclidean_distance( distance ) )</a:t>
            </a:r>
            <a:endParaRPr lang="ko-KR" altLang="en-US"/>
          </a:p>
        </p:txBody>
      </p:sp>
    </p:spTree>
    <p:extLst>
      <p:ext uri="{BB962C8B-B14F-4D97-AF65-F5344CB8AC3E}">
        <p14:creationId xmlns:p14="http://schemas.microsoft.com/office/powerpoint/2010/main" xmlns="" val="6184749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A7022A0D-6C69-45AF-B6A2-295960022216}"/>
              </a:ext>
            </a:extLst>
          </p:cNvPr>
          <p:cNvSpPr>
            <a:spLocks noGrp="1"/>
          </p:cNvSpPr>
          <p:nvPr>
            <p:ph type="title"/>
          </p:nvPr>
        </p:nvSpPr>
        <p:spPr/>
        <p:txBody>
          <a:bodyPr/>
          <a:lstStyle/>
          <a:p>
            <a:r>
              <a:rPr lang="en-US" altLang="ko-KR"/>
              <a:t>2. </a:t>
            </a:r>
            <a:r>
              <a:rPr lang="ko-KR" altLang="en-US"/>
              <a:t>맨하탄 거리</a:t>
            </a:r>
            <a:r>
              <a:rPr lang="en-US" altLang="ko-KR"/>
              <a:t>(Manhattan Distance)</a:t>
            </a:r>
            <a:endParaRPr lang="ko-KR" altLang="en-US"/>
          </a:p>
        </p:txBody>
      </p:sp>
      <p:sp>
        <p:nvSpPr>
          <p:cNvPr id="3" name="부제목 2">
            <a:extLst>
              <a:ext uri="{FF2B5EF4-FFF2-40B4-BE49-F238E27FC236}">
                <a16:creationId xmlns:a16="http://schemas.microsoft.com/office/drawing/2014/main" xmlns="" id="{1E6A9CC5-892C-4288-B92F-03BDFF737DAA}"/>
              </a:ext>
            </a:extLst>
          </p:cNvPr>
          <p:cNvSpPr>
            <a:spLocks noGrp="1"/>
          </p:cNvSpPr>
          <p:nvPr>
            <p:ph type="subTitle" idx="1"/>
          </p:nvPr>
        </p:nvSpPr>
        <p:spPr/>
        <p:txBody>
          <a:bodyPr/>
          <a:lstStyle/>
          <a:p>
            <a:endParaRPr lang="ko-KR" altLang="en-US"/>
          </a:p>
        </p:txBody>
      </p:sp>
      <p:pic>
        <p:nvPicPr>
          <p:cNvPr id="21506" name="Picture 2">
            <a:extLst>
              <a:ext uri="{FF2B5EF4-FFF2-40B4-BE49-F238E27FC236}">
                <a16:creationId xmlns:a16="http://schemas.microsoft.com/office/drawing/2014/main" xmlns="" id="{9E4DCF54-8F33-4736-B06A-64F6C188CE24}"/>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62138" y="884828"/>
            <a:ext cx="5419725" cy="3629025"/>
          </a:xfrm>
          <a:prstGeom prst="rect">
            <a:avLst/>
          </a:prstGeom>
          <a:noFill/>
          <a:extLst>
            <a:ext uri="{909E8E84-426E-40DD-AFC4-6F175D3DCCD1}">
              <a14:hiddenFill xmlns:a14="http://schemas.microsoft.com/office/drawing/2010/main" xmlns="">
                <a:solidFill>
                  <a:srgbClr val="FFFFFF"/>
                </a:solidFill>
              </a14:hiddenFill>
            </a:ext>
          </a:extLst>
        </p:spPr>
      </p:pic>
      <p:pic>
        <p:nvPicPr>
          <p:cNvPr id="21508" name="Picture 4">
            <a:extLst>
              <a:ext uri="{FF2B5EF4-FFF2-40B4-BE49-F238E27FC236}">
                <a16:creationId xmlns:a16="http://schemas.microsoft.com/office/drawing/2014/main" xmlns="" id="{8B1C67A0-AE01-4AC6-A107-344101961A96}"/>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06955" y="2676746"/>
            <a:ext cx="2924175" cy="4095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209485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A7022A0D-6C69-45AF-B6A2-295960022216}"/>
              </a:ext>
            </a:extLst>
          </p:cNvPr>
          <p:cNvSpPr>
            <a:spLocks noGrp="1"/>
          </p:cNvSpPr>
          <p:nvPr>
            <p:ph type="title"/>
          </p:nvPr>
        </p:nvSpPr>
        <p:spPr/>
        <p:txBody>
          <a:bodyPr/>
          <a:lstStyle/>
          <a:p>
            <a:r>
              <a:rPr lang="en-US" altLang="ko-KR"/>
              <a:t>2. </a:t>
            </a:r>
            <a:r>
              <a:rPr lang="ko-KR" altLang="en-US"/>
              <a:t>맨하탄 거리</a:t>
            </a:r>
            <a:r>
              <a:rPr lang="en-US" altLang="ko-KR"/>
              <a:t>(Manhattan Distance)</a:t>
            </a:r>
            <a:endParaRPr lang="ko-KR" altLang="en-US"/>
          </a:p>
        </p:txBody>
      </p:sp>
      <p:sp>
        <p:nvSpPr>
          <p:cNvPr id="3" name="부제목 2">
            <a:extLst>
              <a:ext uri="{FF2B5EF4-FFF2-40B4-BE49-F238E27FC236}">
                <a16:creationId xmlns:a16="http://schemas.microsoft.com/office/drawing/2014/main" xmlns="" id="{1E6A9CC5-892C-4288-B92F-03BDFF737DAA}"/>
              </a:ext>
            </a:extLst>
          </p:cNvPr>
          <p:cNvSpPr>
            <a:spLocks noGrp="1"/>
          </p:cNvSpPr>
          <p:nvPr>
            <p:ph type="subTitle" idx="1"/>
          </p:nvPr>
        </p:nvSpPr>
        <p:spPr>
          <a:solidFill>
            <a:srgbClr val="FF0000"/>
          </a:solidFill>
        </p:spPr>
        <p:txBody>
          <a:bodyPr/>
          <a:lstStyle/>
          <a:p>
            <a:endParaRPr lang="ko-KR" altLang="en-US"/>
          </a:p>
        </p:txBody>
      </p:sp>
      <p:sp>
        <p:nvSpPr>
          <p:cNvPr id="4" name="직사각형 3">
            <a:extLst>
              <a:ext uri="{FF2B5EF4-FFF2-40B4-BE49-F238E27FC236}">
                <a16:creationId xmlns:a16="http://schemas.microsoft.com/office/drawing/2014/main" xmlns="" id="{06E88EA2-4867-44AF-8D41-AE71EA4742BA}"/>
              </a:ext>
            </a:extLst>
          </p:cNvPr>
          <p:cNvSpPr/>
          <p:nvPr/>
        </p:nvSpPr>
        <p:spPr>
          <a:xfrm>
            <a:off x="2844604" y="914600"/>
            <a:ext cx="3454792" cy="307777"/>
          </a:xfrm>
          <a:prstGeom prst="rect">
            <a:avLst/>
          </a:prstGeom>
        </p:spPr>
        <p:txBody>
          <a:bodyPr wrap="none">
            <a:spAutoFit/>
          </a:bodyPr>
          <a:lstStyle/>
          <a:p>
            <a:r>
              <a:rPr lang="en-US" altLang="ko-KR"/>
              <a:t>n</a:t>
            </a:r>
            <a:r>
              <a:rPr lang="ko-KR" altLang="en-US"/>
              <a:t>차원에서 두 점 사이의 거리를 구한다면 </a:t>
            </a:r>
          </a:p>
        </p:txBody>
      </p:sp>
      <p:pic>
        <p:nvPicPr>
          <p:cNvPr id="5" name="그림 4">
            <a:extLst>
              <a:ext uri="{FF2B5EF4-FFF2-40B4-BE49-F238E27FC236}">
                <a16:creationId xmlns:a16="http://schemas.microsoft.com/office/drawing/2014/main" xmlns="" id="{0E120527-F318-41F5-B27B-78068BDFC722}"/>
              </a:ext>
            </a:extLst>
          </p:cNvPr>
          <p:cNvPicPr>
            <a:picLocks noChangeAspect="1"/>
          </p:cNvPicPr>
          <p:nvPr/>
        </p:nvPicPr>
        <p:blipFill>
          <a:blip r:embed="rId2"/>
          <a:stretch>
            <a:fillRect/>
          </a:stretch>
        </p:blipFill>
        <p:spPr>
          <a:xfrm>
            <a:off x="2295525" y="1337821"/>
            <a:ext cx="4552950" cy="447675"/>
          </a:xfrm>
          <a:prstGeom prst="rect">
            <a:avLst/>
          </a:prstGeom>
        </p:spPr>
      </p:pic>
      <p:sp>
        <p:nvSpPr>
          <p:cNvPr id="8" name="직사각형 7">
            <a:extLst>
              <a:ext uri="{FF2B5EF4-FFF2-40B4-BE49-F238E27FC236}">
                <a16:creationId xmlns:a16="http://schemas.microsoft.com/office/drawing/2014/main" xmlns="" id="{636AF4AA-8DED-4468-8C10-1242C22E170C}"/>
              </a:ext>
            </a:extLst>
          </p:cNvPr>
          <p:cNvSpPr/>
          <p:nvPr/>
        </p:nvSpPr>
        <p:spPr>
          <a:xfrm>
            <a:off x="1610292" y="2417862"/>
            <a:ext cx="6051657" cy="1318118"/>
          </a:xfrm>
          <a:prstGeom prst="rect">
            <a:avLst/>
          </a:prstGeom>
        </p:spPr>
        <p:txBody>
          <a:bodyPr wrap="none">
            <a:spAutoFit/>
          </a:bodyPr>
          <a:lstStyle/>
          <a:p>
            <a:pPr>
              <a:lnSpc>
                <a:spcPct val="200000"/>
              </a:lnSpc>
            </a:pPr>
            <a:r>
              <a:rPr lang="ko-KR" altLang="en-US"/>
              <a:t>실습</a:t>
            </a:r>
            <a:r>
              <a:rPr lang="en-US" altLang="ko-KR"/>
              <a:t>: 3</a:t>
            </a:r>
            <a:r>
              <a:rPr lang="ko-KR" altLang="en-US"/>
              <a:t>차원의 두 점간의 거리를 구하는 </a:t>
            </a:r>
            <a:r>
              <a:rPr lang="fr-FR" altLang="ko-KR"/>
              <a:t>manhattan_distance()</a:t>
            </a:r>
            <a:r>
              <a:rPr lang="ko-KR" altLang="en-US"/>
              <a:t>함수 만들기</a:t>
            </a:r>
            <a:endParaRPr lang="fr-FR" altLang="ko-KR"/>
          </a:p>
          <a:p>
            <a:pPr>
              <a:lnSpc>
                <a:spcPct val="200000"/>
              </a:lnSpc>
            </a:pPr>
            <a:r>
              <a:rPr lang="fr-FR" altLang="ko-KR"/>
              <a:t>distance( [5, 4, 3], [1, 7, 9] )</a:t>
            </a:r>
          </a:p>
          <a:p>
            <a:pPr>
              <a:lnSpc>
                <a:spcPct val="200000"/>
              </a:lnSpc>
            </a:pPr>
            <a:r>
              <a:rPr lang="fr-FR" altLang="ko-KR"/>
              <a:t>print( manhattan_distance( distance ) )</a:t>
            </a:r>
            <a:endParaRPr lang="ko-KR" altLang="en-US"/>
          </a:p>
        </p:txBody>
      </p:sp>
    </p:spTree>
    <p:extLst>
      <p:ext uri="{BB962C8B-B14F-4D97-AF65-F5344CB8AC3E}">
        <p14:creationId xmlns:p14="http://schemas.microsoft.com/office/powerpoint/2010/main" xmlns="" val="2201613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5E4326D0-637A-4AEE-AFF5-C32075C92EFF}"/>
              </a:ext>
            </a:extLst>
          </p:cNvPr>
          <p:cNvSpPr>
            <a:spLocks noGrp="1"/>
          </p:cNvSpPr>
          <p:nvPr>
            <p:ph type="title"/>
          </p:nvPr>
        </p:nvSpPr>
        <p:spPr/>
        <p:txBody>
          <a:bodyPr/>
          <a:lstStyle/>
          <a:p>
            <a:r>
              <a:rPr lang="en-US" altLang="ko-KR"/>
              <a:t>3. </a:t>
            </a:r>
            <a:r>
              <a:rPr lang="ko-KR" altLang="en-US"/>
              <a:t>해밍 거리 </a:t>
            </a:r>
            <a:r>
              <a:rPr lang="en-US" altLang="ko-KR"/>
              <a:t>(Hamming Distance)</a:t>
            </a:r>
            <a:endParaRPr lang="ko-KR" altLang="en-US"/>
          </a:p>
        </p:txBody>
      </p:sp>
      <p:sp>
        <p:nvSpPr>
          <p:cNvPr id="3" name="부제목 2">
            <a:extLst>
              <a:ext uri="{FF2B5EF4-FFF2-40B4-BE49-F238E27FC236}">
                <a16:creationId xmlns:a16="http://schemas.microsoft.com/office/drawing/2014/main" xmlns="" id="{412916A6-26DB-476B-BE3D-6E384F6220FC}"/>
              </a:ext>
            </a:extLst>
          </p:cNvPr>
          <p:cNvSpPr>
            <a:spLocks noGrp="1"/>
          </p:cNvSpPr>
          <p:nvPr>
            <p:ph type="subTitle" idx="1"/>
          </p:nvPr>
        </p:nvSpPr>
        <p:spPr>
          <a:solidFill>
            <a:srgbClr val="FF0000"/>
          </a:solidFill>
        </p:spPr>
        <p:txBody>
          <a:bodyPr/>
          <a:lstStyle/>
          <a:p>
            <a:endParaRPr lang="ko-KR" altLang="en-US"/>
          </a:p>
        </p:txBody>
      </p:sp>
      <p:sp>
        <p:nvSpPr>
          <p:cNvPr id="4" name="직사각형 3">
            <a:extLst>
              <a:ext uri="{FF2B5EF4-FFF2-40B4-BE49-F238E27FC236}">
                <a16:creationId xmlns:a16="http://schemas.microsoft.com/office/drawing/2014/main" xmlns="" id="{94BEFE8C-0D39-456A-95EC-194C2DDF1F80}"/>
              </a:ext>
            </a:extLst>
          </p:cNvPr>
          <p:cNvSpPr/>
          <p:nvPr/>
        </p:nvSpPr>
        <p:spPr>
          <a:xfrm>
            <a:off x="785817" y="954766"/>
            <a:ext cx="7572366" cy="307777"/>
          </a:xfrm>
          <a:prstGeom prst="rect">
            <a:avLst/>
          </a:prstGeom>
        </p:spPr>
        <p:txBody>
          <a:bodyPr wrap="square">
            <a:spAutoFit/>
          </a:bodyPr>
          <a:lstStyle/>
          <a:p>
            <a:r>
              <a:rPr lang="ko-KR" altLang="en-US"/>
              <a:t>해밍 거리에서는 각 차원마다 차이를 찾는 게 아니라 ‘정확히 같은지’ 여부만 고려한다</a:t>
            </a:r>
            <a:r>
              <a:rPr lang="en-US" altLang="ko-KR"/>
              <a:t>. </a:t>
            </a:r>
            <a:endParaRPr lang="ko-KR" altLang="en-US"/>
          </a:p>
        </p:txBody>
      </p:sp>
      <p:sp>
        <p:nvSpPr>
          <p:cNvPr id="5" name="직사각형 4">
            <a:extLst>
              <a:ext uri="{FF2B5EF4-FFF2-40B4-BE49-F238E27FC236}">
                <a16:creationId xmlns:a16="http://schemas.microsoft.com/office/drawing/2014/main" xmlns="" id="{B9DEECEF-898D-469A-985D-FB92A7472752}"/>
              </a:ext>
            </a:extLst>
          </p:cNvPr>
          <p:cNvSpPr/>
          <p:nvPr/>
        </p:nvSpPr>
        <p:spPr>
          <a:xfrm>
            <a:off x="785817" y="1422670"/>
            <a:ext cx="3958135" cy="307777"/>
          </a:xfrm>
          <a:prstGeom prst="rect">
            <a:avLst/>
          </a:prstGeom>
        </p:spPr>
        <p:txBody>
          <a:bodyPr wrap="none">
            <a:spAutoFit/>
          </a:bodyPr>
          <a:lstStyle/>
          <a:p>
            <a:r>
              <a:rPr lang="ko-KR" altLang="en-US"/>
              <a:t>단어 “</a:t>
            </a:r>
            <a:r>
              <a:rPr lang="en-US" altLang="ko-KR"/>
              <a:t>there”</a:t>
            </a:r>
            <a:r>
              <a:rPr lang="ko-KR" altLang="en-US"/>
              <a:t>와 오타 “</a:t>
            </a:r>
            <a:r>
              <a:rPr lang="en-US" altLang="ko-KR"/>
              <a:t>thete”</a:t>
            </a:r>
            <a:r>
              <a:rPr lang="ko-KR" altLang="en-US"/>
              <a:t>사이의 해밍 거리는 </a:t>
            </a:r>
            <a:r>
              <a:rPr lang="en-US" altLang="ko-KR"/>
              <a:t>1</a:t>
            </a:r>
            <a:endParaRPr lang="ko-KR" altLang="en-US"/>
          </a:p>
        </p:txBody>
      </p:sp>
      <p:sp>
        <p:nvSpPr>
          <p:cNvPr id="6" name="직사각형 5">
            <a:extLst>
              <a:ext uri="{FF2B5EF4-FFF2-40B4-BE49-F238E27FC236}">
                <a16:creationId xmlns:a16="http://schemas.microsoft.com/office/drawing/2014/main" xmlns="" id="{0EDE8280-E8E0-4654-9AAA-93EFF347826B}"/>
              </a:ext>
            </a:extLst>
          </p:cNvPr>
          <p:cNvSpPr/>
          <p:nvPr/>
        </p:nvSpPr>
        <p:spPr>
          <a:xfrm>
            <a:off x="785817" y="1890574"/>
            <a:ext cx="7656434" cy="523220"/>
          </a:xfrm>
          <a:prstGeom prst="rect">
            <a:avLst/>
          </a:prstGeom>
        </p:spPr>
        <p:txBody>
          <a:bodyPr wrap="square">
            <a:spAutoFit/>
          </a:bodyPr>
          <a:lstStyle/>
          <a:p>
            <a:r>
              <a:rPr lang="ko-KR" altLang="en-US"/>
              <a:t>각 문자가 곧 차원이고</a:t>
            </a:r>
            <a:r>
              <a:rPr lang="en-US" altLang="ko-KR"/>
              <a:t>, </a:t>
            </a:r>
            <a:r>
              <a:rPr lang="ko-KR" altLang="en-US"/>
              <a:t>이 예시에서는 네 번째 문자 “</a:t>
            </a:r>
            <a:r>
              <a:rPr lang="en-US" altLang="ko-KR"/>
              <a:t>r”</a:t>
            </a:r>
            <a:r>
              <a:rPr lang="ko-KR" altLang="en-US"/>
              <a:t>과 “</a:t>
            </a:r>
            <a:r>
              <a:rPr lang="en-US" altLang="ko-KR"/>
              <a:t>t”</a:t>
            </a:r>
            <a:r>
              <a:rPr lang="ko-KR" altLang="en-US"/>
              <a:t>가 다르기 때문이다</a:t>
            </a:r>
            <a:r>
              <a:rPr lang="en-US" altLang="ko-KR"/>
              <a:t>. </a:t>
            </a:r>
          </a:p>
          <a:p>
            <a:r>
              <a:rPr lang="ko-KR" altLang="en-US"/>
              <a:t>결국 서로 다른 글자 개수만 세주는 셈이다</a:t>
            </a:r>
            <a:r>
              <a:rPr lang="en-US" altLang="ko-KR"/>
              <a:t>.</a:t>
            </a:r>
            <a:endParaRPr lang="ko-KR" altLang="en-US"/>
          </a:p>
        </p:txBody>
      </p:sp>
      <p:sp>
        <p:nvSpPr>
          <p:cNvPr id="7" name="직사각형 6">
            <a:extLst>
              <a:ext uri="{FF2B5EF4-FFF2-40B4-BE49-F238E27FC236}">
                <a16:creationId xmlns:a16="http://schemas.microsoft.com/office/drawing/2014/main" xmlns="" id="{7A7AB829-5A73-402B-BE46-E7021D9A54B5}"/>
              </a:ext>
            </a:extLst>
          </p:cNvPr>
          <p:cNvSpPr/>
          <p:nvPr/>
        </p:nvSpPr>
        <p:spPr>
          <a:xfrm>
            <a:off x="1610292" y="2417862"/>
            <a:ext cx="6051657" cy="1318118"/>
          </a:xfrm>
          <a:prstGeom prst="rect">
            <a:avLst/>
          </a:prstGeom>
        </p:spPr>
        <p:txBody>
          <a:bodyPr wrap="none">
            <a:spAutoFit/>
          </a:bodyPr>
          <a:lstStyle/>
          <a:p>
            <a:pPr>
              <a:lnSpc>
                <a:spcPct val="200000"/>
              </a:lnSpc>
            </a:pPr>
            <a:r>
              <a:rPr lang="ko-KR" altLang="en-US"/>
              <a:t>실습</a:t>
            </a:r>
            <a:r>
              <a:rPr lang="en-US" altLang="ko-KR"/>
              <a:t>: 3</a:t>
            </a:r>
            <a:r>
              <a:rPr lang="ko-KR" altLang="en-US"/>
              <a:t>차원의 두 점간의 거리를 구하는 </a:t>
            </a:r>
            <a:r>
              <a:rPr lang="fr-FR" altLang="ko-KR"/>
              <a:t>hamming_distance ()</a:t>
            </a:r>
            <a:r>
              <a:rPr lang="ko-KR" altLang="en-US"/>
              <a:t>함수 만들기</a:t>
            </a:r>
            <a:endParaRPr lang="fr-FR" altLang="ko-KR"/>
          </a:p>
          <a:p>
            <a:pPr>
              <a:lnSpc>
                <a:spcPct val="200000"/>
              </a:lnSpc>
            </a:pPr>
            <a:r>
              <a:rPr lang="fr-FR" altLang="ko-KR"/>
              <a:t>distance( [5, 4, 3], [1, 7, 9] )</a:t>
            </a:r>
          </a:p>
          <a:p>
            <a:pPr>
              <a:lnSpc>
                <a:spcPct val="200000"/>
              </a:lnSpc>
            </a:pPr>
            <a:r>
              <a:rPr lang="fr-FR" altLang="ko-KR"/>
              <a:t>print( hamming_distance( distance ) )</a:t>
            </a:r>
            <a:endParaRPr lang="ko-KR" altLang="en-US"/>
          </a:p>
        </p:txBody>
      </p:sp>
    </p:spTree>
    <p:extLst>
      <p:ext uri="{BB962C8B-B14F-4D97-AF65-F5344CB8AC3E}">
        <p14:creationId xmlns:p14="http://schemas.microsoft.com/office/powerpoint/2010/main" xmlns="" val="39383738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04228CCF-9FFA-41CA-BDE7-60EAC4B7F383}"/>
              </a:ext>
            </a:extLst>
          </p:cNvPr>
          <p:cNvSpPr>
            <a:spLocks noGrp="1"/>
          </p:cNvSpPr>
          <p:nvPr>
            <p:ph type="title"/>
          </p:nvPr>
        </p:nvSpPr>
        <p:spPr/>
        <p:txBody>
          <a:bodyPr/>
          <a:lstStyle/>
          <a:p>
            <a:r>
              <a:rPr lang="en-US" altLang="ko-KR"/>
              <a:t>4. SciPy</a:t>
            </a:r>
            <a:r>
              <a:rPr lang="ko-KR" altLang="en-US"/>
              <a:t>를 통해 거리 구하기</a:t>
            </a:r>
          </a:p>
        </p:txBody>
      </p:sp>
      <p:sp>
        <p:nvSpPr>
          <p:cNvPr id="3" name="부제목 2">
            <a:extLst>
              <a:ext uri="{FF2B5EF4-FFF2-40B4-BE49-F238E27FC236}">
                <a16:creationId xmlns:a16="http://schemas.microsoft.com/office/drawing/2014/main" xmlns="" id="{AAEF9F1A-FB56-4100-850A-2B3E3E78ADF3}"/>
              </a:ext>
            </a:extLst>
          </p:cNvPr>
          <p:cNvSpPr>
            <a:spLocks noGrp="1"/>
          </p:cNvSpPr>
          <p:nvPr>
            <p:ph type="subTitle" idx="1"/>
          </p:nvPr>
        </p:nvSpPr>
        <p:spPr>
          <a:solidFill>
            <a:srgbClr val="FF0000"/>
          </a:solidFill>
        </p:spPr>
        <p:txBody>
          <a:bodyPr/>
          <a:lstStyle/>
          <a:p>
            <a:endParaRPr lang="ko-KR" altLang="en-US"/>
          </a:p>
        </p:txBody>
      </p:sp>
      <p:sp>
        <p:nvSpPr>
          <p:cNvPr id="4" name="직사각형 3">
            <a:extLst>
              <a:ext uri="{FF2B5EF4-FFF2-40B4-BE49-F238E27FC236}">
                <a16:creationId xmlns:a16="http://schemas.microsoft.com/office/drawing/2014/main" xmlns="" id="{49C1AD37-64B5-48FD-AFA9-D2BC359E0E04}"/>
              </a:ext>
            </a:extLst>
          </p:cNvPr>
          <p:cNvSpPr/>
          <p:nvPr/>
        </p:nvSpPr>
        <p:spPr>
          <a:xfrm>
            <a:off x="881534" y="906636"/>
            <a:ext cx="7380933" cy="307777"/>
          </a:xfrm>
          <a:prstGeom prst="rect">
            <a:avLst/>
          </a:prstGeom>
        </p:spPr>
        <p:txBody>
          <a:bodyPr wrap="square">
            <a:spAutoFit/>
          </a:bodyPr>
          <a:lstStyle/>
          <a:p>
            <a:r>
              <a:rPr lang="ko-KR" altLang="en-US"/>
              <a:t>파이썬의 라이브러리 </a:t>
            </a:r>
            <a:r>
              <a:rPr lang="en-US" altLang="ko-KR"/>
              <a:t>Scipy</a:t>
            </a:r>
            <a:r>
              <a:rPr lang="ko-KR" altLang="en-US"/>
              <a:t>를 사용하면 위에서 소개한 거리를 매우 쉽게 구할 수 있다</a:t>
            </a:r>
            <a:r>
              <a:rPr lang="en-US" altLang="ko-KR"/>
              <a:t>.</a:t>
            </a:r>
            <a:endParaRPr lang="ko-KR" altLang="en-US"/>
          </a:p>
        </p:txBody>
      </p:sp>
      <p:sp>
        <p:nvSpPr>
          <p:cNvPr id="5" name="직사각형 4">
            <a:extLst>
              <a:ext uri="{FF2B5EF4-FFF2-40B4-BE49-F238E27FC236}">
                <a16:creationId xmlns:a16="http://schemas.microsoft.com/office/drawing/2014/main" xmlns="" id="{51CC6D61-6A74-4B59-8884-8E8D50501385}"/>
              </a:ext>
            </a:extLst>
          </p:cNvPr>
          <p:cNvSpPr/>
          <p:nvPr/>
        </p:nvSpPr>
        <p:spPr>
          <a:xfrm>
            <a:off x="2286000" y="1289120"/>
            <a:ext cx="4572000" cy="738664"/>
          </a:xfrm>
          <a:prstGeom prst="rect">
            <a:avLst/>
          </a:prstGeom>
        </p:spPr>
        <p:txBody>
          <a:bodyPr>
            <a:spAutoFit/>
          </a:bodyPr>
          <a:lstStyle/>
          <a:p>
            <a:pPr marL="285750" indent="-285750">
              <a:buFont typeface="Arial" panose="020B0604020202020204" pitchFamily="34" charset="0"/>
              <a:buChar char="•"/>
            </a:pPr>
            <a:r>
              <a:rPr lang="ko-KR" altLang="en-US"/>
              <a:t>유클리드 거리</a:t>
            </a:r>
            <a:r>
              <a:rPr lang="en-US" altLang="ko-KR"/>
              <a:t>: .euclidean()</a:t>
            </a:r>
          </a:p>
          <a:p>
            <a:pPr marL="285750" indent="-285750">
              <a:buFont typeface="Arial" panose="020B0604020202020204" pitchFamily="34" charset="0"/>
              <a:buChar char="•"/>
            </a:pPr>
            <a:r>
              <a:rPr lang="ko-KR" altLang="en-US"/>
              <a:t>맨하탄 거리</a:t>
            </a:r>
            <a:r>
              <a:rPr lang="en-US" altLang="ko-KR"/>
              <a:t>: .cityblock()</a:t>
            </a:r>
          </a:p>
          <a:p>
            <a:pPr marL="285750" indent="-285750">
              <a:buFont typeface="Arial" panose="020B0604020202020204" pitchFamily="34" charset="0"/>
              <a:buChar char="•"/>
            </a:pPr>
            <a:r>
              <a:rPr lang="ko-KR" altLang="en-US"/>
              <a:t>해밍 거리</a:t>
            </a:r>
            <a:r>
              <a:rPr lang="en-US" altLang="ko-KR"/>
              <a:t>: .hamming()</a:t>
            </a:r>
            <a:endParaRPr lang="ko-KR" altLang="en-US"/>
          </a:p>
        </p:txBody>
      </p:sp>
      <p:sp>
        <p:nvSpPr>
          <p:cNvPr id="6" name="직사각형 5">
            <a:extLst>
              <a:ext uri="{FF2B5EF4-FFF2-40B4-BE49-F238E27FC236}">
                <a16:creationId xmlns:a16="http://schemas.microsoft.com/office/drawing/2014/main" xmlns="" id="{86C47A18-BFD9-4929-B930-13A48C3966DB}"/>
              </a:ext>
            </a:extLst>
          </p:cNvPr>
          <p:cNvSpPr/>
          <p:nvPr/>
        </p:nvSpPr>
        <p:spPr>
          <a:xfrm>
            <a:off x="1690552" y="2102491"/>
            <a:ext cx="5762847" cy="738664"/>
          </a:xfrm>
          <a:prstGeom prst="rect">
            <a:avLst/>
          </a:prstGeom>
        </p:spPr>
        <p:txBody>
          <a:bodyPr wrap="square">
            <a:spAutoFit/>
          </a:bodyPr>
          <a:lstStyle/>
          <a:p>
            <a:r>
              <a:rPr lang="ko-KR" altLang="en-US"/>
              <a:t>단</a:t>
            </a:r>
            <a:r>
              <a:rPr lang="en-US" altLang="ko-KR"/>
              <a:t>, </a:t>
            </a:r>
            <a:r>
              <a:rPr lang="ko-KR" altLang="en-US"/>
              <a:t>해밍 거리를 </a:t>
            </a:r>
            <a:r>
              <a:rPr lang="en-US" altLang="ko-KR"/>
              <a:t>Scipy</a:t>
            </a:r>
            <a:r>
              <a:rPr lang="ko-KR" altLang="en-US"/>
              <a:t>에서는 </a:t>
            </a:r>
            <a:r>
              <a:rPr lang="en-US" altLang="ko-KR"/>
              <a:t>0</a:t>
            </a:r>
            <a:r>
              <a:rPr lang="ko-KR" altLang="en-US"/>
              <a:t>과 </a:t>
            </a:r>
            <a:r>
              <a:rPr lang="en-US" altLang="ko-KR"/>
              <a:t>1</a:t>
            </a:r>
            <a:r>
              <a:rPr lang="ko-KR" altLang="en-US"/>
              <a:t>사이의 값으로 돌려준다</a:t>
            </a:r>
            <a:r>
              <a:rPr lang="en-US" altLang="ko-KR"/>
              <a:t>. </a:t>
            </a:r>
            <a:r>
              <a:rPr lang="ko-KR" altLang="en-US"/>
              <a:t>몇 개 차원에서 차이가 나는지 합산한 다음에 총 차원의 개수로 나누기 때문이다</a:t>
            </a:r>
            <a:r>
              <a:rPr lang="en-US" altLang="ko-KR"/>
              <a:t>.</a:t>
            </a:r>
            <a:endParaRPr lang="ko-KR" altLang="en-US"/>
          </a:p>
        </p:txBody>
      </p:sp>
      <p:sp>
        <p:nvSpPr>
          <p:cNvPr id="7" name="직사각형 6">
            <a:extLst>
              <a:ext uri="{FF2B5EF4-FFF2-40B4-BE49-F238E27FC236}">
                <a16:creationId xmlns:a16="http://schemas.microsoft.com/office/drawing/2014/main" xmlns="" id="{A22CD562-6B11-48A1-A563-20CC4E167FAE}"/>
              </a:ext>
            </a:extLst>
          </p:cNvPr>
          <p:cNvSpPr/>
          <p:nvPr/>
        </p:nvSpPr>
        <p:spPr>
          <a:xfrm>
            <a:off x="1610291" y="2864435"/>
            <a:ext cx="6183373" cy="1384995"/>
          </a:xfrm>
          <a:prstGeom prst="rect">
            <a:avLst/>
          </a:prstGeom>
        </p:spPr>
        <p:txBody>
          <a:bodyPr wrap="square">
            <a:spAutoFit/>
          </a:bodyPr>
          <a:lstStyle/>
          <a:p>
            <a:r>
              <a:rPr lang="ko-KR" altLang="en-US"/>
              <a:t>실습</a:t>
            </a:r>
            <a:r>
              <a:rPr lang="en-US" altLang="ko-KR"/>
              <a:t>: </a:t>
            </a:r>
            <a:r>
              <a:rPr lang="ko-KR" altLang="en-US"/>
              <a:t>본인이 작성한 함수와 다음을 비교해보세요</a:t>
            </a:r>
            <a:endParaRPr lang="en-US" altLang="ko-KR"/>
          </a:p>
          <a:p>
            <a:r>
              <a:rPr lang="en-US" altLang="ko-KR"/>
              <a:t>from scipy.spatial import distance</a:t>
            </a:r>
          </a:p>
          <a:p>
            <a:endParaRPr lang="en-US" altLang="ko-KR"/>
          </a:p>
          <a:p>
            <a:r>
              <a:rPr lang="en-US" altLang="ko-KR"/>
              <a:t>print( distance.euclidean( [1, 2 ], [4, 0 ] ) )</a:t>
            </a:r>
          </a:p>
          <a:p>
            <a:r>
              <a:rPr lang="en-US" altLang="ko-KR"/>
              <a:t>print( distance.cityblock( [1, 2 ], [4, 0 ] ) )</a:t>
            </a:r>
          </a:p>
          <a:p>
            <a:r>
              <a:rPr lang="en-US" altLang="ko-KR"/>
              <a:t>print( distance.hamming( [5, 4, 9 ], [1, 7, 9 ] ) )</a:t>
            </a:r>
            <a:endParaRPr lang="ko-KR" altLang="en-US"/>
          </a:p>
        </p:txBody>
      </p:sp>
    </p:spTree>
    <p:extLst>
      <p:ext uri="{BB962C8B-B14F-4D97-AF65-F5344CB8AC3E}">
        <p14:creationId xmlns:p14="http://schemas.microsoft.com/office/powerpoint/2010/main" xmlns="" val="13005464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76AF2B-0816-4C0B-BCFC-B6E3BB4F3386}"/>
              </a:ext>
            </a:extLst>
          </p:cNvPr>
          <p:cNvSpPr>
            <a:spLocks noGrp="1"/>
          </p:cNvSpPr>
          <p:nvPr>
            <p:ph type="title"/>
          </p:nvPr>
        </p:nvSpPr>
        <p:spPr/>
        <p:txBody>
          <a:bodyPr/>
          <a:lstStyle/>
          <a:p>
            <a:r>
              <a:rPr lang="ko-KR" altLang="en-US"/>
              <a:t>정규화</a:t>
            </a:r>
          </a:p>
        </p:txBody>
      </p:sp>
      <p:sp>
        <p:nvSpPr>
          <p:cNvPr id="3" name="부제목 2">
            <a:extLst>
              <a:ext uri="{FF2B5EF4-FFF2-40B4-BE49-F238E27FC236}">
                <a16:creationId xmlns:a16="http://schemas.microsoft.com/office/drawing/2014/main" xmlns="" id="{8A471536-2157-4804-ABAF-98017DC6B288}"/>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2A8A5EBC-12D5-49FB-8650-37C0853725C6}"/>
              </a:ext>
            </a:extLst>
          </p:cNvPr>
          <p:cNvSpPr/>
          <p:nvPr/>
        </p:nvSpPr>
        <p:spPr>
          <a:xfrm>
            <a:off x="574158" y="854331"/>
            <a:ext cx="8080744" cy="3416320"/>
          </a:xfrm>
          <a:prstGeom prst="rect">
            <a:avLst/>
          </a:prstGeom>
        </p:spPr>
        <p:txBody>
          <a:bodyPr wrap="square">
            <a:spAutoFit/>
          </a:bodyPr>
          <a:lstStyle/>
          <a:p>
            <a:pPr>
              <a:lnSpc>
                <a:spcPct val="150000"/>
              </a:lnSpc>
            </a:pPr>
            <a:r>
              <a:rPr lang="ko-KR" altLang="en-US" sz="1600"/>
              <a:t>정규화는 우리가 고등학교때 배운 정규분포의 정규화가 아니라 데이터의 범주를 바꾸는 작업이다</a:t>
            </a:r>
            <a:r>
              <a:rPr lang="en-US" altLang="ko-KR" sz="1600"/>
              <a:t>. </a:t>
            </a:r>
            <a:r>
              <a:rPr lang="ko-KR" altLang="en-US" sz="1600"/>
              <a:t>예를 들어 여러 개의 </a:t>
            </a:r>
            <a:r>
              <a:rPr lang="en-US" altLang="ko-KR" sz="1600"/>
              <a:t>feature</a:t>
            </a:r>
            <a:r>
              <a:rPr lang="ko-KR" altLang="en-US" sz="1600"/>
              <a:t>가 있는데 어떤 것은 </a:t>
            </a:r>
            <a:r>
              <a:rPr lang="en-US" altLang="ko-KR" sz="1600"/>
              <a:t>100 ~ 200</a:t>
            </a:r>
            <a:r>
              <a:rPr lang="ko-KR" altLang="en-US" sz="1600"/>
              <a:t>사이의 값이고</a:t>
            </a:r>
            <a:r>
              <a:rPr lang="en-US" altLang="ko-KR" sz="1600"/>
              <a:t>, </a:t>
            </a:r>
            <a:r>
              <a:rPr lang="ko-KR" altLang="en-US" sz="1600"/>
              <a:t>어떤 것은 </a:t>
            </a:r>
            <a:r>
              <a:rPr lang="en-US" altLang="ko-KR" sz="1600"/>
              <a:t>-10 ~ 10 </a:t>
            </a:r>
            <a:r>
              <a:rPr lang="ko-KR" altLang="en-US" sz="1600"/>
              <a:t>사이의 값이고</a:t>
            </a:r>
            <a:r>
              <a:rPr lang="en-US" altLang="ko-KR" sz="1600"/>
              <a:t>, </a:t>
            </a:r>
            <a:r>
              <a:rPr lang="ko-KR" altLang="en-US" sz="1600"/>
              <a:t>어떤 것은 </a:t>
            </a:r>
            <a:r>
              <a:rPr lang="en-US" altLang="ko-KR" sz="1600"/>
              <a:t>-100 ~ 300 </a:t>
            </a:r>
            <a:r>
              <a:rPr lang="ko-KR" altLang="en-US" sz="1600"/>
              <a:t>사이의 값이라고 해보자</a:t>
            </a:r>
            <a:r>
              <a:rPr lang="en-US" altLang="ko-KR" sz="1600"/>
              <a:t>.</a:t>
            </a:r>
          </a:p>
          <a:p>
            <a:pPr>
              <a:lnSpc>
                <a:spcPct val="150000"/>
              </a:lnSpc>
            </a:pPr>
            <a:r>
              <a:rPr lang="en-US" altLang="ko-KR" sz="1600"/>
              <a:t> </a:t>
            </a:r>
          </a:p>
          <a:p>
            <a:pPr>
              <a:lnSpc>
                <a:spcPct val="150000"/>
              </a:lnSpc>
            </a:pPr>
            <a:r>
              <a:rPr lang="ko-KR" altLang="en-US" sz="1600"/>
              <a:t>그러면 이 값들을 분석하기 쉽지가 않을 것이다</a:t>
            </a:r>
            <a:r>
              <a:rPr lang="en-US" altLang="ko-KR" sz="1600"/>
              <a:t>. </a:t>
            </a:r>
            <a:r>
              <a:rPr lang="ko-KR" altLang="en-US" sz="1600"/>
              <a:t>따라서 이런 불편을 줄이기 위해 범주를 일치시킬 수 있다</a:t>
            </a:r>
            <a:r>
              <a:rPr lang="en-US" altLang="ko-KR" sz="1600"/>
              <a:t>. </a:t>
            </a:r>
            <a:r>
              <a:rPr lang="ko-KR" altLang="en-US" sz="1600"/>
              <a:t>이런 작업을 </a:t>
            </a:r>
            <a:r>
              <a:rPr lang="en-US" altLang="ko-KR" sz="1600"/>
              <a:t>normalization</a:t>
            </a:r>
            <a:r>
              <a:rPr lang="ko-KR" altLang="en-US" sz="1600"/>
              <a:t>이라고 한다</a:t>
            </a:r>
            <a:r>
              <a:rPr lang="en-US" altLang="ko-KR" sz="1600"/>
              <a:t>. </a:t>
            </a:r>
            <a:r>
              <a:rPr lang="ko-KR" altLang="en-US" sz="1600"/>
              <a:t>보통은 </a:t>
            </a:r>
            <a:r>
              <a:rPr lang="en-US" altLang="ko-KR" sz="1600"/>
              <a:t>0 ~ 1 </a:t>
            </a:r>
            <a:r>
              <a:rPr lang="ko-KR" altLang="en-US" sz="1600"/>
              <a:t>사이의 값으로 범주를 일치시킨다</a:t>
            </a:r>
            <a:r>
              <a:rPr lang="en-US" altLang="ko-KR" sz="1600"/>
              <a:t>. </a:t>
            </a:r>
          </a:p>
          <a:p>
            <a:pPr>
              <a:lnSpc>
                <a:spcPct val="150000"/>
              </a:lnSpc>
            </a:pPr>
            <a:r>
              <a:rPr lang="ko-KR" altLang="en-US" sz="1600"/>
              <a:t>하나의 예시를 들자면 이미지 픽셀 값 범위</a:t>
            </a:r>
            <a:r>
              <a:rPr lang="en-US" altLang="ko-KR" sz="1600"/>
              <a:t>(0 ~ 255)</a:t>
            </a:r>
            <a:r>
              <a:rPr lang="ko-KR" altLang="en-US" sz="1600"/>
              <a:t>를 </a:t>
            </a:r>
            <a:r>
              <a:rPr lang="en-US" altLang="ko-KR" sz="1600"/>
              <a:t>255</a:t>
            </a:r>
            <a:r>
              <a:rPr lang="ko-KR" altLang="en-US" sz="1600"/>
              <a:t>로 나눠 </a:t>
            </a:r>
            <a:r>
              <a:rPr lang="en-US" altLang="ko-KR" sz="1600"/>
              <a:t>0 ~ 1</a:t>
            </a:r>
            <a:r>
              <a:rPr lang="ko-KR" altLang="en-US" sz="1600"/>
              <a:t>의 범위로 축소시키는 방식이 있다</a:t>
            </a:r>
            <a:r>
              <a:rPr lang="en-US" altLang="ko-KR" sz="1600"/>
              <a:t>.</a:t>
            </a:r>
            <a:endParaRPr lang="ko-KR" altLang="en-US" sz="1600"/>
          </a:p>
        </p:txBody>
      </p:sp>
    </p:spTree>
    <p:extLst>
      <p:ext uri="{BB962C8B-B14F-4D97-AF65-F5344CB8AC3E}">
        <p14:creationId xmlns:p14="http://schemas.microsoft.com/office/powerpoint/2010/main" xmlns="" val="35005792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51827613-CF25-42D9-A7DD-BDC3B59445F7}"/>
              </a:ext>
            </a:extLst>
          </p:cNvPr>
          <p:cNvSpPr>
            <a:spLocks noGrp="1"/>
          </p:cNvSpPr>
          <p:nvPr>
            <p:ph type="title"/>
          </p:nvPr>
        </p:nvSpPr>
        <p:spPr/>
        <p:txBody>
          <a:bodyPr/>
          <a:lstStyle/>
          <a:p>
            <a:r>
              <a:rPr lang="ko-KR" altLang="en-US"/>
              <a:t>정규화</a:t>
            </a:r>
            <a:r>
              <a:rPr lang="en-US" altLang="ko-KR"/>
              <a:t>(Normalization)</a:t>
            </a:r>
            <a:endParaRPr lang="ko-KR" altLang="en-US"/>
          </a:p>
        </p:txBody>
      </p:sp>
      <p:sp>
        <p:nvSpPr>
          <p:cNvPr id="3" name="부제목 2">
            <a:extLst>
              <a:ext uri="{FF2B5EF4-FFF2-40B4-BE49-F238E27FC236}">
                <a16:creationId xmlns:a16="http://schemas.microsoft.com/office/drawing/2014/main" xmlns="" id="{A01E5540-7A36-476A-BA0D-7CEC3553341F}"/>
              </a:ext>
            </a:extLst>
          </p:cNvPr>
          <p:cNvSpPr>
            <a:spLocks noGrp="1"/>
          </p:cNvSpPr>
          <p:nvPr>
            <p:ph type="subTitle" idx="1"/>
          </p:nvPr>
        </p:nvSpPr>
        <p:spPr/>
        <p:txBody>
          <a:bodyPr/>
          <a:lstStyle/>
          <a:p>
            <a:endParaRPr lang="ko-KR" altLang="en-US"/>
          </a:p>
        </p:txBody>
      </p:sp>
      <p:grpSp>
        <p:nvGrpSpPr>
          <p:cNvPr id="5" name="그룹 4">
            <a:extLst>
              <a:ext uri="{FF2B5EF4-FFF2-40B4-BE49-F238E27FC236}">
                <a16:creationId xmlns:a16="http://schemas.microsoft.com/office/drawing/2014/main" xmlns="" id="{15A03043-F906-4C3D-8C8A-7AF55BDAD092}"/>
              </a:ext>
            </a:extLst>
          </p:cNvPr>
          <p:cNvGrpSpPr/>
          <p:nvPr/>
        </p:nvGrpSpPr>
        <p:grpSpPr>
          <a:xfrm>
            <a:off x="631230" y="1592171"/>
            <a:ext cx="7881540" cy="3019647"/>
            <a:chOff x="498688" y="1592171"/>
            <a:chExt cx="7881540" cy="3019647"/>
          </a:xfrm>
        </p:grpSpPr>
        <p:pic>
          <p:nvPicPr>
            <p:cNvPr id="23554" name="Picture 2">
              <a:extLst>
                <a:ext uri="{FF2B5EF4-FFF2-40B4-BE49-F238E27FC236}">
                  <a16:creationId xmlns:a16="http://schemas.microsoft.com/office/drawing/2014/main" xmlns="" id="{D2578D07-8D11-4449-9AB1-C0F10F905ADA}"/>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98688" y="1592171"/>
              <a:ext cx="4026196" cy="3019647"/>
            </a:xfrm>
            <a:prstGeom prst="rect">
              <a:avLst/>
            </a:prstGeom>
            <a:noFill/>
            <a:extLst>
              <a:ext uri="{909E8E84-426E-40DD-AFC4-6F175D3DCCD1}">
                <a14:hiddenFill xmlns:a14="http://schemas.microsoft.com/office/drawing/2010/main" xmlns="">
                  <a:solidFill>
                    <a:srgbClr val="FFFFFF"/>
                  </a:solidFill>
                </a14:hiddenFill>
              </a:ext>
            </a:extLst>
          </p:spPr>
        </p:pic>
        <p:pic>
          <p:nvPicPr>
            <p:cNvPr id="23556" name="Picture 4">
              <a:extLst>
                <a:ext uri="{FF2B5EF4-FFF2-40B4-BE49-F238E27FC236}">
                  <a16:creationId xmlns:a16="http://schemas.microsoft.com/office/drawing/2014/main" xmlns="" id="{BC438CFB-3774-4960-B126-3CCD7C1AE6E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354033" y="1592172"/>
              <a:ext cx="4026195" cy="3019646"/>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 name="직사각형 3">
            <a:extLst>
              <a:ext uri="{FF2B5EF4-FFF2-40B4-BE49-F238E27FC236}">
                <a16:creationId xmlns:a16="http://schemas.microsoft.com/office/drawing/2014/main" xmlns="" id="{B5C4FE91-19B9-4F10-9353-70EE8C45E8E9}"/>
              </a:ext>
            </a:extLst>
          </p:cNvPr>
          <p:cNvSpPr/>
          <p:nvPr/>
        </p:nvSpPr>
        <p:spPr>
          <a:xfrm>
            <a:off x="499729" y="922319"/>
            <a:ext cx="8091377" cy="903068"/>
          </a:xfrm>
          <a:prstGeom prst="rect">
            <a:avLst/>
          </a:prstGeom>
        </p:spPr>
        <p:txBody>
          <a:bodyPr wrap="square">
            <a:spAutoFit/>
          </a:bodyPr>
          <a:lstStyle/>
          <a:p>
            <a:pPr>
              <a:lnSpc>
                <a:spcPct val="130000"/>
              </a:lnSpc>
            </a:pPr>
            <a:r>
              <a:rPr lang="ko-KR" altLang="en-US"/>
              <a:t>머신러닝 알고리즘은 데이터가 가진 </a:t>
            </a:r>
            <a:r>
              <a:rPr lang="en-US" altLang="ko-KR"/>
              <a:t>feature(</a:t>
            </a:r>
            <a:r>
              <a:rPr lang="ko-KR" altLang="en-US"/>
              <a:t>특성</a:t>
            </a:r>
            <a:r>
              <a:rPr lang="en-US" altLang="ko-KR"/>
              <a:t>)</a:t>
            </a:r>
            <a:r>
              <a:rPr lang="ko-KR" altLang="en-US"/>
              <a:t>들을 비교하여 데이터의 패턴을 찾는다</a:t>
            </a:r>
            <a:r>
              <a:rPr lang="en-US" altLang="ko-KR"/>
              <a:t>.</a:t>
            </a:r>
          </a:p>
          <a:p>
            <a:pPr>
              <a:lnSpc>
                <a:spcPct val="130000"/>
              </a:lnSpc>
            </a:pPr>
            <a:r>
              <a:rPr lang="ko-KR" altLang="en-US"/>
              <a:t>그런데 여기서 주의해야 할 점이 있다</a:t>
            </a:r>
            <a:r>
              <a:rPr lang="en-US" altLang="ko-KR"/>
              <a:t>. </a:t>
            </a:r>
            <a:r>
              <a:rPr lang="ko-KR" altLang="en-US"/>
              <a:t>데이터가 가진 </a:t>
            </a:r>
            <a:r>
              <a:rPr lang="en-US" altLang="ko-KR"/>
              <a:t>feature</a:t>
            </a:r>
            <a:r>
              <a:rPr lang="ko-KR" altLang="en-US"/>
              <a:t>의 스케일이 심하게 차이가 나는 경우 가 되기 때문이다</a:t>
            </a:r>
            <a:r>
              <a:rPr lang="en-US" altLang="ko-KR"/>
              <a:t>.</a:t>
            </a:r>
            <a:endParaRPr lang="ko-KR" altLang="en-US"/>
          </a:p>
        </p:txBody>
      </p:sp>
    </p:spTree>
    <p:extLst>
      <p:ext uri="{BB962C8B-B14F-4D97-AF65-F5344CB8AC3E}">
        <p14:creationId xmlns:p14="http://schemas.microsoft.com/office/powerpoint/2010/main" xmlns="" val="15986582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EBBC518-F59F-44A9-8786-92D8989DB471}"/>
              </a:ext>
            </a:extLst>
          </p:cNvPr>
          <p:cNvSpPr>
            <a:spLocks noGrp="1"/>
          </p:cNvSpPr>
          <p:nvPr>
            <p:ph type="title"/>
          </p:nvPr>
        </p:nvSpPr>
        <p:spPr/>
        <p:txBody>
          <a:bodyPr/>
          <a:lstStyle/>
          <a:p>
            <a:r>
              <a:rPr lang="ko-KR" altLang="en-US"/>
              <a:t>머신러닝 알고리즘</a:t>
            </a:r>
          </a:p>
        </p:txBody>
      </p:sp>
      <p:sp>
        <p:nvSpPr>
          <p:cNvPr id="3" name="부제목 2">
            <a:extLst>
              <a:ext uri="{FF2B5EF4-FFF2-40B4-BE49-F238E27FC236}">
                <a16:creationId xmlns:a16="http://schemas.microsoft.com/office/drawing/2014/main" xmlns="" id="{5BA7A389-44E9-4529-B6EC-B222B1FF31B2}"/>
              </a:ext>
            </a:extLst>
          </p:cNvPr>
          <p:cNvSpPr>
            <a:spLocks noGrp="1"/>
          </p:cNvSpPr>
          <p:nvPr>
            <p:ph type="subTitle" idx="1"/>
          </p:nvPr>
        </p:nvSpPr>
        <p:spPr/>
        <p:txBody>
          <a:bodyPr/>
          <a:lstStyle/>
          <a:p>
            <a:endParaRPr lang="ko-KR" altLang="en-US"/>
          </a:p>
        </p:txBody>
      </p:sp>
      <p:pic>
        <p:nvPicPr>
          <p:cNvPr id="1028" name="Picture 4">
            <a:extLst>
              <a:ext uri="{FF2B5EF4-FFF2-40B4-BE49-F238E27FC236}">
                <a16:creationId xmlns:a16="http://schemas.microsoft.com/office/drawing/2014/main" xmlns="" id="{A2FC9E67-756D-458B-9A6E-1AC703E62E97}"/>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87281" y="869711"/>
            <a:ext cx="5369442" cy="378771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21656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42E7BF15-2B29-4827-BEE2-156CB9288C9E}"/>
              </a:ext>
            </a:extLst>
          </p:cNvPr>
          <p:cNvSpPr>
            <a:spLocks noGrp="1"/>
          </p:cNvSpPr>
          <p:nvPr>
            <p:ph type="title"/>
          </p:nvPr>
        </p:nvSpPr>
        <p:spPr/>
        <p:txBody>
          <a:bodyPr/>
          <a:lstStyle/>
          <a:p>
            <a:r>
              <a:rPr lang="en-US" altLang="ko-KR"/>
              <a:t>1. Min-Max Normalization (</a:t>
            </a:r>
            <a:r>
              <a:rPr lang="ko-KR" altLang="en-US"/>
              <a:t>최소</a:t>
            </a:r>
            <a:r>
              <a:rPr lang="en-US" altLang="ko-KR"/>
              <a:t>-</a:t>
            </a:r>
            <a:r>
              <a:rPr lang="ko-KR" altLang="en-US"/>
              <a:t>최대 정규화</a:t>
            </a:r>
            <a:r>
              <a:rPr lang="en-US" altLang="ko-KR"/>
              <a:t>)</a:t>
            </a:r>
            <a:endParaRPr lang="ko-KR" altLang="en-US"/>
          </a:p>
        </p:txBody>
      </p:sp>
      <p:sp>
        <p:nvSpPr>
          <p:cNvPr id="3" name="부제목 2">
            <a:extLst>
              <a:ext uri="{FF2B5EF4-FFF2-40B4-BE49-F238E27FC236}">
                <a16:creationId xmlns:a16="http://schemas.microsoft.com/office/drawing/2014/main" xmlns="" id="{04172C5E-976E-43E4-AAA7-CC57912A1B34}"/>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0F388C1D-BAF3-4F3C-AF5D-E42F0FBAE99F}"/>
              </a:ext>
            </a:extLst>
          </p:cNvPr>
          <p:cNvSpPr/>
          <p:nvPr/>
        </p:nvSpPr>
        <p:spPr>
          <a:xfrm>
            <a:off x="574158" y="916731"/>
            <a:ext cx="8070112" cy="1384995"/>
          </a:xfrm>
          <a:prstGeom prst="rect">
            <a:avLst/>
          </a:prstGeom>
        </p:spPr>
        <p:txBody>
          <a:bodyPr wrap="square">
            <a:spAutoFit/>
          </a:bodyPr>
          <a:lstStyle/>
          <a:p>
            <a:r>
              <a:rPr lang="ko-KR" altLang="en-US"/>
              <a:t>최소</a:t>
            </a:r>
            <a:r>
              <a:rPr lang="en-US" altLang="ko-KR"/>
              <a:t>-</a:t>
            </a:r>
            <a:r>
              <a:rPr lang="ko-KR" altLang="en-US"/>
              <a:t>최대 정규화는 데이터를 정규화하는 가장 일반적인 방법이다</a:t>
            </a:r>
            <a:r>
              <a:rPr lang="en-US" altLang="ko-KR"/>
              <a:t>. </a:t>
            </a:r>
            <a:r>
              <a:rPr lang="ko-KR" altLang="en-US"/>
              <a:t>모든 </a:t>
            </a:r>
            <a:r>
              <a:rPr lang="en-US" altLang="ko-KR"/>
              <a:t>feature</a:t>
            </a:r>
            <a:r>
              <a:rPr lang="ko-KR" altLang="en-US"/>
              <a:t>에 대해 각각의 최소값 </a:t>
            </a:r>
            <a:r>
              <a:rPr lang="en-US" altLang="ko-KR"/>
              <a:t>0, </a:t>
            </a:r>
            <a:r>
              <a:rPr lang="ko-KR" altLang="en-US"/>
              <a:t>최대값 </a:t>
            </a:r>
            <a:r>
              <a:rPr lang="en-US" altLang="ko-KR"/>
              <a:t>1</a:t>
            </a:r>
            <a:r>
              <a:rPr lang="ko-KR" altLang="en-US"/>
              <a:t>로</a:t>
            </a:r>
            <a:r>
              <a:rPr lang="en-US" altLang="ko-KR"/>
              <a:t>, </a:t>
            </a:r>
            <a:r>
              <a:rPr lang="ko-KR" altLang="en-US"/>
              <a:t>그리고 다른 값들은 </a:t>
            </a:r>
            <a:r>
              <a:rPr lang="en-US" altLang="ko-KR"/>
              <a:t>0</a:t>
            </a:r>
            <a:r>
              <a:rPr lang="ko-KR" altLang="en-US"/>
              <a:t>과 </a:t>
            </a:r>
            <a:r>
              <a:rPr lang="en-US" altLang="ko-KR"/>
              <a:t>1 </a:t>
            </a:r>
            <a:r>
              <a:rPr lang="ko-KR" altLang="en-US"/>
              <a:t>사이의 값으로 변환하는 거다</a:t>
            </a:r>
            <a:r>
              <a:rPr lang="en-US" altLang="ko-KR"/>
              <a:t>.</a:t>
            </a:r>
          </a:p>
          <a:p>
            <a:endParaRPr lang="en-US" altLang="ko-KR"/>
          </a:p>
          <a:p>
            <a:r>
              <a:rPr lang="ko-KR" altLang="en-US"/>
              <a:t>예를 들어 어떤 특성의 최소값이 </a:t>
            </a:r>
            <a:r>
              <a:rPr lang="en-US" altLang="ko-KR"/>
              <a:t>20</a:t>
            </a:r>
            <a:r>
              <a:rPr lang="ko-KR" altLang="en-US"/>
              <a:t>이고 최대값이 </a:t>
            </a:r>
            <a:r>
              <a:rPr lang="en-US" altLang="ko-KR"/>
              <a:t>40</a:t>
            </a:r>
            <a:r>
              <a:rPr lang="ko-KR" altLang="en-US"/>
              <a:t>인 경우</a:t>
            </a:r>
            <a:r>
              <a:rPr lang="en-US" altLang="ko-KR"/>
              <a:t>, 30</a:t>
            </a:r>
            <a:r>
              <a:rPr lang="ko-KR" altLang="en-US"/>
              <a:t>은 딱 중간이므로 </a:t>
            </a:r>
            <a:r>
              <a:rPr lang="en-US" altLang="ko-KR"/>
              <a:t>0.5</a:t>
            </a:r>
            <a:r>
              <a:rPr lang="ko-KR" altLang="en-US"/>
              <a:t>로 변환된다</a:t>
            </a:r>
            <a:r>
              <a:rPr lang="en-US" altLang="ko-KR"/>
              <a:t>.</a:t>
            </a:r>
          </a:p>
          <a:p>
            <a:endParaRPr lang="en-US" altLang="ko-KR"/>
          </a:p>
          <a:p>
            <a:r>
              <a:rPr lang="ko-KR" altLang="en-US"/>
              <a:t>만약 </a:t>
            </a:r>
            <a:r>
              <a:rPr lang="en-US" altLang="ko-KR"/>
              <a:t>X</a:t>
            </a:r>
            <a:r>
              <a:rPr lang="ko-KR" altLang="en-US"/>
              <a:t>라는 값에 대해 최소</a:t>
            </a:r>
            <a:r>
              <a:rPr lang="en-US" altLang="ko-KR"/>
              <a:t>-</a:t>
            </a:r>
            <a:r>
              <a:rPr lang="ko-KR" altLang="en-US"/>
              <a:t>최대 정규화를 한다면 아래와 같은 수식을 사용할 수 있다</a:t>
            </a:r>
            <a:r>
              <a:rPr lang="en-US" altLang="ko-KR"/>
              <a:t>.</a:t>
            </a:r>
            <a:endParaRPr lang="ko-KR" altLang="en-US"/>
          </a:p>
        </p:txBody>
      </p:sp>
      <p:sp>
        <p:nvSpPr>
          <p:cNvPr id="6" name="직사각형 5">
            <a:extLst>
              <a:ext uri="{FF2B5EF4-FFF2-40B4-BE49-F238E27FC236}">
                <a16:creationId xmlns:a16="http://schemas.microsoft.com/office/drawing/2014/main" xmlns="" id="{AA15F772-B86A-40B5-ABBC-29CF9E221FF4}"/>
              </a:ext>
            </a:extLst>
          </p:cNvPr>
          <p:cNvSpPr/>
          <p:nvPr/>
        </p:nvSpPr>
        <p:spPr>
          <a:xfrm>
            <a:off x="3569161" y="2417862"/>
            <a:ext cx="2005677" cy="307777"/>
          </a:xfrm>
          <a:prstGeom prst="rect">
            <a:avLst/>
          </a:prstGeom>
          <a:solidFill>
            <a:schemeClr val="accent1">
              <a:lumMod val="20000"/>
              <a:lumOff val="80000"/>
            </a:schemeClr>
          </a:solidFill>
        </p:spPr>
        <p:txBody>
          <a:bodyPr wrap="none">
            <a:spAutoFit/>
          </a:bodyPr>
          <a:lstStyle/>
          <a:p>
            <a:r>
              <a:rPr lang="en-US" altLang="ko-KR"/>
              <a:t>(X - MIN) / (MAX-MIN) </a:t>
            </a:r>
            <a:endParaRPr lang="ko-KR" altLang="en-US"/>
          </a:p>
        </p:txBody>
      </p:sp>
      <p:sp>
        <p:nvSpPr>
          <p:cNvPr id="7" name="직사각형 6">
            <a:extLst>
              <a:ext uri="{FF2B5EF4-FFF2-40B4-BE49-F238E27FC236}">
                <a16:creationId xmlns:a16="http://schemas.microsoft.com/office/drawing/2014/main" xmlns="" id="{CA8FC980-6D32-4C8F-A996-C3CE6631046D}"/>
              </a:ext>
            </a:extLst>
          </p:cNvPr>
          <p:cNvSpPr/>
          <p:nvPr/>
        </p:nvSpPr>
        <p:spPr>
          <a:xfrm>
            <a:off x="574158" y="2857446"/>
            <a:ext cx="8070112" cy="738664"/>
          </a:xfrm>
          <a:prstGeom prst="rect">
            <a:avLst/>
          </a:prstGeom>
        </p:spPr>
        <p:txBody>
          <a:bodyPr wrap="square">
            <a:spAutoFit/>
          </a:bodyPr>
          <a:lstStyle/>
          <a:p>
            <a:r>
              <a:rPr lang="ko-KR" altLang="en-US"/>
              <a:t>최소</a:t>
            </a:r>
            <a:r>
              <a:rPr lang="en-US" altLang="ko-KR"/>
              <a:t>-</a:t>
            </a:r>
            <a:r>
              <a:rPr lang="ko-KR" altLang="en-US"/>
              <a:t>최대 정규화에는 치명적인 단점이 있다</a:t>
            </a:r>
            <a:r>
              <a:rPr lang="en-US" altLang="ko-KR"/>
              <a:t>. </a:t>
            </a:r>
            <a:r>
              <a:rPr lang="ko-KR" altLang="en-US"/>
              <a:t>이상치</a:t>
            </a:r>
            <a:r>
              <a:rPr lang="en-US" altLang="ko-KR"/>
              <a:t>(outlier)</a:t>
            </a:r>
            <a:r>
              <a:rPr lang="ko-KR" altLang="en-US"/>
              <a:t>에 너무 많은 영향을 받는다</a:t>
            </a:r>
            <a:r>
              <a:rPr lang="en-US" altLang="ko-KR"/>
              <a:t>.</a:t>
            </a:r>
          </a:p>
          <a:p>
            <a:endParaRPr lang="en-US" altLang="ko-KR"/>
          </a:p>
          <a:p>
            <a:r>
              <a:rPr lang="ko-KR" altLang="en-US"/>
              <a:t>예를 들어</a:t>
            </a:r>
            <a:r>
              <a:rPr lang="en-US" altLang="ko-KR"/>
              <a:t>, 100</a:t>
            </a:r>
            <a:r>
              <a:rPr lang="ko-KR" altLang="en-US"/>
              <a:t>개의 값이 있는데 그 중 </a:t>
            </a:r>
            <a:r>
              <a:rPr lang="en-US" altLang="ko-KR"/>
              <a:t>99</a:t>
            </a:r>
            <a:r>
              <a:rPr lang="ko-KR" altLang="en-US"/>
              <a:t>개는 </a:t>
            </a:r>
            <a:r>
              <a:rPr lang="en-US" altLang="ko-KR"/>
              <a:t>0</a:t>
            </a:r>
            <a:r>
              <a:rPr lang="ko-KR" altLang="en-US"/>
              <a:t>과 </a:t>
            </a:r>
            <a:r>
              <a:rPr lang="en-US" altLang="ko-KR"/>
              <a:t>40 </a:t>
            </a:r>
            <a:r>
              <a:rPr lang="ko-KR" altLang="en-US"/>
              <a:t>사이에 있고</a:t>
            </a:r>
            <a:r>
              <a:rPr lang="en-US" altLang="ko-KR"/>
              <a:t>, </a:t>
            </a:r>
            <a:r>
              <a:rPr lang="ko-KR" altLang="en-US"/>
              <a:t>나머지 하나가 </a:t>
            </a:r>
            <a:r>
              <a:rPr lang="en-US" altLang="ko-KR"/>
              <a:t>100</a:t>
            </a:r>
            <a:r>
              <a:rPr lang="ko-KR" altLang="en-US"/>
              <a:t>이면 어떨까</a:t>
            </a:r>
            <a:r>
              <a:rPr lang="en-US" altLang="ko-KR"/>
              <a:t>. </a:t>
            </a:r>
            <a:endParaRPr lang="ko-KR" altLang="en-US"/>
          </a:p>
        </p:txBody>
      </p:sp>
      <p:sp>
        <p:nvSpPr>
          <p:cNvPr id="8" name="직사각형 7">
            <a:extLst>
              <a:ext uri="{FF2B5EF4-FFF2-40B4-BE49-F238E27FC236}">
                <a16:creationId xmlns:a16="http://schemas.microsoft.com/office/drawing/2014/main" xmlns="" id="{AEF9262E-E650-40EB-A135-05480AE58408}"/>
              </a:ext>
            </a:extLst>
          </p:cNvPr>
          <p:cNvSpPr/>
          <p:nvPr/>
        </p:nvSpPr>
        <p:spPr>
          <a:xfrm>
            <a:off x="1648046" y="3727917"/>
            <a:ext cx="5231219" cy="307777"/>
          </a:xfrm>
          <a:prstGeom prst="rect">
            <a:avLst/>
          </a:prstGeom>
        </p:spPr>
        <p:txBody>
          <a:bodyPr wrap="square">
            <a:spAutoFit/>
          </a:bodyPr>
          <a:lstStyle/>
          <a:p>
            <a:r>
              <a:rPr lang="ko-KR" altLang="en-US"/>
              <a:t>이러한 단점을 보완하려면 </a:t>
            </a:r>
            <a:r>
              <a:rPr lang="en-US" altLang="ko-KR"/>
              <a:t>Z-</a:t>
            </a:r>
            <a:r>
              <a:rPr lang="ko-KR" altLang="en-US"/>
              <a:t>점수 정규화를 고려해봐야 한다</a:t>
            </a:r>
            <a:r>
              <a:rPr lang="en-US" altLang="ko-KR"/>
              <a:t>.</a:t>
            </a:r>
            <a:endParaRPr lang="ko-KR" altLang="en-US"/>
          </a:p>
        </p:txBody>
      </p:sp>
    </p:spTree>
    <p:extLst>
      <p:ext uri="{BB962C8B-B14F-4D97-AF65-F5344CB8AC3E}">
        <p14:creationId xmlns:p14="http://schemas.microsoft.com/office/powerpoint/2010/main" xmlns="" val="19621242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4E976FFB-FD23-4A10-A4D1-719DE4857A61}"/>
              </a:ext>
            </a:extLst>
          </p:cNvPr>
          <p:cNvSpPr>
            <a:spLocks noGrp="1"/>
          </p:cNvSpPr>
          <p:nvPr>
            <p:ph type="title"/>
          </p:nvPr>
        </p:nvSpPr>
        <p:spPr/>
        <p:txBody>
          <a:bodyPr/>
          <a:lstStyle/>
          <a:p>
            <a:r>
              <a:rPr lang="en-US" altLang="ko-KR"/>
              <a:t>1. Min-Max Normalization (</a:t>
            </a:r>
            <a:r>
              <a:rPr lang="ko-KR" altLang="en-US"/>
              <a:t>최소</a:t>
            </a:r>
            <a:r>
              <a:rPr lang="en-US" altLang="ko-KR"/>
              <a:t>-</a:t>
            </a:r>
            <a:r>
              <a:rPr lang="ko-KR" altLang="en-US"/>
              <a:t>최대 정규화</a:t>
            </a:r>
            <a:r>
              <a:rPr lang="en-US" altLang="ko-KR"/>
              <a:t>)</a:t>
            </a:r>
            <a:endParaRPr lang="ko-KR" altLang="en-US"/>
          </a:p>
        </p:txBody>
      </p:sp>
      <p:sp>
        <p:nvSpPr>
          <p:cNvPr id="3" name="부제목 2">
            <a:extLst>
              <a:ext uri="{FF2B5EF4-FFF2-40B4-BE49-F238E27FC236}">
                <a16:creationId xmlns:a16="http://schemas.microsoft.com/office/drawing/2014/main" xmlns="" id="{5676574A-53F9-416F-BA13-E41A4AAF6867}"/>
              </a:ext>
            </a:extLst>
          </p:cNvPr>
          <p:cNvSpPr>
            <a:spLocks noGrp="1"/>
          </p:cNvSpPr>
          <p:nvPr>
            <p:ph type="subTitle" idx="1"/>
          </p:nvPr>
        </p:nvSpPr>
        <p:spPr>
          <a:solidFill>
            <a:srgbClr val="FF0000"/>
          </a:solidFill>
        </p:spPr>
        <p:txBody>
          <a:bodyPr/>
          <a:lstStyle/>
          <a:p>
            <a:endParaRPr lang="ko-KR" altLang="en-US"/>
          </a:p>
        </p:txBody>
      </p:sp>
      <p:sp>
        <p:nvSpPr>
          <p:cNvPr id="6" name="직사각형 5">
            <a:extLst>
              <a:ext uri="{FF2B5EF4-FFF2-40B4-BE49-F238E27FC236}">
                <a16:creationId xmlns:a16="http://schemas.microsoft.com/office/drawing/2014/main" xmlns="" id="{E862D312-A53A-46B8-B634-50C23FE0124B}"/>
              </a:ext>
            </a:extLst>
          </p:cNvPr>
          <p:cNvSpPr/>
          <p:nvPr/>
        </p:nvSpPr>
        <p:spPr>
          <a:xfrm>
            <a:off x="1480313" y="914600"/>
            <a:ext cx="6183373" cy="523220"/>
          </a:xfrm>
          <a:prstGeom prst="rect">
            <a:avLst/>
          </a:prstGeom>
        </p:spPr>
        <p:txBody>
          <a:bodyPr wrap="square">
            <a:spAutoFit/>
          </a:bodyPr>
          <a:lstStyle/>
          <a:p>
            <a:r>
              <a:rPr lang="ko-KR" altLang="en-US"/>
              <a:t>실습</a:t>
            </a:r>
            <a:r>
              <a:rPr lang="en-US" altLang="ko-KR"/>
              <a:t>: min_max_normalize </a:t>
            </a:r>
            <a:r>
              <a:rPr lang="ko-KR" altLang="en-US"/>
              <a:t>함수 만들기</a:t>
            </a:r>
            <a:endParaRPr lang="en-US" altLang="ko-KR"/>
          </a:p>
          <a:p>
            <a:r>
              <a:rPr lang="ko-KR" altLang="en-US"/>
              <a:t>아래와 같이 </a:t>
            </a:r>
            <a:r>
              <a:rPr lang="en-US" altLang="ko-KR"/>
              <a:t>numpy array</a:t>
            </a:r>
            <a:r>
              <a:rPr lang="ko-KR" altLang="en-US"/>
              <a:t>가 있는 데</a:t>
            </a:r>
            <a:r>
              <a:rPr lang="en-US" altLang="ko-KR"/>
              <a:t>, min_max_normalize </a:t>
            </a:r>
            <a:r>
              <a:rPr lang="ko-KR" altLang="en-US"/>
              <a:t>함수를 적용해보자</a:t>
            </a:r>
            <a:endParaRPr lang="en-US" altLang="ko-KR"/>
          </a:p>
        </p:txBody>
      </p:sp>
      <p:sp>
        <p:nvSpPr>
          <p:cNvPr id="5" name="TextBox 4">
            <a:extLst>
              <a:ext uri="{FF2B5EF4-FFF2-40B4-BE49-F238E27FC236}">
                <a16:creationId xmlns:a16="http://schemas.microsoft.com/office/drawing/2014/main" xmlns="" id="{CC98D64D-AC5F-4509-9B9E-490B66F45146}"/>
              </a:ext>
            </a:extLst>
          </p:cNvPr>
          <p:cNvSpPr txBox="1"/>
          <p:nvPr/>
        </p:nvSpPr>
        <p:spPr>
          <a:xfrm>
            <a:off x="1480313" y="1584251"/>
            <a:ext cx="2613222" cy="1600438"/>
          </a:xfrm>
          <a:prstGeom prst="rect">
            <a:avLst/>
          </a:prstGeom>
          <a:noFill/>
        </p:spPr>
        <p:txBody>
          <a:bodyPr wrap="square" rtlCol="0">
            <a:spAutoFit/>
          </a:bodyPr>
          <a:lstStyle/>
          <a:p>
            <a:r>
              <a:rPr lang="en-US" altLang="ko-KR"/>
              <a:t>import numpy as np</a:t>
            </a:r>
          </a:p>
          <a:p>
            <a:endParaRPr lang="en-US" altLang="ko-KR"/>
          </a:p>
          <a:p>
            <a:r>
              <a:rPr lang="en-US" altLang="ko-KR" smtClean="0"/>
              <a:t>data1 = [</a:t>
            </a:r>
            <a:r>
              <a:rPr lang="en-US" altLang="ko-KR"/>
              <a:t>1000, </a:t>
            </a:r>
            <a:r>
              <a:rPr lang="en-US" altLang="ko-KR" smtClean="0"/>
              <a:t>765, 800]</a:t>
            </a:r>
          </a:p>
          <a:p>
            <a:r>
              <a:rPr lang="en-US" altLang="ko-KR" smtClean="0"/>
              <a:t>data2 =</a:t>
            </a:r>
            <a:r>
              <a:rPr lang="en-US" altLang="ko-KR" smtClean="0"/>
              <a:t> [10, </a:t>
            </a:r>
            <a:r>
              <a:rPr lang="en-US" altLang="ko-KR"/>
              <a:t>5, </a:t>
            </a:r>
            <a:r>
              <a:rPr lang="en-US" altLang="ko-KR" smtClean="0"/>
              <a:t>7]</a:t>
            </a:r>
            <a:endParaRPr lang="en-US" altLang="ko-KR"/>
          </a:p>
          <a:p>
            <a:r>
              <a:rPr lang="en-US" altLang="ko-KR" smtClean="0"/>
              <a:t>data3 = [0.5, 0.35, </a:t>
            </a:r>
            <a:r>
              <a:rPr lang="en-US" altLang="ko-KR"/>
              <a:t>0.09</a:t>
            </a:r>
            <a:r>
              <a:rPr lang="en-US" altLang="ko-KR" smtClean="0"/>
              <a:t>]</a:t>
            </a:r>
            <a:endParaRPr lang="en-US" altLang="ko-KR"/>
          </a:p>
          <a:p>
            <a:endParaRPr lang="en-US" altLang="ko-KR"/>
          </a:p>
          <a:p>
            <a:r>
              <a:rPr lang="en-US" altLang="ko-KR"/>
              <a:t>print( min_max_normalize(…) )</a:t>
            </a:r>
            <a:endParaRPr lang="ko-KR" altLang="en-US"/>
          </a:p>
        </p:txBody>
      </p:sp>
      <p:graphicFrame>
        <p:nvGraphicFramePr>
          <p:cNvPr id="7" name="표 7">
            <a:extLst>
              <a:ext uri="{FF2B5EF4-FFF2-40B4-BE49-F238E27FC236}">
                <a16:creationId xmlns:a16="http://schemas.microsoft.com/office/drawing/2014/main" xmlns="" id="{B069EEEA-C019-437C-B96C-E7DFDF6A8D1C}"/>
              </a:ext>
            </a:extLst>
          </p:cNvPr>
          <p:cNvGraphicFramePr>
            <a:graphicFrameLocks noGrp="1"/>
          </p:cNvGraphicFramePr>
          <p:nvPr>
            <p:extLst>
              <p:ext uri="{D42A27DB-BD31-4B8C-83A1-F6EECF244321}">
                <p14:modId xmlns:p14="http://schemas.microsoft.com/office/powerpoint/2010/main" xmlns="" val="3174290486"/>
              </p:ext>
            </p:extLst>
          </p:nvPr>
        </p:nvGraphicFramePr>
        <p:xfrm>
          <a:off x="4873029" y="1830070"/>
          <a:ext cx="2630013" cy="1483360"/>
        </p:xfrm>
        <a:graphic>
          <a:graphicData uri="http://schemas.openxmlformats.org/drawingml/2006/table">
            <a:tbl>
              <a:tblPr firstRow="1" bandRow="1">
                <a:tableStyleId>{2D5ABB26-0587-4C30-8999-92F81FD0307C}</a:tableStyleId>
              </a:tblPr>
              <a:tblGrid>
                <a:gridCol w="876671">
                  <a:extLst>
                    <a:ext uri="{9D8B030D-6E8A-4147-A177-3AD203B41FA5}">
                      <a16:colId xmlns:a16="http://schemas.microsoft.com/office/drawing/2014/main" xmlns="" val="2042767656"/>
                    </a:ext>
                  </a:extLst>
                </a:gridCol>
                <a:gridCol w="876671">
                  <a:extLst>
                    <a:ext uri="{9D8B030D-6E8A-4147-A177-3AD203B41FA5}">
                      <a16:colId xmlns:a16="http://schemas.microsoft.com/office/drawing/2014/main" xmlns="" val="4114033775"/>
                    </a:ext>
                  </a:extLst>
                </a:gridCol>
                <a:gridCol w="876671">
                  <a:extLst>
                    <a:ext uri="{9D8B030D-6E8A-4147-A177-3AD203B41FA5}">
                      <a16:colId xmlns:a16="http://schemas.microsoft.com/office/drawing/2014/main" xmlns="" val="4111004373"/>
                    </a:ext>
                  </a:extLst>
                </a:gridCol>
              </a:tblGrid>
              <a:tr h="370840">
                <a:tc>
                  <a:txBody>
                    <a:bodyPr/>
                    <a:lstStyle/>
                    <a:p>
                      <a:pPr algn="ctr" latinLnBrk="1"/>
                      <a:r>
                        <a:rPr lang="en-US" altLang="ko-KR"/>
                        <a:t>Feat#1</a:t>
                      </a:r>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a:t>Feat#2</a:t>
                      </a:r>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a:t>Feat#3</a:t>
                      </a:r>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12139961"/>
                  </a:ext>
                </a:extLst>
              </a:tr>
              <a:tr h="370840">
                <a:tc>
                  <a:txBody>
                    <a:bodyPr/>
                    <a:lstStyle/>
                    <a:p>
                      <a:pPr algn="ctr" latinLnBrk="1"/>
                      <a:r>
                        <a:rPr lang="en-US" altLang="ko-KR"/>
                        <a:t>1000</a:t>
                      </a:r>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latinLnBrk="1"/>
                      <a:r>
                        <a:rPr lang="en-US" altLang="ko-KR"/>
                        <a:t>10</a:t>
                      </a:r>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latinLnBrk="1"/>
                      <a:r>
                        <a:rPr lang="en-US" altLang="ko-KR"/>
                        <a:t>0.5</a:t>
                      </a:r>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xmlns="" val="2018401433"/>
                  </a:ext>
                </a:extLst>
              </a:tr>
              <a:tr h="370840">
                <a:tc>
                  <a:txBody>
                    <a:bodyPr/>
                    <a:lstStyle/>
                    <a:p>
                      <a:pPr algn="ctr" latinLnBrk="1"/>
                      <a:r>
                        <a:rPr lang="en-US" altLang="ko-KR"/>
                        <a:t>765</a:t>
                      </a:r>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latinLnBrk="1"/>
                      <a:r>
                        <a:rPr lang="en-US" altLang="ko-KR"/>
                        <a:t>5</a:t>
                      </a:r>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latinLnBrk="1"/>
                      <a:r>
                        <a:rPr lang="en-US" altLang="ko-KR"/>
                        <a:t>0.35</a:t>
                      </a:r>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xmlns="" val="1343910320"/>
                  </a:ext>
                </a:extLst>
              </a:tr>
              <a:tr h="370840">
                <a:tc>
                  <a:txBody>
                    <a:bodyPr/>
                    <a:lstStyle/>
                    <a:p>
                      <a:pPr algn="ctr" latinLnBrk="1"/>
                      <a:r>
                        <a:rPr lang="en-US" altLang="ko-KR"/>
                        <a:t>800</a:t>
                      </a:r>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a:t>7</a:t>
                      </a:r>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a:t>0.09</a:t>
                      </a:r>
                      <a:endParaRPr lang="ko-KR"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29923976"/>
                  </a:ext>
                </a:extLst>
              </a:tr>
            </a:tbl>
          </a:graphicData>
        </a:graphic>
      </p:graphicFrame>
    </p:spTree>
    <p:extLst>
      <p:ext uri="{BB962C8B-B14F-4D97-AF65-F5344CB8AC3E}">
        <p14:creationId xmlns:p14="http://schemas.microsoft.com/office/powerpoint/2010/main" xmlns="" val="6351692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5A80A841-C52B-4BF8-A403-445E0791C708}"/>
              </a:ext>
            </a:extLst>
          </p:cNvPr>
          <p:cNvSpPr>
            <a:spLocks noGrp="1"/>
          </p:cNvSpPr>
          <p:nvPr>
            <p:ph type="title"/>
          </p:nvPr>
        </p:nvSpPr>
        <p:spPr/>
        <p:txBody>
          <a:bodyPr/>
          <a:lstStyle/>
          <a:p>
            <a:r>
              <a:rPr lang="en-US" altLang="ko-KR"/>
              <a:t>2. Z-Score Normalization (Z-</a:t>
            </a:r>
            <a:r>
              <a:rPr lang="ko-KR" altLang="en-US"/>
              <a:t>점수 정규화</a:t>
            </a:r>
            <a:r>
              <a:rPr lang="en-US" altLang="ko-KR"/>
              <a:t>)</a:t>
            </a:r>
            <a:endParaRPr lang="ko-KR" altLang="en-US"/>
          </a:p>
        </p:txBody>
      </p:sp>
      <p:sp>
        <p:nvSpPr>
          <p:cNvPr id="3" name="부제목 2">
            <a:extLst>
              <a:ext uri="{FF2B5EF4-FFF2-40B4-BE49-F238E27FC236}">
                <a16:creationId xmlns:a16="http://schemas.microsoft.com/office/drawing/2014/main" xmlns="" id="{385271A1-040D-4750-A9E4-091B5D3F021F}"/>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8C6E2EC0-806D-4C22-BFE6-4B1326BCC3DA}"/>
              </a:ext>
            </a:extLst>
          </p:cNvPr>
          <p:cNvSpPr/>
          <p:nvPr/>
        </p:nvSpPr>
        <p:spPr>
          <a:xfrm>
            <a:off x="499731" y="964853"/>
            <a:ext cx="8102010" cy="738664"/>
          </a:xfrm>
          <a:prstGeom prst="rect">
            <a:avLst/>
          </a:prstGeom>
        </p:spPr>
        <p:txBody>
          <a:bodyPr wrap="square">
            <a:spAutoFit/>
          </a:bodyPr>
          <a:lstStyle/>
          <a:p>
            <a:r>
              <a:rPr lang="en-US" altLang="ko-KR"/>
              <a:t>Z-</a:t>
            </a:r>
            <a:r>
              <a:rPr lang="ko-KR" altLang="en-US"/>
              <a:t>점수 정규화는 이상치</a:t>
            </a:r>
            <a:r>
              <a:rPr lang="en-US" altLang="ko-KR"/>
              <a:t>(outlier) </a:t>
            </a:r>
            <a:r>
              <a:rPr lang="ko-KR" altLang="en-US"/>
              <a:t>문제를 피하는 데이터 정규화 전략이다</a:t>
            </a:r>
            <a:r>
              <a:rPr lang="en-US" altLang="ko-KR"/>
              <a:t>.</a:t>
            </a:r>
          </a:p>
          <a:p>
            <a:endParaRPr lang="en-US" altLang="ko-KR"/>
          </a:p>
          <a:p>
            <a:r>
              <a:rPr lang="en-US" altLang="ko-KR"/>
              <a:t>X</a:t>
            </a:r>
            <a:r>
              <a:rPr lang="ko-KR" altLang="en-US"/>
              <a:t>라는 값을 </a:t>
            </a:r>
            <a:r>
              <a:rPr lang="en-US" altLang="ko-KR"/>
              <a:t>Z-</a:t>
            </a:r>
            <a:r>
              <a:rPr lang="ko-KR" altLang="en-US"/>
              <a:t>점수로 바꿔주는 식은 아래와 같다</a:t>
            </a:r>
            <a:r>
              <a:rPr lang="en-US" altLang="ko-KR"/>
              <a:t>. </a:t>
            </a:r>
            <a:endParaRPr lang="ko-KR" altLang="en-US"/>
          </a:p>
        </p:txBody>
      </p:sp>
      <p:sp>
        <p:nvSpPr>
          <p:cNvPr id="5" name="직사각형 4">
            <a:extLst>
              <a:ext uri="{FF2B5EF4-FFF2-40B4-BE49-F238E27FC236}">
                <a16:creationId xmlns:a16="http://schemas.microsoft.com/office/drawing/2014/main" xmlns="" id="{63657311-775D-45EB-A812-6AC4B5B58735}"/>
              </a:ext>
            </a:extLst>
          </p:cNvPr>
          <p:cNvSpPr/>
          <p:nvPr/>
        </p:nvSpPr>
        <p:spPr>
          <a:xfrm>
            <a:off x="3667746" y="1779900"/>
            <a:ext cx="1808508" cy="307777"/>
          </a:xfrm>
          <a:prstGeom prst="rect">
            <a:avLst/>
          </a:prstGeom>
          <a:solidFill>
            <a:schemeClr val="accent1">
              <a:lumMod val="20000"/>
              <a:lumOff val="80000"/>
            </a:schemeClr>
          </a:solidFill>
        </p:spPr>
        <p:txBody>
          <a:bodyPr wrap="none">
            <a:spAutoFit/>
          </a:bodyPr>
          <a:lstStyle/>
          <a:p>
            <a:r>
              <a:rPr lang="en-US" altLang="ko-KR"/>
              <a:t>(X - </a:t>
            </a:r>
            <a:r>
              <a:rPr lang="ko-KR" altLang="en-US"/>
              <a:t>평균</a:t>
            </a:r>
            <a:r>
              <a:rPr lang="en-US" altLang="ko-KR"/>
              <a:t>) / </a:t>
            </a:r>
            <a:r>
              <a:rPr lang="ko-KR" altLang="en-US"/>
              <a:t>표준편차</a:t>
            </a:r>
          </a:p>
        </p:txBody>
      </p:sp>
      <p:sp>
        <p:nvSpPr>
          <p:cNvPr id="6" name="직사각형 5">
            <a:extLst>
              <a:ext uri="{FF2B5EF4-FFF2-40B4-BE49-F238E27FC236}">
                <a16:creationId xmlns:a16="http://schemas.microsoft.com/office/drawing/2014/main" xmlns="" id="{42EAE08C-8B7E-45F8-A62B-4890D81132D5}"/>
              </a:ext>
            </a:extLst>
          </p:cNvPr>
          <p:cNvSpPr/>
          <p:nvPr/>
        </p:nvSpPr>
        <p:spPr>
          <a:xfrm>
            <a:off x="499731" y="2198231"/>
            <a:ext cx="8102010" cy="903068"/>
          </a:xfrm>
          <a:prstGeom prst="rect">
            <a:avLst/>
          </a:prstGeom>
        </p:spPr>
        <p:txBody>
          <a:bodyPr wrap="square">
            <a:spAutoFit/>
          </a:bodyPr>
          <a:lstStyle/>
          <a:p>
            <a:pPr>
              <a:lnSpc>
                <a:spcPct val="130000"/>
              </a:lnSpc>
            </a:pPr>
            <a:r>
              <a:rPr lang="ko-KR" altLang="en-US"/>
              <a:t>만약 </a:t>
            </a:r>
            <a:r>
              <a:rPr lang="en-US" altLang="ko-KR"/>
              <a:t>feature</a:t>
            </a:r>
            <a:r>
              <a:rPr lang="ko-KR" altLang="en-US"/>
              <a:t>의 값이 평균과 일치하면 </a:t>
            </a:r>
            <a:r>
              <a:rPr lang="en-US" altLang="ko-KR"/>
              <a:t>0</a:t>
            </a:r>
            <a:r>
              <a:rPr lang="ko-KR" altLang="en-US"/>
              <a:t>으로 정규화되겠지만</a:t>
            </a:r>
            <a:r>
              <a:rPr lang="en-US" altLang="ko-KR"/>
              <a:t>, </a:t>
            </a:r>
            <a:r>
              <a:rPr lang="ko-KR" altLang="en-US"/>
              <a:t>평균보다 작으면 음수</a:t>
            </a:r>
            <a:r>
              <a:rPr lang="en-US" altLang="ko-KR"/>
              <a:t>, </a:t>
            </a:r>
            <a:r>
              <a:rPr lang="ko-KR" altLang="en-US"/>
              <a:t>평균보다 크면 양수로 나타난다</a:t>
            </a:r>
            <a:r>
              <a:rPr lang="en-US" altLang="ko-KR"/>
              <a:t>. </a:t>
            </a:r>
            <a:r>
              <a:rPr lang="ko-KR" altLang="en-US"/>
              <a:t>이 때 계산되는 음수와 양수의 크기는 그 </a:t>
            </a:r>
            <a:r>
              <a:rPr lang="en-US" altLang="ko-KR"/>
              <a:t>feature</a:t>
            </a:r>
            <a:r>
              <a:rPr lang="ko-KR" altLang="en-US"/>
              <a:t>의 표준편차에 의해 결정되는 거다</a:t>
            </a:r>
            <a:r>
              <a:rPr lang="en-US" altLang="ko-KR"/>
              <a:t>. </a:t>
            </a:r>
            <a:r>
              <a:rPr lang="ko-KR" altLang="en-US"/>
              <a:t>그래서 만약 데이터의 표준편차가 크면</a:t>
            </a:r>
            <a:r>
              <a:rPr lang="en-US" altLang="ko-KR"/>
              <a:t>(</a:t>
            </a:r>
            <a:r>
              <a:rPr lang="ko-KR" altLang="en-US"/>
              <a:t>값이 넓게 퍼져있으면</a:t>
            </a:r>
            <a:r>
              <a:rPr lang="en-US" altLang="ko-KR"/>
              <a:t>) </a:t>
            </a:r>
            <a:r>
              <a:rPr lang="ko-KR" altLang="en-US"/>
              <a:t>정규화되는 값이 </a:t>
            </a:r>
            <a:r>
              <a:rPr lang="en-US" altLang="ko-KR"/>
              <a:t>0</a:t>
            </a:r>
            <a:r>
              <a:rPr lang="ko-KR" altLang="en-US"/>
              <a:t>에 가까워진다</a:t>
            </a:r>
            <a:r>
              <a:rPr lang="en-US" altLang="ko-KR"/>
              <a:t>.</a:t>
            </a:r>
            <a:endParaRPr lang="ko-KR" altLang="en-US"/>
          </a:p>
        </p:txBody>
      </p:sp>
      <p:pic>
        <p:nvPicPr>
          <p:cNvPr id="7" name="그림 6">
            <a:extLst>
              <a:ext uri="{FF2B5EF4-FFF2-40B4-BE49-F238E27FC236}">
                <a16:creationId xmlns:a16="http://schemas.microsoft.com/office/drawing/2014/main" xmlns="" id="{688E5F80-F242-4A0E-87DA-CA8832BEFC2C}"/>
              </a:ext>
            </a:extLst>
          </p:cNvPr>
          <p:cNvPicPr>
            <a:picLocks noChangeAspect="1"/>
          </p:cNvPicPr>
          <p:nvPr/>
        </p:nvPicPr>
        <p:blipFill>
          <a:blip r:embed="rId2"/>
          <a:stretch>
            <a:fillRect/>
          </a:stretch>
        </p:blipFill>
        <p:spPr>
          <a:xfrm>
            <a:off x="3284236" y="3116156"/>
            <a:ext cx="2575528" cy="1931646"/>
          </a:xfrm>
          <a:prstGeom prst="rect">
            <a:avLst/>
          </a:prstGeom>
        </p:spPr>
      </p:pic>
    </p:spTree>
    <p:extLst>
      <p:ext uri="{BB962C8B-B14F-4D97-AF65-F5344CB8AC3E}">
        <p14:creationId xmlns:p14="http://schemas.microsoft.com/office/powerpoint/2010/main" xmlns="" val="5028646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4E976FFB-FD23-4A10-A4D1-719DE4857A61}"/>
              </a:ext>
            </a:extLst>
          </p:cNvPr>
          <p:cNvSpPr>
            <a:spLocks noGrp="1"/>
          </p:cNvSpPr>
          <p:nvPr>
            <p:ph type="title"/>
          </p:nvPr>
        </p:nvSpPr>
        <p:spPr/>
        <p:txBody>
          <a:bodyPr/>
          <a:lstStyle/>
          <a:p>
            <a:r>
              <a:rPr lang="en-US" altLang="ko-KR"/>
              <a:t>2. Z-Score Normalization (Z-</a:t>
            </a:r>
            <a:r>
              <a:rPr lang="ko-KR" altLang="en-US"/>
              <a:t>점수 정규화</a:t>
            </a:r>
            <a:r>
              <a:rPr lang="en-US" altLang="ko-KR"/>
              <a:t>)</a:t>
            </a:r>
            <a:endParaRPr lang="ko-KR" altLang="en-US"/>
          </a:p>
        </p:txBody>
      </p:sp>
      <p:sp>
        <p:nvSpPr>
          <p:cNvPr id="3" name="부제목 2">
            <a:extLst>
              <a:ext uri="{FF2B5EF4-FFF2-40B4-BE49-F238E27FC236}">
                <a16:creationId xmlns:a16="http://schemas.microsoft.com/office/drawing/2014/main" xmlns="" id="{5676574A-53F9-416F-BA13-E41A4AAF6867}"/>
              </a:ext>
            </a:extLst>
          </p:cNvPr>
          <p:cNvSpPr>
            <a:spLocks noGrp="1"/>
          </p:cNvSpPr>
          <p:nvPr>
            <p:ph type="subTitle" idx="1"/>
          </p:nvPr>
        </p:nvSpPr>
        <p:spPr>
          <a:solidFill>
            <a:srgbClr val="FF0000"/>
          </a:solidFill>
        </p:spPr>
        <p:txBody>
          <a:bodyPr/>
          <a:lstStyle/>
          <a:p>
            <a:endParaRPr lang="ko-KR" altLang="en-US"/>
          </a:p>
        </p:txBody>
      </p:sp>
      <p:sp>
        <p:nvSpPr>
          <p:cNvPr id="6" name="직사각형 5">
            <a:extLst>
              <a:ext uri="{FF2B5EF4-FFF2-40B4-BE49-F238E27FC236}">
                <a16:creationId xmlns:a16="http://schemas.microsoft.com/office/drawing/2014/main" xmlns="" id="{E862D312-A53A-46B8-B634-50C23FE0124B}"/>
              </a:ext>
            </a:extLst>
          </p:cNvPr>
          <p:cNvSpPr/>
          <p:nvPr/>
        </p:nvSpPr>
        <p:spPr>
          <a:xfrm>
            <a:off x="1480313" y="914600"/>
            <a:ext cx="6183373" cy="307777"/>
          </a:xfrm>
          <a:prstGeom prst="rect">
            <a:avLst/>
          </a:prstGeom>
        </p:spPr>
        <p:txBody>
          <a:bodyPr wrap="square">
            <a:spAutoFit/>
          </a:bodyPr>
          <a:lstStyle/>
          <a:p>
            <a:r>
              <a:rPr lang="ko-KR" altLang="en-US"/>
              <a:t>실습</a:t>
            </a:r>
            <a:r>
              <a:rPr lang="en-US" altLang="ko-KR"/>
              <a:t>: z_score_normalize </a:t>
            </a:r>
            <a:r>
              <a:rPr lang="ko-KR" altLang="en-US"/>
              <a:t>함수 만들기</a:t>
            </a:r>
            <a:r>
              <a:rPr lang="en-US" altLang="ko-KR"/>
              <a:t>.</a:t>
            </a:r>
            <a:r>
              <a:rPr lang="ko-KR" altLang="en-US"/>
              <a:t>단</a:t>
            </a:r>
            <a:r>
              <a:rPr lang="en-US" altLang="ko-KR"/>
              <a:t>, </a:t>
            </a:r>
            <a:r>
              <a:rPr lang="ko-KR" altLang="en-US"/>
              <a:t>표준편차는 </a:t>
            </a:r>
            <a:r>
              <a:rPr lang="en-US" altLang="ko-KR"/>
              <a:t>numpy.std</a:t>
            </a:r>
            <a:r>
              <a:rPr lang="ko-KR" altLang="en-US"/>
              <a:t>를 이용</a:t>
            </a:r>
            <a:endParaRPr lang="en-US" altLang="ko-KR"/>
          </a:p>
        </p:txBody>
      </p:sp>
      <p:sp>
        <p:nvSpPr>
          <p:cNvPr id="4" name="직사각형 3">
            <a:extLst>
              <a:ext uri="{FF2B5EF4-FFF2-40B4-BE49-F238E27FC236}">
                <a16:creationId xmlns:a16="http://schemas.microsoft.com/office/drawing/2014/main" xmlns="" id="{2B779671-98CB-48EB-9707-1A189E35E2BA}"/>
              </a:ext>
            </a:extLst>
          </p:cNvPr>
          <p:cNvSpPr/>
          <p:nvPr/>
        </p:nvSpPr>
        <p:spPr>
          <a:xfrm>
            <a:off x="563526" y="1990636"/>
            <a:ext cx="8016949" cy="1463221"/>
          </a:xfrm>
          <a:prstGeom prst="rect">
            <a:avLst/>
          </a:prstGeom>
        </p:spPr>
        <p:txBody>
          <a:bodyPr wrap="square">
            <a:spAutoFit/>
          </a:bodyPr>
          <a:lstStyle/>
          <a:p>
            <a:pPr>
              <a:lnSpc>
                <a:spcPct val="130000"/>
              </a:lnSpc>
            </a:pPr>
            <a:r>
              <a:rPr lang="ko-KR" altLang="en-US"/>
              <a:t>데이터 정규화는 머신러닝에서 꼭 알아야 하는 개념이다</a:t>
            </a:r>
            <a:r>
              <a:rPr lang="en-US" altLang="ko-KR"/>
              <a:t>. </a:t>
            </a:r>
            <a:r>
              <a:rPr lang="ko-KR" altLang="en-US"/>
              <a:t>매우 훌륭한 데이터를 가지고도 정규화를 놓치면 특정 </a:t>
            </a:r>
            <a:r>
              <a:rPr lang="en-US" altLang="ko-KR"/>
              <a:t>feature</a:t>
            </a:r>
            <a:r>
              <a:rPr lang="ko-KR" altLang="en-US"/>
              <a:t>가 다른 </a:t>
            </a:r>
            <a:r>
              <a:rPr lang="en-US" altLang="ko-KR"/>
              <a:t>feature</a:t>
            </a:r>
            <a:r>
              <a:rPr lang="ko-KR" altLang="en-US"/>
              <a:t>들을 완전히 지배할 수 있기 때문이다</a:t>
            </a:r>
            <a:r>
              <a:rPr lang="en-US" altLang="ko-KR"/>
              <a:t>. </a:t>
            </a:r>
          </a:p>
          <a:p>
            <a:pPr marL="285750" indent="-285750">
              <a:lnSpc>
                <a:spcPct val="130000"/>
              </a:lnSpc>
              <a:buFont typeface="Arial" panose="020B0604020202020204" pitchFamily="34" charset="0"/>
              <a:buChar char="•"/>
            </a:pPr>
            <a:r>
              <a:rPr lang="ko-KR" altLang="en-US"/>
              <a:t>최소 최대 정규화</a:t>
            </a:r>
            <a:r>
              <a:rPr lang="en-US" altLang="ko-KR"/>
              <a:t>: </a:t>
            </a:r>
            <a:r>
              <a:rPr lang="ko-KR" altLang="en-US"/>
              <a:t>모든 </a:t>
            </a:r>
            <a:r>
              <a:rPr lang="en-US" altLang="ko-KR"/>
              <a:t>feature</a:t>
            </a:r>
            <a:r>
              <a:rPr lang="ko-KR" altLang="en-US"/>
              <a:t>들의 스케일이 동일하지만</a:t>
            </a:r>
            <a:r>
              <a:rPr lang="en-US" altLang="ko-KR"/>
              <a:t>, </a:t>
            </a:r>
            <a:r>
              <a:rPr lang="ko-KR" altLang="en-US"/>
              <a:t>이상치</a:t>
            </a:r>
            <a:r>
              <a:rPr lang="en-US" altLang="ko-KR"/>
              <a:t>(outlier)</a:t>
            </a:r>
            <a:r>
              <a:rPr lang="ko-KR" altLang="en-US"/>
              <a:t>를 잘 처리하지 못한다</a:t>
            </a:r>
            <a:r>
              <a:rPr lang="en-US" altLang="ko-KR"/>
              <a:t>.</a:t>
            </a:r>
          </a:p>
          <a:p>
            <a:pPr marL="285750" indent="-285750">
              <a:lnSpc>
                <a:spcPct val="130000"/>
              </a:lnSpc>
              <a:buFont typeface="Arial" panose="020B0604020202020204" pitchFamily="34" charset="0"/>
              <a:buChar char="•"/>
            </a:pPr>
            <a:r>
              <a:rPr lang="en-US" altLang="ko-KR"/>
              <a:t>Z-</a:t>
            </a:r>
            <a:r>
              <a:rPr lang="ko-KR" altLang="en-US"/>
              <a:t>점수 정규화 </a:t>
            </a:r>
            <a:r>
              <a:rPr lang="en-US" altLang="ko-KR"/>
              <a:t>: </a:t>
            </a:r>
            <a:r>
              <a:rPr lang="ko-KR" altLang="en-US"/>
              <a:t>이상치</a:t>
            </a:r>
            <a:r>
              <a:rPr lang="en-US" altLang="ko-KR"/>
              <a:t>(outlier)</a:t>
            </a:r>
            <a:r>
              <a:rPr lang="ko-KR" altLang="en-US"/>
              <a:t>를 잘 처리하지만</a:t>
            </a:r>
            <a:r>
              <a:rPr lang="en-US" altLang="ko-KR"/>
              <a:t>, </a:t>
            </a:r>
            <a:r>
              <a:rPr lang="ko-KR" altLang="en-US"/>
              <a:t>정확히 동일한 척도로 정규화 된 데이터를 생성하지는 않는다</a:t>
            </a:r>
            <a:r>
              <a:rPr lang="en-US" altLang="ko-KR"/>
              <a:t>.</a:t>
            </a:r>
            <a:endParaRPr lang="ko-KR" altLang="en-US"/>
          </a:p>
        </p:txBody>
      </p:sp>
    </p:spTree>
    <p:extLst>
      <p:ext uri="{BB962C8B-B14F-4D97-AF65-F5344CB8AC3E}">
        <p14:creationId xmlns:p14="http://schemas.microsoft.com/office/powerpoint/2010/main" xmlns="" val="32725264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4E976FFB-FD23-4A10-A4D1-719DE4857A61}"/>
              </a:ext>
            </a:extLst>
          </p:cNvPr>
          <p:cNvSpPr>
            <a:spLocks noGrp="1"/>
          </p:cNvSpPr>
          <p:nvPr>
            <p:ph type="title"/>
          </p:nvPr>
        </p:nvSpPr>
        <p:spPr/>
        <p:txBody>
          <a:bodyPr/>
          <a:lstStyle/>
          <a:p>
            <a:r>
              <a:rPr lang="en-US" altLang="ko-KR"/>
              <a:t>sklearn.preprocessing</a:t>
            </a:r>
            <a:r>
              <a:rPr lang="ko-KR" altLang="en-US"/>
              <a:t>를</a:t>
            </a:r>
            <a:r>
              <a:rPr lang="en-US" altLang="ko-KR"/>
              <a:t> </a:t>
            </a:r>
            <a:r>
              <a:rPr lang="ko-KR" altLang="en-US"/>
              <a:t>이용한</a:t>
            </a:r>
            <a:r>
              <a:rPr lang="en-US" altLang="ko-KR"/>
              <a:t> </a:t>
            </a:r>
            <a:r>
              <a:rPr lang="ko-KR" altLang="en-US"/>
              <a:t>정규화</a:t>
            </a:r>
          </a:p>
        </p:txBody>
      </p:sp>
      <p:sp>
        <p:nvSpPr>
          <p:cNvPr id="3" name="부제목 2">
            <a:extLst>
              <a:ext uri="{FF2B5EF4-FFF2-40B4-BE49-F238E27FC236}">
                <a16:creationId xmlns:a16="http://schemas.microsoft.com/office/drawing/2014/main" xmlns="" id="{5676574A-53F9-416F-BA13-E41A4AAF6867}"/>
              </a:ext>
            </a:extLst>
          </p:cNvPr>
          <p:cNvSpPr>
            <a:spLocks noGrp="1"/>
          </p:cNvSpPr>
          <p:nvPr>
            <p:ph type="subTitle" idx="1"/>
          </p:nvPr>
        </p:nvSpPr>
        <p:spPr>
          <a:solidFill>
            <a:srgbClr val="FF0000"/>
          </a:solidFill>
        </p:spPr>
        <p:txBody>
          <a:bodyPr/>
          <a:lstStyle/>
          <a:p>
            <a:endParaRPr lang="ko-KR" altLang="en-US"/>
          </a:p>
        </p:txBody>
      </p:sp>
      <p:sp>
        <p:nvSpPr>
          <p:cNvPr id="6" name="직사각형 5">
            <a:extLst>
              <a:ext uri="{FF2B5EF4-FFF2-40B4-BE49-F238E27FC236}">
                <a16:creationId xmlns:a16="http://schemas.microsoft.com/office/drawing/2014/main" xmlns="" id="{E862D312-A53A-46B8-B634-50C23FE0124B}"/>
              </a:ext>
            </a:extLst>
          </p:cNvPr>
          <p:cNvSpPr/>
          <p:nvPr/>
        </p:nvSpPr>
        <p:spPr>
          <a:xfrm>
            <a:off x="1480313" y="914600"/>
            <a:ext cx="6183373" cy="1183466"/>
          </a:xfrm>
          <a:prstGeom prst="rect">
            <a:avLst/>
          </a:prstGeom>
        </p:spPr>
        <p:txBody>
          <a:bodyPr wrap="square">
            <a:spAutoFit/>
          </a:bodyPr>
          <a:lstStyle/>
          <a:p>
            <a:pPr>
              <a:lnSpc>
                <a:spcPct val="130000"/>
              </a:lnSpc>
            </a:pPr>
            <a:r>
              <a:rPr lang="en-US" altLang="ko-KR"/>
              <a:t>from sklearn.preprocessing import MinMaxScaler</a:t>
            </a:r>
          </a:p>
          <a:p>
            <a:pPr>
              <a:lnSpc>
                <a:spcPct val="130000"/>
              </a:lnSpc>
            </a:pPr>
            <a:endParaRPr lang="en-US" altLang="ko-KR"/>
          </a:p>
          <a:p>
            <a:pPr>
              <a:lnSpc>
                <a:spcPct val="130000"/>
              </a:lnSpc>
            </a:pPr>
            <a:r>
              <a:rPr lang="en-US" altLang="ko-KR"/>
              <a:t>scaler = MinMaxScaler()</a:t>
            </a:r>
          </a:p>
          <a:p>
            <a:pPr>
              <a:lnSpc>
                <a:spcPct val="130000"/>
              </a:lnSpc>
            </a:pPr>
            <a:r>
              <a:rPr lang="en-US" altLang="ko-KR"/>
              <a:t>print(scaler.fit_transform(data))</a:t>
            </a:r>
          </a:p>
        </p:txBody>
      </p:sp>
      <p:sp>
        <p:nvSpPr>
          <p:cNvPr id="7" name="직사각형 6">
            <a:extLst>
              <a:ext uri="{FF2B5EF4-FFF2-40B4-BE49-F238E27FC236}">
                <a16:creationId xmlns:a16="http://schemas.microsoft.com/office/drawing/2014/main" xmlns="" id="{9516B4BC-9BA4-4D30-A9A0-DDB9DBC186C7}"/>
              </a:ext>
            </a:extLst>
          </p:cNvPr>
          <p:cNvSpPr/>
          <p:nvPr/>
        </p:nvSpPr>
        <p:spPr>
          <a:xfrm>
            <a:off x="1480313" y="2371916"/>
            <a:ext cx="6183373" cy="1183466"/>
          </a:xfrm>
          <a:prstGeom prst="rect">
            <a:avLst/>
          </a:prstGeom>
        </p:spPr>
        <p:txBody>
          <a:bodyPr wrap="square">
            <a:spAutoFit/>
          </a:bodyPr>
          <a:lstStyle/>
          <a:p>
            <a:pPr>
              <a:lnSpc>
                <a:spcPct val="130000"/>
              </a:lnSpc>
            </a:pPr>
            <a:r>
              <a:rPr lang="en-US" altLang="ko-KR"/>
              <a:t>from sklearn.preprocessing import StandardScaler</a:t>
            </a:r>
          </a:p>
          <a:p>
            <a:pPr>
              <a:lnSpc>
                <a:spcPct val="130000"/>
              </a:lnSpc>
            </a:pPr>
            <a:endParaRPr lang="en-US" altLang="ko-KR"/>
          </a:p>
          <a:p>
            <a:pPr>
              <a:lnSpc>
                <a:spcPct val="130000"/>
              </a:lnSpc>
            </a:pPr>
            <a:r>
              <a:rPr lang="en-US" altLang="ko-KR"/>
              <a:t>standardScaler = StandardScaler()</a:t>
            </a:r>
          </a:p>
          <a:p>
            <a:pPr>
              <a:lnSpc>
                <a:spcPct val="130000"/>
              </a:lnSpc>
            </a:pPr>
            <a:r>
              <a:rPr lang="en-US" altLang="ko-KR"/>
              <a:t>print(standardScaler.fit_transform(data))</a:t>
            </a:r>
          </a:p>
        </p:txBody>
      </p:sp>
    </p:spTree>
    <p:extLst>
      <p:ext uri="{BB962C8B-B14F-4D97-AF65-F5344CB8AC3E}">
        <p14:creationId xmlns:p14="http://schemas.microsoft.com/office/powerpoint/2010/main" xmlns="" val="234556423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0DF46185-84A4-4C83-A8A2-96EAA32A7C03}"/>
              </a:ext>
            </a:extLst>
          </p:cNvPr>
          <p:cNvSpPr>
            <a:spLocks noGrp="1"/>
          </p:cNvSpPr>
          <p:nvPr>
            <p:ph type="ctrTitle"/>
          </p:nvPr>
        </p:nvSpPr>
        <p:spPr/>
        <p:txBody>
          <a:bodyPr/>
          <a:lstStyle/>
          <a:p>
            <a:r>
              <a:rPr lang="ko-KR" altLang="en-US"/>
              <a:t>머신러닝 알고리즘</a:t>
            </a:r>
          </a:p>
        </p:txBody>
      </p:sp>
      <p:sp>
        <p:nvSpPr>
          <p:cNvPr id="3" name="부제목 2">
            <a:extLst>
              <a:ext uri="{FF2B5EF4-FFF2-40B4-BE49-F238E27FC236}">
                <a16:creationId xmlns:a16="http://schemas.microsoft.com/office/drawing/2014/main" xmlns="" id="{E646353D-F576-4BA2-B994-5BF2981706D6}"/>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xmlns="" val="36122302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3CD7A1CB-BFF7-4799-8F60-55FF2C5F4998}"/>
              </a:ext>
            </a:extLst>
          </p:cNvPr>
          <p:cNvSpPr>
            <a:spLocks noGrp="1"/>
          </p:cNvSpPr>
          <p:nvPr>
            <p:ph type="ctrTitle"/>
          </p:nvPr>
        </p:nvSpPr>
        <p:spPr/>
        <p:txBody>
          <a:bodyPr/>
          <a:lstStyle/>
          <a:p>
            <a:r>
              <a:rPr lang="en-US" altLang="ko-KR"/>
              <a:t>K-</a:t>
            </a:r>
            <a:r>
              <a:rPr lang="ko-KR" altLang="en-US"/>
              <a:t>최근접 이웃</a:t>
            </a:r>
            <a:r>
              <a:rPr lang="en-US" altLang="ko-KR"/>
              <a:t>(K-Nearest Neighbor)</a:t>
            </a:r>
            <a:endParaRPr lang="ko-KR" altLang="en-US"/>
          </a:p>
        </p:txBody>
      </p:sp>
      <p:sp>
        <p:nvSpPr>
          <p:cNvPr id="3" name="부제목 2">
            <a:extLst>
              <a:ext uri="{FF2B5EF4-FFF2-40B4-BE49-F238E27FC236}">
                <a16:creationId xmlns:a16="http://schemas.microsoft.com/office/drawing/2014/main" xmlns="" id="{B5F3AA4A-595E-4EE7-BA2D-3D567C326A93}"/>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xmlns="" val="41301571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5F7D578C-4AB8-4839-AA01-56B7B81C050B}"/>
              </a:ext>
            </a:extLst>
          </p:cNvPr>
          <p:cNvSpPr>
            <a:spLocks noGrp="1"/>
          </p:cNvSpPr>
          <p:nvPr>
            <p:ph type="title"/>
          </p:nvPr>
        </p:nvSpPr>
        <p:spPr/>
        <p:txBody>
          <a:bodyPr/>
          <a:lstStyle/>
          <a:p>
            <a:r>
              <a:rPr lang="en-US" altLang="ko-KR"/>
              <a:t>K-</a:t>
            </a:r>
            <a:r>
              <a:rPr lang="ko-KR" altLang="en-US"/>
              <a:t>최근접 이웃</a:t>
            </a:r>
            <a:r>
              <a:rPr lang="en-US" altLang="ko-KR"/>
              <a:t>(K-Nearest Neighbor)</a:t>
            </a:r>
            <a:endParaRPr lang="ko-KR" altLang="en-US"/>
          </a:p>
        </p:txBody>
      </p:sp>
      <p:sp>
        <p:nvSpPr>
          <p:cNvPr id="3" name="부제목 2">
            <a:extLst>
              <a:ext uri="{FF2B5EF4-FFF2-40B4-BE49-F238E27FC236}">
                <a16:creationId xmlns:a16="http://schemas.microsoft.com/office/drawing/2014/main" xmlns="" id="{1CF7451F-2DF5-4563-B5C2-3129D08DA660}"/>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FA61F5EC-1817-442E-B2B4-6DB21B885A07}"/>
              </a:ext>
            </a:extLst>
          </p:cNvPr>
          <p:cNvSpPr/>
          <p:nvPr/>
        </p:nvSpPr>
        <p:spPr>
          <a:xfrm>
            <a:off x="531628" y="925113"/>
            <a:ext cx="8070112" cy="622991"/>
          </a:xfrm>
          <a:prstGeom prst="rect">
            <a:avLst/>
          </a:prstGeom>
        </p:spPr>
        <p:txBody>
          <a:bodyPr wrap="square">
            <a:spAutoFit/>
          </a:bodyPr>
          <a:lstStyle/>
          <a:p>
            <a:pPr>
              <a:lnSpc>
                <a:spcPct val="130000"/>
              </a:lnSpc>
            </a:pPr>
            <a:r>
              <a:rPr lang="en-US" altLang="ko-KR"/>
              <a:t>K-</a:t>
            </a:r>
            <a:r>
              <a:rPr lang="ko-KR" altLang="en-US"/>
              <a:t>최근접 이웃</a:t>
            </a:r>
            <a:r>
              <a:rPr lang="en-US" altLang="ko-KR"/>
              <a:t>(K-Nearest Neighbor)</a:t>
            </a:r>
            <a:r>
              <a:rPr lang="ko-KR" altLang="en-US"/>
              <a:t>은 머신러닝에서 사용되는 분류</a:t>
            </a:r>
            <a:r>
              <a:rPr lang="en-US" altLang="ko-KR"/>
              <a:t>(Classification) </a:t>
            </a:r>
            <a:r>
              <a:rPr lang="ko-KR" altLang="en-US"/>
              <a:t>알고리즘이다</a:t>
            </a:r>
            <a:r>
              <a:rPr lang="en-US" altLang="ko-KR"/>
              <a:t>. </a:t>
            </a:r>
            <a:r>
              <a:rPr lang="ko-KR" altLang="en-US"/>
              <a:t>유사한 특성을 가진 데이터는 유사한 범주에 속하는 경향이 있다는 가정하에 사용한다</a:t>
            </a:r>
          </a:p>
        </p:txBody>
      </p:sp>
      <p:pic>
        <p:nvPicPr>
          <p:cNvPr id="29698" name="Picture 2">
            <a:extLst>
              <a:ext uri="{FF2B5EF4-FFF2-40B4-BE49-F238E27FC236}">
                <a16:creationId xmlns:a16="http://schemas.microsoft.com/office/drawing/2014/main" xmlns="" id="{51BCB61E-E37D-4B63-8AF5-01B063D6A5F2}"/>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29923"/>
          <a:stretch/>
        </p:blipFill>
        <p:spPr bwMode="auto">
          <a:xfrm>
            <a:off x="839973" y="1648632"/>
            <a:ext cx="3191640" cy="2795778"/>
          </a:xfrm>
          <a:prstGeom prst="rect">
            <a:avLst/>
          </a:prstGeom>
          <a:noFill/>
          <a:extLst>
            <a:ext uri="{909E8E84-426E-40DD-AFC4-6F175D3DCCD1}">
              <a14:hiddenFill xmlns:a14="http://schemas.microsoft.com/office/drawing/2010/main" xmlns="">
                <a:solidFill>
                  <a:srgbClr val="FFFFFF"/>
                </a:solidFill>
              </a14:hiddenFill>
            </a:ext>
          </a:extLst>
        </p:spPr>
      </p:pic>
      <p:pic>
        <p:nvPicPr>
          <p:cNvPr id="29700" name="Picture 4">
            <a:extLst>
              <a:ext uri="{FF2B5EF4-FFF2-40B4-BE49-F238E27FC236}">
                <a16:creationId xmlns:a16="http://schemas.microsoft.com/office/drawing/2014/main" xmlns="" id="{741070AD-F229-4A2B-808A-61E25BDA4E45}"/>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9768" t="79232" r="24160" b="1861"/>
          <a:stretch/>
        </p:blipFill>
        <p:spPr bwMode="auto">
          <a:xfrm>
            <a:off x="2553596" y="1978243"/>
            <a:ext cx="1478017" cy="622992"/>
          </a:xfrm>
          <a:prstGeom prst="rect">
            <a:avLst/>
          </a:prstGeom>
          <a:noFill/>
          <a:extLst>
            <a:ext uri="{909E8E84-426E-40DD-AFC4-6F175D3DCCD1}">
              <a14:hiddenFill xmlns:a14="http://schemas.microsoft.com/office/drawing/2010/main" xmlns="">
                <a:solidFill>
                  <a:srgbClr val="FFFFFF"/>
                </a:solidFill>
              </a14:hiddenFill>
            </a:ext>
          </a:extLst>
        </p:spPr>
      </p:pic>
      <p:sp>
        <p:nvSpPr>
          <p:cNvPr id="5" name="직사각형 4">
            <a:extLst>
              <a:ext uri="{FF2B5EF4-FFF2-40B4-BE49-F238E27FC236}">
                <a16:creationId xmlns:a16="http://schemas.microsoft.com/office/drawing/2014/main" xmlns="" id="{AC1C7F1B-EB82-45B3-9CEB-5CA8345696F7}"/>
              </a:ext>
            </a:extLst>
          </p:cNvPr>
          <p:cNvSpPr/>
          <p:nvPr/>
        </p:nvSpPr>
        <p:spPr>
          <a:xfrm>
            <a:off x="4143318" y="1605513"/>
            <a:ext cx="4458421" cy="1743298"/>
          </a:xfrm>
          <a:prstGeom prst="rect">
            <a:avLst/>
          </a:prstGeom>
        </p:spPr>
        <p:txBody>
          <a:bodyPr wrap="square">
            <a:spAutoFit/>
          </a:bodyPr>
          <a:lstStyle/>
          <a:p>
            <a:pPr>
              <a:lnSpc>
                <a:spcPct val="130000"/>
              </a:lnSpc>
            </a:pPr>
            <a:r>
              <a:rPr lang="ko-KR" altLang="en-US"/>
              <a:t>모든 데이터</a:t>
            </a:r>
            <a:r>
              <a:rPr lang="en-US" altLang="ko-KR"/>
              <a:t>(</a:t>
            </a:r>
            <a:r>
              <a:rPr lang="ko-KR" altLang="en-US"/>
              <a:t>점</a:t>
            </a:r>
            <a:r>
              <a:rPr lang="en-US" altLang="ko-KR"/>
              <a:t>)</a:t>
            </a:r>
            <a:r>
              <a:rPr lang="ko-KR" altLang="en-US"/>
              <a:t>에는 각각 </a:t>
            </a:r>
            <a:r>
              <a:rPr lang="en-US" altLang="ko-KR"/>
              <a:t>x</a:t>
            </a:r>
            <a:r>
              <a:rPr lang="ko-KR" altLang="en-US"/>
              <a:t>값과 </a:t>
            </a:r>
            <a:r>
              <a:rPr lang="en-US" altLang="ko-KR"/>
              <a:t>y</a:t>
            </a:r>
            <a:r>
              <a:rPr lang="ko-KR" altLang="en-US"/>
              <a:t>값이 있다</a:t>
            </a:r>
            <a:r>
              <a:rPr lang="en-US" altLang="ko-KR"/>
              <a:t>. </a:t>
            </a:r>
            <a:r>
              <a:rPr lang="ko-KR" altLang="en-US"/>
              <a:t>그리고 점의 색상으로 초록</a:t>
            </a:r>
            <a:r>
              <a:rPr lang="en-US" altLang="ko-KR"/>
              <a:t>/</a:t>
            </a:r>
            <a:r>
              <a:rPr lang="ko-KR" altLang="en-US"/>
              <a:t>빨강으로 표시하여 분류를 나타냈다</a:t>
            </a:r>
            <a:r>
              <a:rPr lang="en-US" altLang="ko-KR"/>
              <a:t>. </a:t>
            </a:r>
            <a:r>
              <a:rPr lang="ko-KR" altLang="en-US"/>
              <a:t>그리고 하얀 점은 아직 분류가 안 된 새로운 데이터이다</a:t>
            </a:r>
            <a:r>
              <a:rPr lang="en-US" altLang="ko-KR"/>
              <a:t>. K-</a:t>
            </a:r>
            <a:r>
              <a:rPr lang="ko-KR" altLang="en-US"/>
              <a:t>최근접 이웃</a:t>
            </a:r>
            <a:r>
              <a:rPr lang="en-US" altLang="ko-KR"/>
              <a:t>(K-Nearest Neighbor) </a:t>
            </a:r>
            <a:r>
              <a:rPr lang="ko-KR" altLang="en-US"/>
              <a:t>알고리즘의 목적은 이렇게 새로운 점이 등장했을 때 이걸 초록이나 빨강으로 분류하는 것</a:t>
            </a:r>
          </a:p>
        </p:txBody>
      </p:sp>
      <p:sp>
        <p:nvSpPr>
          <p:cNvPr id="6" name="직사각형 5">
            <a:extLst>
              <a:ext uri="{FF2B5EF4-FFF2-40B4-BE49-F238E27FC236}">
                <a16:creationId xmlns:a16="http://schemas.microsoft.com/office/drawing/2014/main" xmlns="" id="{0A0959FE-C73B-421B-AA26-3D342AA7A4A3}"/>
              </a:ext>
            </a:extLst>
          </p:cNvPr>
          <p:cNvSpPr/>
          <p:nvPr/>
        </p:nvSpPr>
        <p:spPr>
          <a:xfrm>
            <a:off x="4143318" y="3376132"/>
            <a:ext cx="4572000" cy="903068"/>
          </a:xfrm>
          <a:prstGeom prst="rect">
            <a:avLst/>
          </a:prstGeom>
        </p:spPr>
        <p:txBody>
          <a:bodyPr>
            <a:spAutoFit/>
          </a:bodyPr>
          <a:lstStyle/>
          <a:p>
            <a:pPr>
              <a:lnSpc>
                <a:spcPct val="130000"/>
              </a:lnSpc>
            </a:pPr>
            <a:r>
              <a:rPr lang="ko-KR" altLang="en-US"/>
              <a:t>하얀 점 주의로 원을 그려놓았고</a:t>
            </a:r>
            <a:r>
              <a:rPr lang="en-US" altLang="ko-KR"/>
              <a:t>, </a:t>
            </a:r>
            <a:r>
              <a:rPr lang="ko-KR" altLang="en-US"/>
              <a:t>이 원 안에는 </a:t>
            </a:r>
            <a:r>
              <a:rPr lang="en-US" altLang="ko-KR"/>
              <a:t>1</a:t>
            </a:r>
            <a:r>
              <a:rPr lang="ko-KR" altLang="en-US"/>
              <a:t>개의 이웃이 있다</a:t>
            </a:r>
            <a:r>
              <a:rPr lang="en-US" altLang="ko-KR"/>
              <a:t>. </a:t>
            </a:r>
            <a:r>
              <a:rPr lang="ko-KR" altLang="en-US"/>
              <a:t>이렇게 원 안에 포함될 이웃의 개수를 </a:t>
            </a:r>
            <a:r>
              <a:rPr lang="en-US" altLang="ko-KR"/>
              <a:t>k.</a:t>
            </a:r>
            <a:r>
              <a:rPr lang="ko-KR" altLang="en-US"/>
              <a:t> 그림에서 </a:t>
            </a:r>
            <a:r>
              <a:rPr lang="en-US" altLang="ko-KR"/>
              <a:t>k=1 </a:t>
            </a:r>
            <a:r>
              <a:rPr lang="ko-KR" altLang="en-US"/>
              <a:t>이고</a:t>
            </a:r>
            <a:r>
              <a:rPr lang="en-US" altLang="ko-KR"/>
              <a:t>, </a:t>
            </a:r>
            <a:r>
              <a:rPr lang="ko-KR" altLang="en-US"/>
              <a:t>하얀 점은 초록으로 분류</a:t>
            </a:r>
          </a:p>
        </p:txBody>
      </p:sp>
    </p:spTree>
    <p:extLst>
      <p:ext uri="{BB962C8B-B14F-4D97-AF65-F5344CB8AC3E}">
        <p14:creationId xmlns:p14="http://schemas.microsoft.com/office/powerpoint/2010/main" xmlns="" val="31755095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a:extLst>
              <a:ext uri="{FF2B5EF4-FFF2-40B4-BE49-F238E27FC236}">
                <a16:creationId xmlns:a16="http://schemas.microsoft.com/office/drawing/2014/main" xmlns="" id="{FB002BFA-1AEE-423B-92E6-B91A3B597B87}"/>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30098"/>
          <a:stretch/>
        </p:blipFill>
        <p:spPr bwMode="auto">
          <a:xfrm>
            <a:off x="538122" y="1690577"/>
            <a:ext cx="3493491" cy="308344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제목 1">
            <a:extLst>
              <a:ext uri="{FF2B5EF4-FFF2-40B4-BE49-F238E27FC236}">
                <a16:creationId xmlns:a16="http://schemas.microsoft.com/office/drawing/2014/main" xmlns="" id="{5F7D578C-4AB8-4839-AA01-56B7B81C050B}"/>
              </a:ext>
            </a:extLst>
          </p:cNvPr>
          <p:cNvSpPr>
            <a:spLocks noGrp="1"/>
          </p:cNvSpPr>
          <p:nvPr>
            <p:ph type="title"/>
          </p:nvPr>
        </p:nvSpPr>
        <p:spPr/>
        <p:txBody>
          <a:bodyPr/>
          <a:lstStyle/>
          <a:p>
            <a:r>
              <a:rPr lang="en-US" altLang="ko-KR"/>
              <a:t>K-</a:t>
            </a:r>
            <a:r>
              <a:rPr lang="ko-KR" altLang="en-US"/>
              <a:t>최근접 이웃</a:t>
            </a:r>
            <a:r>
              <a:rPr lang="en-US" altLang="ko-KR"/>
              <a:t>(K-Nearest Neighbor)</a:t>
            </a:r>
            <a:endParaRPr lang="ko-KR" altLang="en-US"/>
          </a:p>
        </p:txBody>
      </p:sp>
      <p:sp>
        <p:nvSpPr>
          <p:cNvPr id="3" name="부제목 2">
            <a:extLst>
              <a:ext uri="{FF2B5EF4-FFF2-40B4-BE49-F238E27FC236}">
                <a16:creationId xmlns:a16="http://schemas.microsoft.com/office/drawing/2014/main" xmlns="" id="{1CF7451F-2DF5-4563-B5C2-3129D08DA660}"/>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FA61F5EC-1817-442E-B2B4-6DB21B885A07}"/>
              </a:ext>
            </a:extLst>
          </p:cNvPr>
          <p:cNvSpPr/>
          <p:nvPr/>
        </p:nvSpPr>
        <p:spPr>
          <a:xfrm>
            <a:off x="531628" y="925113"/>
            <a:ext cx="8070112" cy="622991"/>
          </a:xfrm>
          <a:prstGeom prst="rect">
            <a:avLst/>
          </a:prstGeom>
        </p:spPr>
        <p:txBody>
          <a:bodyPr wrap="square">
            <a:spAutoFit/>
          </a:bodyPr>
          <a:lstStyle/>
          <a:p>
            <a:pPr>
              <a:lnSpc>
                <a:spcPct val="130000"/>
              </a:lnSpc>
            </a:pPr>
            <a:r>
              <a:rPr lang="en-US" altLang="ko-KR"/>
              <a:t>K-</a:t>
            </a:r>
            <a:r>
              <a:rPr lang="ko-KR" altLang="en-US"/>
              <a:t>최근접 이웃</a:t>
            </a:r>
            <a:r>
              <a:rPr lang="en-US" altLang="ko-KR"/>
              <a:t>(K-Nearest Neighbor)</a:t>
            </a:r>
            <a:r>
              <a:rPr lang="ko-KR" altLang="en-US"/>
              <a:t>은 머신러닝에서 사용되는 분류</a:t>
            </a:r>
            <a:r>
              <a:rPr lang="en-US" altLang="ko-KR"/>
              <a:t>(Classification) </a:t>
            </a:r>
            <a:r>
              <a:rPr lang="ko-KR" altLang="en-US"/>
              <a:t>알고리즘이다</a:t>
            </a:r>
            <a:r>
              <a:rPr lang="en-US" altLang="ko-KR"/>
              <a:t>. </a:t>
            </a:r>
            <a:r>
              <a:rPr lang="ko-KR" altLang="en-US"/>
              <a:t>유사한 특성을 가진 데이터는 유사한 범주에 속하는 경향이 있다는 가정하에 사용한다</a:t>
            </a:r>
          </a:p>
        </p:txBody>
      </p:sp>
      <p:pic>
        <p:nvPicPr>
          <p:cNvPr id="29700" name="Picture 4">
            <a:extLst>
              <a:ext uri="{FF2B5EF4-FFF2-40B4-BE49-F238E27FC236}">
                <a16:creationId xmlns:a16="http://schemas.microsoft.com/office/drawing/2014/main" xmlns="" id="{741070AD-F229-4A2B-808A-61E25BDA4E45}"/>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19768" t="79232" r="24160" b="1861"/>
          <a:stretch/>
        </p:blipFill>
        <p:spPr bwMode="auto">
          <a:xfrm>
            <a:off x="2553596" y="1701792"/>
            <a:ext cx="1478017" cy="622992"/>
          </a:xfrm>
          <a:prstGeom prst="rect">
            <a:avLst/>
          </a:prstGeom>
          <a:noFill/>
          <a:extLst>
            <a:ext uri="{909E8E84-426E-40DD-AFC4-6F175D3DCCD1}">
              <a14:hiddenFill xmlns:a14="http://schemas.microsoft.com/office/drawing/2010/main" xmlns="">
                <a:solidFill>
                  <a:srgbClr val="FFFFFF"/>
                </a:solidFill>
              </a14:hiddenFill>
            </a:ext>
          </a:extLst>
        </p:spPr>
      </p:pic>
      <p:sp>
        <p:nvSpPr>
          <p:cNvPr id="5" name="직사각형 4">
            <a:extLst>
              <a:ext uri="{FF2B5EF4-FFF2-40B4-BE49-F238E27FC236}">
                <a16:creationId xmlns:a16="http://schemas.microsoft.com/office/drawing/2014/main" xmlns="" id="{AC1C7F1B-EB82-45B3-9CEB-5CA8345696F7}"/>
              </a:ext>
            </a:extLst>
          </p:cNvPr>
          <p:cNvSpPr/>
          <p:nvPr/>
        </p:nvSpPr>
        <p:spPr>
          <a:xfrm>
            <a:off x="4143318" y="1605513"/>
            <a:ext cx="4458421" cy="1183144"/>
          </a:xfrm>
          <a:prstGeom prst="rect">
            <a:avLst/>
          </a:prstGeom>
        </p:spPr>
        <p:txBody>
          <a:bodyPr wrap="square">
            <a:spAutoFit/>
          </a:bodyPr>
          <a:lstStyle/>
          <a:p>
            <a:pPr>
              <a:lnSpc>
                <a:spcPct val="130000"/>
              </a:lnSpc>
            </a:pPr>
            <a:r>
              <a:rPr lang="ko-KR" altLang="en-US"/>
              <a:t>이제 원을 확장해보자</a:t>
            </a:r>
            <a:r>
              <a:rPr lang="en-US" altLang="ko-KR"/>
              <a:t>. k</a:t>
            </a:r>
            <a:r>
              <a:rPr lang="ko-KR" altLang="en-US"/>
              <a:t>를 </a:t>
            </a:r>
            <a:r>
              <a:rPr lang="en-US" altLang="ko-KR"/>
              <a:t>2</a:t>
            </a:r>
            <a:r>
              <a:rPr lang="ko-KR" altLang="en-US"/>
              <a:t>로 조정해서 가장 가까운 이웃의 수를 </a:t>
            </a:r>
            <a:r>
              <a:rPr lang="en-US" altLang="ko-KR"/>
              <a:t>2</a:t>
            </a:r>
            <a:r>
              <a:rPr lang="ko-KR" altLang="en-US"/>
              <a:t>개까지 늘려보자</a:t>
            </a:r>
            <a:r>
              <a:rPr lang="en-US" altLang="ko-KR"/>
              <a:t>.</a:t>
            </a:r>
          </a:p>
          <a:p>
            <a:pPr>
              <a:lnSpc>
                <a:spcPct val="130000"/>
              </a:lnSpc>
            </a:pPr>
            <a:r>
              <a:rPr lang="ko-KR" altLang="en-US"/>
              <a:t>이웃 </a:t>
            </a:r>
            <a:r>
              <a:rPr lang="en-US" altLang="ko-KR"/>
              <a:t>2</a:t>
            </a:r>
            <a:r>
              <a:rPr lang="ko-KR" altLang="en-US"/>
              <a:t>개 모두 초록이다</a:t>
            </a:r>
            <a:r>
              <a:rPr lang="en-US" altLang="ko-KR"/>
              <a:t>. </a:t>
            </a:r>
            <a:r>
              <a:rPr lang="ko-KR" altLang="en-US"/>
              <a:t>이번에도 하얀점은 초록으로 분류된다</a:t>
            </a:r>
            <a:r>
              <a:rPr lang="en-US" altLang="ko-KR"/>
              <a:t>.</a:t>
            </a:r>
            <a:endParaRPr lang="ko-KR" altLang="en-US"/>
          </a:p>
        </p:txBody>
      </p:sp>
    </p:spTree>
    <p:extLst>
      <p:ext uri="{BB962C8B-B14F-4D97-AF65-F5344CB8AC3E}">
        <p14:creationId xmlns:p14="http://schemas.microsoft.com/office/powerpoint/2010/main" xmlns="" val="40862397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1358EC21-8E22-44BB-8358-0B8DF595D193}"/>
              </a:ext>
            </a:extLst>
          </p:cNvPr>
          <p:cNvSpPr>
            <a:spLocks noGrp="1"/>
          </p:cNvSpPr>
          <p:nvPr>
            <p:ph type="title"/>
          </p:nvPr>
        </p:nvSpPr>
        <p:spPr/>
        <p:txBody>
          <a:bodyPr/>
          <a:lstStyle/>
          <a:p>
            <a:r>
              <a:rPr lang="en-US" altLang="ko-KR"/>
              <a:t>K-</a:t>
            </a:r>
            <a:r>
              <a:rPr lang="ko-KR" altLang="en-US"/>
              <a:t>최근접 이웃</a:t>
            </a:r>
            <a:r>
              <a:rPr lang="en-US" altLang="ko-KR"/>
              <a:t>(K-Nearest Neighbor)</a:t>
            </a:r>
            <a:endParaRPr lang="ko-KR" altLang="en-US"/>
          </a:p>
        </p:txBody>
      </p:sp>
      <p:sp>
        <p:nvSpPr>
          <p:cNvPr id="3" name="부제목 2">
            <a:extLst>
              <a:ext uri="{FF2B5EF4-FFF2-40B4-BE49-F238E27FC236}">
                <a16:creationId xmlns:a16="http://schemas.microsoft.com/office/drawing/2014/main" xmlns="" id="{864C5915-033C-479B-8269-4AC9E0A24227}"/>
              </a:ext>
            </a:extLst>
          </p:cNvPr>
          <p:cNvSpPr>
            <a:spLocks noGrp="1"/>
          </p:cNvSpPr>
          <p:nvPr>
            <p:ph type="subTitle" idx="1"/>
          </p:nvPr>
        </p:nvSpPr>
        <p:spPr/>
        <p:txBody>
          <a:bodyPr/>
          <a:lstStyle/>
          <a:p>
            <a:endParaRPr lang="ko-KR" altLang="en-US"/>
          </a:p>
        </p:txBody>
      </p:sp>
      <p:grpSp>
        <p:nvGrpSpPr>
          <p:cNvPr id="5" name="그룹 4">
            <a:extLst>
              <a:ext uri="{FF2B5EF4-FFF2-40B4-BE49-F238E27FC236}">
                <a16:creationId xmlns:a16="http://schemas.microsoft.com/office/drawing/2014/main" xmlns="" id="{80C193F2-C5BE-4CE9-8A94-D0537D6F4972}"/>
              </a:ext>
            </a:extLst>
          </p:cNvPr>
          <p:cNvGrpSpPr/>
          <p:nvPr/>
        </p:nvGrpSpPr>
        <p:grpSpPr>
          <a:xfrm>
            <a:off x="528638" y="914600"/>
            <a:ext cx="8086725" cy="3604237"/>
            <a:chOff x="408727" y="914600"/>
            <a:chExt cx="8086725" cy="3604237"/>
          </a:xfrm>
        </p:grpSpPr>
        <p:pic>
          <p:nvPicPr>
            <p:cNvPr id="32770" name="Picture 2">
              <a:extLst>
                <a:ext uri="{FF2B5EF4-FFF2-40B4-BE49-F238E27FC236}">
                  <a16:creationId xmlns:a16="http://schemas.microsoft.com/office/drawing/2014/main" xmlns="" id="{935B1606-D3E3-44DB-8466-AF38A44E0AD3}"/>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1" b="29927"/>
            <a:stretch/>
          </p:blipFill>
          <p:spPr bwMode="auto">
            <a:xfrm>
              <a:off x="408727" y="914600"/>
              <a:ext cx="4073525" cy="3604237"/>
            </a:xfrm>
            <a:prstGeom prst="rect">
              <a:avLst/>
            </a:prstGeom>
            <a:noFill/>
            <a:extLst>
              <a:ext uri="{909E8E84-426E-40DD-AFC4-6F175D3DCCD1}">
                <a14:hiddenFill xmlns:a14="http://schemas.microsoft.com/office/drawing/2010/main" xmlns="">
                  <a:solidFill>
                    <a:srgbClr val="FFFFFF"/>
                  </a:solidFill>
                </a14:hiddenFill>
              </a:ext>
            </a:extLst>
          </p:spPr>
        </p:pic>
        <p:pic>
          <p:nvPicPr>
            <p:cNvPr id="32772" name="Picture 4">
              <a:extLst>
                <a:ext uri="{FF2B5EF4-FFF2-40B4-BE49-F238E27FC236}">
                  <a16:creationId xmlns:a16="http://schemas.microsoft.com/office/drawing/2014/main" xmlns="" id="{3FD3B222-C553-446E-9F34-3DABE4A3ACC4}"/>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b="29927"/>
            <a:stretch/>
          </p:blipFill>
          <p:spPr bwMode="auto">
            <a:xfrm>
              <a:off x="4482252" y="914600"/>
              <a:ext cx="4013200" cy="3604237"/>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xmlns="" val="2923347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C7CA25CE-5AD3-4770-BD37-A6D3D4B318D6}"/>
              </a:ext>
            </a:extLst>
          </p:cNvPr>
          <p:cNvSpPr>
            <a:spLocks noGrp="1"/>
          </p:cNvSpPr>
          <p:nvPr>
            <p:ph type="title"/>
          </p:nvPr>
        </p:nvSpPr>
        <p:spPr/>
        <p:txBody>
          <a:bodyPr/>
          <a:lstStyle/>
          <a:p>
            <a:r>
              <a:rPr lang="ko-KR" altLang="en-US"/>
              <a:t>지도학습</a:t>
            </a:r>
          </a:p>
        </p:txBody>
      </p:sp>
      <p:sp>
        <p:nvSpPr>
          <p:cNvPr id="3" name="부제목 2">
            <a:extLst>
              <a:ext uri="{FF2B5EF4-FFF2-40B4-BE49-F238E27FC236}">
                <a16:creationId xmlns:a16="http://schemas.microsoft.com/office/drawing/2014/main" xmlns="" id="{62E7B170-E047-4F90-BA94-97C5667462EE}"/>
              </a:ext>
            </a:extLst>
          </p:cNvPr>
          <p:cNvSpPr>
            <a:spLocks noGrp="1"/>
          </p:cNvSpPr>
          <p:nvPr>
            <p:ph type="subTitle" idx="1"/>
          </p:nvPr>
        </p:nvSpPr>
        <p:spPr/>
        <p:txBody>
          <a:bodyPr/>
          <a:lstStyle/>
          <a:p>
            <a:endParaRPr lang="ko-KR" altLang="en-US"/>
          </a:p>
        </p:txBody>
      </p:sp>
      <p:pic>
        <p:nvPicPr>
          <p:cNvPr id="13316" name="Picture 4" descr="How supervised machine learning works">
            <a:extLst>
              <a:ext uri="{FF2B5EF4-FFF2-40B4-BE49-F238E27FC236}">
                <a16:creationId xmlns:a16="http://schemas.microsoft.com/office/drawing/2014/main" xmlns="" id="{08E8C515-1A9D-4E70-BE03-CBA04283D31F}"/>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34884"/>
          <a:stretch/>
        </p:blipFill>
        <p:spPr bwMode="auto">
          <a:xfrm>
            <a:off x="1094582" y="966434"/>
            <a:ext cx="6954837" cy="33492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275987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8C9AF16B-BCE5-42B0-A4D6-FA5E40333135}"/>
              </a:ext>
            </a:extLst>
          </p:cNvPr>
          <p:cNvSpPr>
            <a:spLocks noGrp="1"/>
          </p:cNvSpPr>
          <p:nvPr>
            <p:ph type="title"/>
          </p:nvPr>
        </p:nvSpPr>
        <p:spPr/>
        <p:txBody>
          <a:bodyPr/>
          <a:lstStyle/>
          <a:p>
            <a:r>
              <a:rPr lang="ko-KR" altLang="en-US"/>
              <a:t>실습</a:t>
            </a:r>
          </a:p>
        </p:txBody>
      </p:sp>
      <p:sp>
        <p:nvSpPr>
          <p:cNvPr id="3" name="부제목 2">
            <a:extLst>
              <a:ext uri="{FF2B5EF4-FFF2-40B4-BE49-F238E27FC236}">
                <a16:creationId xmlns:a16="http://schemas.microsoft.com/office/drawing/2014/main" xmlns="" id="{BDB66F26-5A1E-466B-B32C-140C980921AC}"/>
              </a:ext>
            </a:extLst>
          </p:cNvPr>
          <p:cNvSpPr>
            <a:spLocks noGrp="1"/>
          </p:cNvSpPr>
          <p:nvPr>
            <p:ph type="subTitle" idx="1"/>
          </p:nvPr>
        </p:nvSpPr>
        <p:spPr>
          <a:solidFill>
            <a:srgbClr val="FF0000"/>
          </a:solidFill>
        </p:spPr>
        <p:txBody>
          <a:bodyPr/>
          <a:lstStyle/>
          <a:p>
            <a:endParaRPr lang="ko-KR" altLang="en-US"/>
          </a:p>
        </p:txBody>
      </p:sp>
      <p:sp>
        <p:nvSpPr>
          <p:cNvPr id="4" name="직사각형 3">
            <a:extLst>
              <a:ext uri="{FF2B5EF4-FFF2-40B4-BE49-F238E27FC236}">
                <a16:creationId xmlns:a16="http://schemas.microsoft.com/office/drawing/2014/main" xmlns="" id="{096726D0-54D1-47C6-9525-AAC28D7F854B}"/>
              </a:ext>
            </a:extLst>
          </p:cNvPr>
          <p:cNvSpPr/>
          <p:nvPr/>
        </p:nvSpPr>
        <p:spPr>
          <a:xfrm>
            <a:off x="871870" y="1084066"/>
            <a:ext cx="3593804" cy="2677656"/>
          </a:xfrm>
          <a:prstGeom prst="rect">
            <a:avLst/>
          </a:prstGeom>
        </p:spPr>
        <p:txBody>
          <a:bodyPr wrap="square">
            <a:spAutoFit/>
          </a:bodyPr>
          <a:lstStyle/>
          <a:p>
            <a:r>
              <a:rPr lang="en-US" altLang="ko-KR"/>
              <a:t># Test distance function</a:t>
            </a:r>
          </a:p>
          <a:p>
            <a:r>
              <a:rPr lang="en-US" altLang="ko-KR"/>
              <a:t># [x, y, type]</a:t>
            </a:r>
          </a:p>
          <a:p>
            <a:r>
              <a:rPr lang="en-US" altLang="ko-KR"/>
              <a:t>dataset = [ [2.7810836,2.550537003,0],</a:t>
            </a:r>
          </a:p>
          <a:p>
            <a:r>
              <a:rPr lang="en-US" altLang="ko-KR"/>
              <a:t>	[1.465489372,2.362125076,0],</a:t>
            </a:r>
          </a:p>
          <a:p>
            <a:r>
              <a:rPr lang="en-US" altLang="ko-KR"/>
              <a:t>	[3.396561688,4.400293529,0],</a:t>
            </a:r>
          </a:p>
          <a:p>
            <a:r>
              <a:rPr lang="en-US" altLang="ko-KR"/>
              <a:t>	[1.38807019,1.850220317,0],</a:t>
            </a:r>
          </a:p>
          <a:p>
            <a:r>
              <a:rPr lang="en-US" altLang="ko-KR"/>
              <a:t>	[3.06407232,3.005305973,0],</a:t>
            </a:r>
          </a:p>
          <a:p>
            <a:r>
              <a:rPr lang="en-US" altLang="ko-KR"/>
              <a:t>	[7.627531214,2.759262235,1],</a:t>
            </a:r>
          </a:p>
          <a:p>
            <a:r>
              <a:rPr lang="en-US" altLang="ko-KR"/>
              <a:t>	[5.332441248,2.088626775,1],</a:t>
            </a:r>
          </a:p>
          <a:p>
            <a:r>
              <a:rPr lang="en-US" altLang="ko-KR"/>
              <a:t>	[6.922596716,1.77106367,1],</a:t>
            </a:r>
          </a:p>
          <a:p>
            <a:r>
              <a:rPr lang="en-US" altLang="ko-KR"/>
              <a:t>	[8.675418651,-0.242068655,1],</a:t>
            </a:r>
          </a:p>
          <a:p>
            <a:r>
              <a:rPr lang="en-US" altLang="ko-KR"/>
              <a:t>	[7.673756466,3.508563011,1]]</a:t>
            </a:r>
            <a:endParaRPr lang="ko-KR" altLang="en-US"/>
          </a:p>
        </p:txBody>
      </p:sp>
      <p:sp>
        <p:nvSpPr>
          <p:cNvPr id="5" name="직사각형 4">
            <a:extLst>
              <a:ext uri="{FF2B5EF4-FFF2-40B4-BE49-F238E27FC236}">
                <a16:creationId xmlns:a16="http://schemas.microsoft.com/office/drawing/2014/main" xmlns="" id="{183A1475-70B2-4058-8DF2-3F5B370A11AE}"/>
              </a:ext>
            </a:extLst>
          </p:cNvPr>
          <p:cNvSpPr/>
          <p:nvPr/>
        </p:nvSpPr>
        <p:spPr>
          <a:xfrm>
            <a:off x="4571976" y="1084066"/>
            <a:ext cx="3083442" cy="1349857"/>
          </a:xfrm>
          <a:prstGeom prst="rect">
            <a:avLst/>
          </a:prstGeom>
        </p:spPr>
        <p:txBody>
          <a:bodyPr wrap="square">
            <a:spAutoFit/>
          </a:bodyPr>
          <a:lstStyle/>
          <a:p>
            <a:pPr>
              <a:lnSpc>
                <a:spcPct val="150000"/>
              </a:lnSpc>
              <a:buFont typeface="Arial" panose="020B0604020202020204" pitchFamily="34" charset="0"/>
              <a:buChar char="•"/>
            </a:pPr>
            <a:r>
              <a:rPr lang="ko-KR" altLang="en-US">
                <a:solidFill>
                  <a:srgbClr val="666666"/>
                </a:solidFill>
                <a:latin typeface="나눔고딕코딩" panose="020D0009000000000000" pitchFamily="49" charset="-127"/>
              </a:rPr>
              <a:t>실습</a:t>
            </a:r>
            <a:r>
              <a:rPr lang="en-US" altLang="ko-KR">
                <a:solidFill>
                  <a:srgbClr val="666666"/>
                </a:solidFill>
                <a:latin typeface="나눔고딕코딩" panose="020D0009000000000000" pitchFamily="49" charset="-127"/>
              </a:rPr>
              <a:t>1 : </a:t>
            </a:r>
            <a:r>
              <a:rPr lang="ko-KR" altLang="en-US">
                <a:solidFill>
                  <a:srgbClr val="666666"/>
                </a:solidFill>
                <a:latin typeface="나눔고딕코딩" panose="020D0009000000000000" pitchFamily="49" charset="-127"/>
              </a:rPr>
              <a:t>거리 계산하기</a:t>
            </a:r>
          </a:p>
          <a:p>
            <a:pPr>
              <a:lnSpc>
                <a:spcPct val="150000"/>
              </a:lnSpc>
              <a:buFont typeface="Arial" panose="020B0604020202020204" pitchFamily="34" charset="0"/>
              <a:buChar char="•"/>
            </a:pPr>
            <a:r>
              <a:rPr lang="ko-KR" altLang="en-US">
                <a:solidFill>
                  <a:srgbClr val="666666"/>
                </a:solidFill>
                <a:latin typeface="나눔고딕코딩" panose="020D0009000000000000" pitchFamily="49" charset="-127"/>
              </a:rPr>
              <a:t>실습</a:t>
            </a:r>
            <a:r>
              <a:rPr lang="en-US" altLang="ko-KR">
                <a:solidFill>
                  <a:srgbClr val="666666"/>
                </a:solidFill>
                <a:latin typeface="나눔고딕코딩" panose="020D0009000000000000" pitchFamily="49" charset="-127"/>
              </a:rPr>
              <a:t>2 : </a:t>
            </a:r>
            <a:r>
              <a:rPr lang="ko-KR" altLang="en-US">
                <a:solidFill>
                  <a:srgbClr val="666666"/>
                </a:solidFill>
                <a:latin typeface="나눔고딕코딩" panose="020D0009000000000000" pitchFamily="49" charset="-127"/>
              </a:rPr>
              <a:t>가장 근처에 있는 요소 뽑기</a:t>
            </a:r>
          </a:p>
          <a:p>
            <a:pPr>
              <a:lnSpc>
                <a:spcPct val="150000"/>
              </a:lnSpc>
              <a:buFont typeface="Arial" panose="020B0604020202020204" pitchFamily="34" charset="0"/>
              <a:buChar char="•"/>
            </a:pPr>
            <a:r>
              <a:rPr lang="ko-KR" altLang="en-US">
                <a:solidFill>
                  <a:srgbClr val="666666"/>
                </a:solidFill>
                <a:latin typeface="나눔고딕코딩" panose="020D0009000000000000" pitchFamily="49" charset="-127"/>
              </a:rPr>
              <a:t>실습</a:t>
            </a:r>
            <a:r>
              <a:rPr lang="en-US" altLang="ko-KR">
                <a:solidFill>
                  <a:srgbClr val="666666"/>
                </a:solidFill>
                <a:latin typeface="나눔고딕코딩" panose="020D0009000000000000" pitchFamily="49" charset="-127"/>
              </a:rPr>
              <a:t>3 : </a:t>
            </a:r>
            <a:r>
              <a:rPr lang="ko-KR" altLang="en-US">
                <a:solidFill>
                  <a:srgbClr val="666666"/>
                </a:solidFill>
                <a:latin typeface="나눔고딕코딩" panose="020D0009000000000000" pitchFamily="49" charset="-127"/>
              </a:rPr>
              <a:t>예측하기</a:t>
            </a:r>
          </a:p>
        </p:txBody>
      </p:sp>
    </p:spTree>
    <p:extLst>
      <p:ext uri="{BB962C8B-B14F-4D97-AF65-F5344CB8AC3E}">
        <p14:creationId xmlns:p14="http://schemas.microsoft.com/office/powerpoint/2010/main" xmlns="" val="282753917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B6234C17-CF97-4747-A6DA-15CF249EBD2F}"/>
              </a:ext>
            </a:extLst>
          </p:cNvPr>
          <p:cNvSpPr>
            <a:spLocks noGrp="1"/>
          </p:cNvSpPr>
          <p:nvPr>
            <p:ph type="title"/>
          </p:nvPr>
        </p:nvSpPr>
        <p:spPr/>
        <p:txBody>
          <a:bodyPr/>
          <a:lstStyle/>
          <a:p>
            <a:r>
              <a:rPr lang="ko-KR" altLang="en-US">
                <a:solidFill>
                  <a:srgbClr val="666666"/>
                </a:solidFill>
                <a:latin typeface="나눔고딕코딩" panose="020D0009000000000000" pitchFamily="49" charset="-127"/>
              </a:rPr>
              <a:t>실습</a:t>
            </a:r>
            <a:r>
              <a:rPr lang="en-US" altLang="ko-KR">
                <a:solidFill>
                  <a:srgbClr val="666666"/>
                </a:solidFill>
                <a:latin typeface="나눔고딕코딩" panose="020D0009000000000000" pitchFamily="49" charset="-127"/>
              </a:rPr>
              <a:t>1 : </a:t>
            </a:r>
            <a:r>
              <a:rPr lang="ko-KR" altLang="en-US">
                <a:solidFill>
                  <a:srgbClr val="666666"/>
                </a:solidFill>
                <a:latin typeface="나눔고딕코딩" panose="020D0009000000000000" pitchFamily="49" charset="-127"/>
              </a:rPr>
              <a:t>거리 계산하기</a:t>
            </a:r>
            <a:br>
              <a:rPr lang="ko-KR" altLang="en-US">
                <a:solidFill>
                  <a:srgbClr val="666666"/>
                </a:solidFill>
                <a:latin typeface="나눔고딕코딩" panose="020D0009000000000000" pitchFamily="49" charset="-127"/>
              </a:rPr>
            </a:br>
            <a:endParaRPr lang="ko-KR" altLang="en-US"/>
          </a:p>
        </p:txBody>
      </p:sp>
      <p:sp>
        <p:nvSpPr>
          <p:cNvPr id="3" name="부제목 2">
            <a:extLst>
              <a:ext uri="{FF2B5EF4-FFF2-40B4-BE49-F238E27FC236}">
                <a16:creationId xmlns:a16="http://schemas.microsoft.com/office/drawing/2014/main" xmlns="" id="{BF6C9C6B-63DE-4500-B96B-F685A3077200}"/>
              </a:ext>
            </a:extLst>
          </p:cNvPr>
          <p:cNvSpPr>
            <a:spLocks noGrp="1"/>
          </p:cNvSpPr>
          <p:nvPr>
            <p:ph type="subTitle" idx="1"/>
          </p:nvPr>
        </p:nvSpPr>
        <p:spPr>
          <a:solidFill>
            <a:srgbClr val="FF0000"/>
          </a:solidFill>
        </p:spPr>
        <p:txBody>
          <a:bodyPr/>
          <a:lstStyle/>
          <a:p>
            <a:endParaRPr lang="ko-KR" altLang="en-US"/>
          </a:p>
        </p:txBody>
      </p:sp>
      <p:sp>
        <p:nvSpPr>
          <p:cNvPr id="4" name="직사각형 3">
            <a:extLst>
              <a:ext uri="{FF2B5EF4-FFF2-40B4-BE49-F238E27FC236}">
                <a16:creationId xmlns:a16="http://schemas.microsoft.com/office/drawing/2014/main" xmlns="" id="{B5D16CB3-7AB7-46F0-B3D9-68FD7FF63387}"/>
              </a:ext>
            </a:extLst>
          </p:cNvPr>
          <p:cNvSpPr/>
          <p:nvPr/>
        </p:nvSpPr>
        <p:spPr>
          <a:xfrm>
            <a:off x="507966" y="914600"/>
            <a:ext cx="3005951" cy="1600438"/>
          </a:xfrm>
          <a:prstGeom prst="rect">
            <a:avLst/>
          </a:prstGeom>
        </p:spPr>
        <p:txBody>
          <a:bodyPr wrap="none">
            <a:spAutoFit/>
          </a:bodyPr>
          <a:lstStyle/>
          <a:p>
            <a:r>
              <a:rPr lang="ko-KR" altLang="en-US"/>
              <a:t>유클리드 거리 공식을 사용합니다</a:t>
            </a:r>
            <a:r>
              <a:rPr lang="en-US" altLang="ko-KR"/>
              <a:t>.</a:t>
            </a:r>
          </a:p>
          <a:p>
            <a:r>
              <a:rPr lang="ko-KR" altLang="en-US"/>
              <a:t>함수 완성후</a:t>
            </a:r>
            <a:endParaRPr lang="en-US" altLang="ko-KR"/>
          </a:p>
          <a:p>
            <a:endParaRPr lang="en-US" altLang="ko-KR"/>
          </a:p>
          <a:p>
            <a:pPr algn="ctr"/>
            <a:r>
              <a:rPr lang="en-US" altLang="ko-KR"/>
              <a:t>row0 = [3,3]</a:t>
            </a:r>
          </a:p>
          <a:p>
            <a:endParaRPr lang="en-US" altLang="ko-KR"/>
          </a:p>
          <a:p>
            <a:r>
              <a:rPr lang="ko-KR" altLang="en-US"/>
              <a:t>와 데이터셋의 각 </a:t>
            </a:r>
            <a:r>
              <a:rPr lang="en-US" altLang="ko-KR"/>
              <a:t>row</a:t>
            </a:r>
            <a:r>
              <a:rPr lang="ko-KR" altLang="en-US"/>
              <a:t>사이의 거리를</a:t>
            </a:r>
            <a:endParaRPr lang="en-US" altLang="ko-KR"/>
          </a:p>
          <a:p>
            <a:r>
              <a:rPr lang="ko-KR" altLang="en-US"/>
              <a:t>출력한다</a:t>
            </a:r>
          </a:p>
        </p:txBody>
      </p:sp>
      <p:pic>
        <p:nvPicPr>
          <p:cNvPr id="59394" name="Picture 2">
            <a:extLst>
              <a:ext uri="{FF2B5EF4-FFF2-40B4-BE49-F238E27FC236}">
                <a16:creationId xmlns:a16="http://schemas.microsoft.com/office/drawing/2014/main" xmlns="" id="{2798E218-3E79-4D7E-89DB-BF1C9E73136D}"/>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07966" y="3177800"/>
            <a:ext cx="3086100" cy="78105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직사각형 4">
            <a:extLst>
              <a:ext uri="{FF2B5EF4-FFF2-40B4-BE49-F238E27FC236}">
                <a16:creationId xmlns:a16="http://schemas.microsoft.com/office/drawing/2014/main" xmlns="" id="{3569CDF8-D489-47CA-8DB6-0ABBB0C85E18}"/>
              </a:ext>
            </a:extLst>
          </p:cNvPr>
          <p:cNvSpPr/>
          <p:nvPr/>
        </p:nvSpPr>
        <p:spPr>
          <a:xfrm>
            <a:off x="3753554" y="914600"/>
            <a:ext cx="4572000" cy="2677656"/>
          </a:xfrm>
          <a:prstGeom prst="rect">
            <a:avLst/>
          </a:prstGeom>
        </p:spPr>
        <p:txBody>
          <a:bodyPr>
            <a:spAutoFit/>
          </a:bodyPr>
          <a:lstStyle/>
          <a:p>
            <a:r>
              <a:rPr lang="en-US" altLang="ko-KR" b="1">
                <a:solidFill>
                  <a:schemeClr val="tx1"/>
                </a:solidFill>
              </a:rPr>
              <a:t>from math import sqrt</a:t>
            </a:r>
          </a:p>
          <a:p>
            <a:endParaRPr lang="en-US" altLang="ko-KR">
              <a:solidFill>
                <a:schemeClr val="tx1"/>
              </a:solidFill>
            </a:endParaRPr>
          </a:p>
          <a:p>
            <a:r>
              <a:rPr lang="en-US" altLang="ko-KR">
                <a:solidFill>
                  <a:schemeClr val="tx1"/>
                </a:solidFill>
              </a:rPr>
              <a:t># calculate the Euclidean distance between two vectors</a:t>
            </a:r>
          </a:p>
          <a:p>
            <a:r>
              <a:rPr lang="en-US" altLang="ko-KR">
                <a:solidFill>
                  <a:schemeClr val="tx1"/>
                </a:solidFill>
              </a:rPr>
              <a:t># row = [x, y, type]</a:t>
            </a:r>
          </a:p>
          <a:p>
            <a:endParaRPr lang="en-US" altLang="ko-KR">
              <a:solidFill>
                <a:schemeClr val="tx1"/>
              </a:solidFill>
            </a:endParaRPr>
          </a:p>
          <a:p>
            <a:r>
              <a:rPr lang="en-US" altLang="ko-KR" b="1">
                <a:solidFill>
                  <a:schemeClr val="tx1"/>
                </a:solidFill>
              </a:rPr>
              <a:t>def euclidean_distance(row1, row2):</a:t>
            </a:r>
          </a:p>
          <a:p>
            <a:r>
              <a:rPr lang="en-US" altLang="ko-KR">
                <a:solidFill>
                  <a:schemeClr val="tx1"/>
                </a:solidFill>
              </a:rPr>
              <a:t> </a:t>
            </a:r>
            <a:r>
              <a:rPr lang="en-US" altLang="ko-KR" smtClean="0">
                <a:solidFill>
                  <a:schemeClr val="tx1"/>
                </a:solidFill>
              </a:rPr>
              <a:t> </a:t>
            </a:r>
            <a:r>
              <a:rPr lang="en-US" altLang="ko-KR" smtClean="0">
                <a:solidFill>
                  <a:schemeClr val="tx1"/>
                </a:solidFill>
              </a:rPr>
              <a:t>distance </a:t>
            </a:r>
            <a:r>
              <a:rPr lang="en-US" altLang="ko-KR">
                <a:solidFill>
                  <a:schemeClr val="tx1"/>
                </a:solidFill>
              </a:rPr>
              <a:t>= 0.0</a:t>
            </a:r>
          </a:p>
          <a:p>
            <a:endParaRPr lang="en-US" altLang="ko-KR" smtClean="0">
              <a:solidFill>
                <a:schemeClr val="tx1"/>
              </a:solidFill>
            </a:endParaRPr>
          </a:p>
          <a:p>
            <a:r>
              <a:rPr lang="en-US" altLang="ko-KR" smtClean="0">
                <a:solidFill>
                  <a:schemeClr val="tx1"/>
                </a:solidFill>
              </a:rPr>
              <a:t>  for </a:t>
            </a:r>
            <a:r>
              <a:rPr lang="en-US" altLang="ko-KR">
                <a:solidFill>
                  <a:schemeClr val="tx1"/>
                </a:solidFill>
              </a:rPr>
              <a:t>i in range(len(row1)-1):</a:t>
            </a:r>
          </a:p>
          <a:p>
            <a:r>
              <a:rPr lang="en-US" altLang="ko-KR" smtClean="0">
                <a:solidFill>
                  <a:schemeClr val="tx1"/>
                </a:solidFill>
              </a:rPr>
              <a:t>     distance </a:t>
            </a:r>
            <a:r>
              <a:rPr lang="en-US" altLang="ko-KR">
                <a:solidFill>
                  <a:schemeClr val="tx1"/>
                </a:solidFill>
              </a:rPr>
              <a:t>+= (row1[i] - row2[i])**</a:t>
            </a:r>
            <a:r>
              <a:rPr lang="en-US" altLang="ko-KR" smtClean="0">
                <a:solidFill>
                  <a:schemeClr val="tx1"/>
                </a:solidFill>
              </a:rPr>
              <a:t>2</a:t>
            </a:r>
          </a:p>
          <a:p>
            <a:endParaRPr lang="en-US" altLang="ko-KR">
              <a:solidFill>
                <a:schemeClr val="tx1"/>
              </a:solidFill>
            </a:endParaRPr>
          </a:p>
          <a:p>
            <a:r>
              <a:rPr lang="en-US" altLang="ko-KR" smtClean="0">
                <a:solidFill>
                  <a:schemeClr val="tx1"/>
                </a:solidFill>
              </a:rPr>
              <a:t>  return </a:t>
            </a:r>
            <a:r>
              <a:rPr lang="en-US" altLang="ko-KR">
                <a:solidFill>
                  <a:schemeClr val="tx1"/>
                </a:solidFill>
              </a:rPr>
              <a:t>sqrt(distance)</a:t>
            </a:r>
            <a:endParaRPr lang="ko-KR" altLang="en-US">
              <a:solidFill>
                <a:schemeClr val="tx1"/>
              </a:solidFill>
            </a:endParaRPr>
          </a:p>
        </p:txBody>
      </p:sp>
    </p:spTree>
    <p:extLst>
      <p:ext uri="{BB962C8B-B14F-4D97-AF65-F5344CB8AC3E}">
        <p14:creationId xmlns:p14="http://schemas.microsoft.com/office/powerpoint/2010/main" xmlns="" val="85837653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B6234C17-CF97-4747-A6DA-15CF249EBD2F}"/>
              </a:ext>
            </a:extLst>
          </p:cNvPr>
          <p:cNvSpPr>
            <a:spLocks noGrp="1"/>
          </p:cNvSpPr>
          <p:nvPr>
            <p:ph type="title"/>
          </p:nvPr>
        </p:nvSpPr>
        <p:spPr/>
        <p:txBody>
          <a:bodyPr/>
          <a:lstStyle/>
          <a:p>
            <a:r>
              <a:rPr lang="ko-KR" altLang="en-US">
                <a:solidFill>
                  <a:srgbClr val="666666"/>
                </a:solidFill>
                <a:latin typeface="나눔고딕코딩" panose="020D0009000000000000" pitchFamily="49" charset="-127"/>
              </a:rPr>
              <a:t>실습</a:t>
            </a:r>
            <a:r>
              <a:rPr lang="en-US" altLang="ko-KR">
                <a:solidFill>
                  <a:srgbClr val="666666"/>
                </a:solidFill>
                <a:latin typeface="나눔고딕코딩" panose="020D0009000000000000" pitchFamily="49" charset="-127"/>
              </a:rPr>
              <a:t>2 : </a:t>
            </a:r>
            <a:r>
              <a:rPr lang="ko-KR" altLang="en-US">
                <a:solidFill>
                  <a:srgbClr val="666666"/>
                </a:solidFill>
                <a:latin typeface="나눔고딕코딩" panose="020D0009000000000000" pitchFamily="49" charset="-127"/>
              </a:rPr>
              <a:t>가장 근처에 있는 요소 뽑기</a:t>
            </a:r>
            <a:br>
              <a:rPr lang="ko-KR" altLang="en-US">
                <a:solidFill>
                  <a:srgbClr val="666666"/>
                </a:solidFill>
                <a:latin typeface="나눔고딕코딩" panose="020D0009000000000000" pitchFamily="49" charset="-127"/>
              </a:rPr>
            </a:br>
            <a:endParaRPr lang="ko-KR" altLang="en-US"/>
          </a:p>
        </p:txBody>
      </p:sp>
      <p:sp>
        <p:nvSpPr>
          <p:cNvPr id="3" name="부제목 2">
            <a:extLst>
              <a:ext uri="{FF2B5EF4-FFF2-40B4-BE49-F238E27FC236}">
                <a16:creationId xmlns:a16="http://schemas.microsoft.com/office/drawing/2014/main" xmlns="" id="{BF6C9C6B-63DE-4500-B96B-F685A3077200}"/>
              </a:ext>
            </a:extLst>
          </p:cNvPr>
          <p:cNvSpPr>
            <a:spLocks noGrp="1"/>
          </p:cNvSpPr>
          <p:nvPr>
            <p:ph type="subTitle" idx="1"/>
          </p:nvPr>
        </p:nvSpPr>
        <p:spPr>
          <a:solidFill>
            <a:srgbClr val="FF0000"/>
          </a:solidFill>
        </p:spPr>
        <p:txBody>
          <a:bodyPr/>
          <a:lstStyle/>
          <a:p>
            <a:endParaRPr lang="ko-KR" altLang="en-US"/>
          </a:p>
        </p:txBody>
      </p:sp>
      <p:sp>
        <p:nvSpPr>
          <p:cNvPr id="4" name="직사각형 3">
            <a:extLst>
              <a:ext uri="{FF2B5EF4-FFF2-40B4-BE49-F238E27FC236}">
                <a16:creationId xmlns:a16="http://schemas.microsoft.com/office/drawing/2014/main" xmlns="" id="{15869323-19E7-454D-B764-A7F2E7D944F9}"/>
              </a:ext>
            </a:extLst>
          </p:cNvPr>
          <p:cNvSpPr/>
          <p:nvPr/>
        </p:nvSpPr>
        <p:spPr>
          <a:xfrm>
            <a:off x="3508744" y="914600"/>
            <a:ext cx="5656521" cy="3144002"/>
          </a:xfrm>
          <a:prstGeom prst="rect">
            <a:avLst/>
          </a:prstGeom>
        </p:spPr>
        <p:txBody>
          <a:bodyPr wrap="square">
            <a:spAutoFit/>
          </a:bodyPr>
          <a:lstStyle/>
          <a:p>
            <a:pPr>
              <a:lnSpc>
                <a:spcPct val="130000"/>
              </a:lnSpc>
            </a:pPr>
            <a:r>
              <a:rPr lang="en-US" altLang="ko-KR"/>
              <a:t># Locate the most similar neighbors</a:t>
            </a:r>
          </a:p>
          <a:p>
            <a:pPr>
              <a:lnSpc>
                <a:spcPct val="130000"/>
              </a:lnSpc>
            </a:pPr>
            <a:r>
              <a:rPr lang="en-US" altLang="ko-KR" b="1"/>
              <a:t>def get_neighbors(train, test_row, num_neighbors):</a:t>
            </a:r>
          </a:p>
          <a:p>
            <a:pPr>
              <a:lnSpc>
                <a:spcPct val="130000"/>
              </a:lnSpc>
            </a:pPr>
            <a:r>
              <a:rPr lang="en-US" altLang="ko-KR"/>
              <a:t>	</a:t>
            </a:r>
            <a:r>
              <a:rPr lang="en-US" altLang="ko-KR">
                <a:solidFill>
                  <a:schemeClr val="bg1"/>
                </a:solidFill>
              </a:rPr>
              <a:t>distances = list()</a:t>
            </a:r>
          </a:p>
          <a:p>
            <a:pPr>
              <a:lnSpc>
                <a:spcPct val="130000"/>
              </a:lnSpc>
            </a:pPr>
            <a:r>
              <a:rPr lang="en-US" altLang="ko-KR">
                <a:solidFill>
                  <a:schemeClr val="bg1"/>
                </a:solidFill>
              </a:rPr>
              <a:t>	for train_row in train:</a:t>
            </a:r>
          </a:p>
          <a:p>
            <a:pPr>
              <a:lnSpc>
                <a:spcPct val="130000"/>
              </a:lnSpc>
            </a:pPr>
            <a:r>
              <a:rPr lang="en-US" altLang="ko-KR">
                <a:solidFill>
                  <a:schemeClr val="bg1"/>
                </a:solidFill>
              </a:rPr>
              <a:t>		dist = euclidean_distance(test_row, train_row)</a:t>
            </a:r>
          </a:p>
          <a:p>
            <a:pPr>
              <a:lnSpc>
                <a:spcPct val="130000"/>
              </a:lnSpc>
            </a:pPr>
            <a:r>
              <a:rPr lang="en-US" altLang="ko-KR">
                <a:solidFill>
                  <a:schemeClr val="bg1"/>
                </a:solidFill>
              </a:rPr>
              <a:t>		distances.append((train_row, dist))</a:t>
            </a:r>
          </a:p>
          <a:p>
            <a:pPr>
              <a:lnSpc>
                <a:spcPct val="130000"/>
              </a:lnSpc>
            </a:pPr>
            <a:r>
              <a:rPr lang="en-US" altLang="ko-KR">
                <a:solidFill>
                  <a:schemeClr val="bg1"/>
                </a:solidFill>
              </a:rPr>
              <a:t>	distances.sort(key=lambda tup: tup[1])</a:t>
            </a:r>
          </a:p>
          <a:p>
            <a:pPr>
              <a:lnSpc>
                <a:spcPct val="130000"/>
              </a:lnSpc>
            </a:pPr>
            <a:r>
              <a:rPr lang="en-US" altLang="ko-KR">
                <a:solidFill>
                  <a:schemeClr val="bg1"/>
                </a:solidFill>
              </a:rPr>
              <a:t>	neighbors = list()</a:t>
            </a:r>
          </a:p>
          <a:p>
            <a:pPr>
              <a:lnSpc>
                <a:spcPct val="130000"/>
              </a:lnSpc>
            </a:pPr>
            <a:r>
              <a:rPr lang="en-US" altLang="ko-KR">
                <a:solidFill>
                  <a:schemeClr val="bg1"/>
                </a:solidFill>
              </a:rPr>
              <a:t>	for i in range(num_neighbors):</a:t>
            </a:r>
          </a:p>
          <a:p>
            <a:pPr>
              <a:lnSpc>
                <a:spcPct val="130000"/>
              </a:lnSpc>
            </a:pPr>
            <a:r>
              <a:rPr lang="en-US" altLang="ko-KR">
                <a:solidFill>
                  <a:schemeClr val="bg1"/>
                </a:solidFill>
              </a:rPr>
              <a:t>		neighbors.append(distances[i][0])</a:t>
            </a:r>
          </a:p>
          <a:p>
            <a:pPr>
              <a:lnSpc>
                <a:spcPct val="130000"/>
              </a:lnSpc>
            </a:pPr>
            <a:r>
              <a:rPr lang="en-US" altLang="ko-KR">
                <a:solidFill>
                  <a:schemeClr val="bg1"/>
                </a:solidFill>
              </a:rPr>
              <a:t>	return neighbors</a:t>
            </a:r>
            <a:endParaRPr lang="ko-KR" altLang="en-US">
              <a:solidFill>
                <a:schemeClr val="bg1"/>
              </a:solidFill>
            </a:endParaRPr>
          </a:p>
        </p:txBody>
      </p:sp>
      <p:sp>
        <p:nvSpPr>
          <p:cNvPr id="5" name="직사각형 4">
            <a:extLst>
              <a:ext uri="{FF2B5EF4-FFF2-40B4-BE49-F238E27FC236}">
                <a16:creationId xmlns:a16="http://schemas.microsoft.com/office/drawing/2014/main" xmlns="" id="{6E68757D-C641-471A-B104-1F59AABFFD44}"/>
              </a:ext>
            </a:extLst>
          </p:cNvPr>
          <p:cNvSpPr/>
          <p:nvPr/>
        </p:nvSpPr>
        <p:spPr>
          <a:xfrm>
            <a:off x="415724" y="914600"/>
            <a:ext cx="3018592" cy="2583849"/>
          </a:xfrm>
          <a:prstGeom prst="rect">
            <a:avLst/>
          </a:prstGeom>
        </p:spPr>
        <p:txBody>
          <a:bodyPr wrap="square">
            <a:spAutoFit/>
          </a:bodyPr>
          <a:lstStyle/>
          <a:p>
            <a:pPr>
              <a:lnSpc>
                <a:spcPct val="130000"/>
              </a:lnSpc>
            </a:pPr>
            <a:r>
              <a:rPr lang="ko-KR" altLang="en-US"/>
              <a:t>가장 근처에 있는 요소</a:t>
            </a:r>
            <a:r>
              <a:rPr lang="en-US" altLang="ko-KR"/>
              <a:t> </a:t>
            </a:r>
            <a:r>
              <a:rPr lang="ko-KR" altLang="en-US"/>
              <a:t>뽑기</a:t>
            </a:r>
            <a:endParaRPr lang="en-US" altLang="ko-KR"/>
          </a:p>
          <a:p>
            <a:pPr>
              <a:lnSpc>
                <a:spcPct val="130000"/>
              </a:lnSpc>
            </a:pPr>
            <a:endParaRPr lang="en-US" altLang="ko-KR"/>
          </a:p>
          <a:p>
            <a:pPr>
              <a:lnSpc>
                <a:spcPct val="130000"/>
              </a:lnSpc>
            </a:pPr>
            <a:r>
              <a:rPr lang="en-US" altLang="ko-KR"/>
              <a:t>train </a:t>
            </a:r>
            <a:r>
              <a:rPr lang="ko-KR" altLang="en-US"/>
              <a:t>변수는 데이터 셋</a:t>
            </a:r>
            <a:r>
              <a:rPr lang="en-US" altLang="ko-KR"/>
              <a:t>, </a:t>
            </a:r>
          </a:p>
          <a:p>
            <a:pPr>
              <a:lnSpc>
                <a:spcPct val="130000"/>
              </a:lnSpc>
            </a:pPr>
            <a:r>
              <a:rPr lang="en-US" altLang="ko-KR"/>
              <a:t>test_row</a:t>
            </a:r>
            <a:r>
              <a:rPr lang="ko-KR" altLang="en-US"/>
              <a:t>는 측정하고자 하는 좌표</a:t>
            </a:r>
            <a:r>
              <a:rPr lang="en-US" altLang="ko-KR"/>
              <a:t>, num_neighbors </a:t>
            </a:r>
            <a:r>
              <a:rPr lang="ko-KR" altLang="en-US"/>
              <a:t>변수가 </a:t>
            </a:r>
            <a:r>
              <a:rPr lang="en-US" altLang="ko-KR"/>
              <a:t>K</a:t>
            </a:r>
            <a:r>
              <a:rPr lang="ko-KR" altLang="en-US"/>
              <a:t>를 의미</a:t>
            </a:r>
            <a:endParaRPr lang="en-US" altLang="ko-KR"/>
          </a:p>
          <a:p>
            <a:pPr>
              <a:lnSpc>
                <a:spcPct val="130000"/>
              </a:lnSpc>
            </a:pPr>
            <a:endParaRPr lang="en-US" altLang="ko-KR"/>
          </a:p>
          <a:p>
            <a:pPr>
              <a:lnSpc>
                <a:spcPct val="130000"/>
              </a:lnSpc>
            </a:pPr>
            <a:r>
              <a:rPr lang="ko-KR" altLang="en-US"/>
              <a:t>함수 완성후 </a:t>
            </a:r>
            <a:r>
              <a:rPr lang="en-US" altLang="ko-KR"/>
              <a:t>row0 = [3,3] </a:t>
            </a:r>
            <a:r>
              <a:rPr lang="ko-KR" altLang="en-US"/>
              <a:t>과 가장 가까운 </a:t>
            </a:r>
            <a:r>
              <a:rPr lang="en-US" altLang="ko-KR"/>
              <a:t>3</a:t>
            </a:r>
            <a:r>
              <a:rPr lang="ko-KR" altLang="en-US"/>
              <a:t>개의 좌표를 출력</a:t>
            </a:r>
          </a:p>
          <a:p>
            <a:pPr>
              <a:lnSpc>
                <a:spcPct val="130000"/>
              </a:lnSpc>
            </a:pPr>
            <a:endParaRPr lang="ko-KR" altLang="en-US"/>
          </a:p>
        </p:txBody>
      </p:sp>
      <p:sp>
        <p:nvSpPr>
          <p:cNvPr id="6" name="TextBox 5">
            <a:extLst>
              <a:ext uri="{FF2B5EF4-FFF2-40B4-BE49-F238E27FC236}">
                <a16:creationId xmlns:a16="http://schemas.microsoft.com/office/drawing/2014/main" xmlns="" id="{E5333926-3B77-43C5-894F-6055CCE3B82C}"/>
              </a:ext>
            </a:extLst>
          </p:cNvPr>
          <p:cNvSpPr txBox="1"/>
          <p:nvPr/>
        </p:nvSpPr>
        <p:spPr>
          <a:xfrm>
            <a:off x="3434316" y="1797240"/>
            <a:ext cx="3393878" cy="2893100"/>
          </a:xfrm>
          <a:prstGeom prst="rect">
            <a:avLst/>
          </a:prstGeom>
          <a:noFill/>
        </p:spPr>
        <p:txBody>
          <a:bodyPr wrap="none" rtlCol="0">
            <a:spAutoFit/>
          </a:bodyPr>
          <a:lstStyle/>
          <a:p>
            <a:r>
              <a:rPr lang="ko-KR" altLang="en-US"/>
              <a:t>함수 작성</a:t>
            </a:r>
            <a:endParaRPr lang="en-US" altLang="ko-KR"/>
          </a:p>
          <a:p>
            <a:r>
              <a:rPr lang="en-US" altLang="ko-KR"/>
              <a:t>1.for </a:t>
            </a:r>
            <a:r>
              <a:rPr lang="ko-KR" altLang="en-US"/>
              <a:t>루프</a:t>
            </a:r>
            <a:endParaRPr lang="en-US" altLang="ko-KR"/>
          </a:p>
          <a:p>
            <a:r>
              <a:rPr lang="en-US" altLang="ko-KR"/>
              <a:t>    </a:t>
            </a:r>
            <a:r>
              <a:rPr lang="ko-KR" altLang="en-US"/>
              <a:t>거리계산</a:t>
            </a:r>
            <a:r>
              <a:rPr lang="en-US" altLang="ko-KR"/>
              <a:t>(row0, </a:t>
            </a:r>
            <a:r>
              <a:rPr lang="ko-KR" altLang="en-US"/>
              <a:t>데이터셋행</a:t>
            </a:r>
            <a:r>
              <a:rPr lang="en-US" altLang="ko-KR"/>
              <a:t>)</a:t>
            </a:r>
          </a:p>
          <a:p>
            <a:r>
              <a:rPr lang="en-US" altLang="ko-KR"/>
              <a:t>    </a:t>
            </a:r>
            <a:r>
              <a:rPr lang="ko-KR" altLang="en-US"/>
              <a:t>리스트에 </a:t>
            </a:r>
            <a:r>
              <a:rPr lang="en-US" altLang="ko-KR"/>
              <a:t>(</a:t>
            </a:r>
            <a:r>
              <a:rPr lang="ko-KR" altLang="en-US"/>
              <a:t>데이터셋행</a:t>
            </a:r>
            <a:r>
              <a:rPr lang="en-US" altLang="ko-KR"/>
              <a:t>, </a:t>
            </a:r>
            <a:r>
              <a:rPr lang="ko-KR" altLang="en-US"/>
              <a:t>거리</a:t>
            </a:r>
            <a:r>
              <a:rPr lang="en-US" altLang="ko-KR"/>
              <a:t>) </a:t>
            </a:r>
            <a:r>
              <a:rPr lang="ko-KR" altLang="en-US"/>
              <a:t>튜플추가</a:t>
            </a:r>
            <a:endParaRPr lang="en-US" altLang="ko-KR"/>
          </a:p>
          <a:p>
            <a:r>
              <a:rPr lang="en-US" altLang="ko-KR"/>
              <a:t>2.</a:t>
            </a:r>
            <a:r>
              <a:rPr lang="ko-KR" altLang="en-US"/>
              <a:t>리스트를 정렬</a:t>
            </a:r>
            <a:r>
              <a:rPr lang="en-US" altLang="ko-KR"/>
              <a:t>(</a:t>
            </a:r>
            <a:r>
              <a:rPr lang="ko-KR" altLang="en-US"/>
              <a:t>거리 오름차순</a:t>
            </a:r>
            <a:r>
              <a:rPr lang="en-US" altLang="ko-KR"/>
              <a:t>)</a:t>
            </a:r>
          </a:p>
          <a:p>
            <a:r>
              <a:rPr lang="en-US" altLang="ko-KR"/>
              <a:t>3.neighbors </a:t>
            </a:r>
            <a:r>
              <a:rPr lang="ko-KR" altLang="en-US"/>
              <a:t>빈리스트 만듬</a:t>
            </a:r>
            <a:endParaRPr lang="en-US" altLang="ko-KR"/>
          </a:p>
          <a:p>
            <a:r>
              <a:rPr lang="en-US" altLang="ko-KR"/>
              <a:t>4.</a:t>
            </a:r>
            <a:r>
              <a:rPr lang="ko-KR" altLang="en-US"/>
              <a:t>리스트에서 </a:t>
            </a:r>
            <a:r>
              <a:rPr lang="en-US" altLang="ko-KR"/>
              <a:t>num_neighbors </a:t>
            </a:r>
            <a:r>
              <a:rPr lang="ko-KR" altLang="en-US"/>
              <a:t>만큼</a:t>
            </a:r>
            <a:endParaRPr lang="en-US" altLang="ko-KR"/>
          </a:p>
          <a:p>
            <a:r>
              <a:rPr lang="ko-KR" altLang="en-US"/>
              <a:t>뽑아서 </a:t>
            </a:r>
            <a:r>
              <a:rPr lang="en-US" altLang="ko-KR"/>
              <a:t>neighbors</a:t>
            </a:r>
            <a:r>
              <a:rPr lang="ko-KR" altLang="en-US"/>
              <a:t>에  추가</a:t>
            </a:r>
            <a:endParaRPr lang="en-US" altLang="ko-KR"/>
          </a:p>
          <a:p>
            <a:r>
              <a:rPr lang="en-US" altLang="ko-KR"/>
              <a:t>5. neighbors</a:t>
            </a:r>
            <a:r>
              <a:rPr lang="ko-KR" altLang="en-US"/>
              <a:t>를 리턴</a:t>
            </a:r>
            <a:endParaRPr lang="en-US" altLang="ko-KR"/>
          </a:p>
          <a:p>
            <a:endParaRPr lang="en-US" altLang="ko-KR"/>
          </a:p>
          <a:p>
            <a:r>
              <a:rPr lang="en-US" altLang="ko-KR"/>
              <a:t> </a:t>
            </a:r>
          </a:p>
          <a:p>
            <a:r>
              <a:rPr lang="en-US" altLang="ko-KR"/>
              <a:t>   </a:t>
            </a:r>
          </a:p>
          <a:p>
            <a:endParaRPr lang="ko-KR" altLang="en-US"/>
          </a:p>
        </p:txBody>
      </p:sp>
    </p:spTree>
    <p:extLst>
      <p:ext uri="{BB962C8B-B14F-4D97-AF65-F5344CB8AC3E}">
        <p14:creationId xmlns:p14="http://schemas.microsoft.com/office/powerpoint/2010/main" xmlns="" val="31684953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B6234C17-CF97-4747-A6DA-15CF249EBD2F}"/>
              </a:ext>
            </a:extLst>
          </p:cNvPr>
          <p:cNvSpPr>
            <a:spLocks noGrp="1"/>
          </p:cNvSpPr>
          <p:nvPr>
            <p:ph type="title"/>
          </p:nvPr>
        </p:nvSpPr>
        <p:spPr/>
        <p:txBody>
          <a:bodyPr/>
          <a:lstStyle/>
          <a:p>
            <a:r>
              <a:rPr lang="ko-KR" altLang="en-US">
                <a:solidFill>
                  <a:srgbClr val="666666"/>
                </a:solidFill>
                <a:latin typeface="나눔고딕코딩" panose="020D0009000000000000" pitchFamily="49" charset="-127"/>
              </a:rPr>
              <a:t>실습</a:t>
            </a:r>
            <a:r>
              <a:rPr lang="en-US" altLang="ko-KR">
                <a:solidFill>
                  <a:srgbClr val="666666"/>
                </a:solidFill>
                <a:latin typeface="나눔고딕코딩" panose="020D0009000000000000" pitchFamily="49" charset="-127"/>
              </a:rPr>
              <a:t>3 : </a:t>
            </a:r>
            <a:r>
              <a:rPr lang="ko-KR" altLang="en-US">
                <a:solidFill>
                  <a:srgbClr val="666666"/>
                </a:solidFill>
                <a:latin typeface="나눔고딕코딩" panose="020D0009000000000000" pitchFamily="49" charset="-127"/>
              </a:rPr>
              <a:t>예측하기</a:t>
            </a:r>
            <a:br>
              <a:rPr lang="ko-KR" altLang="en-US">
                <a:solidFill>
                  <a:srgbClr val="666666"/>
                </a:solidFill>
                <a:latin typeface="나눔고딕코딩" panose="020D0009000000000000" pitchFamily="49" charset="-127"/>
              </a:rPr>
            </a:br>
            <a:endParaRPr lang="ko-KR" altLang="en-US"/>
          </a:p>
        </p:txBody>
      </p:sp>
      <p:sp>
        <p:nvSpPr>
          <p:cNvPr id="3" name="부제목 2">
            <a:extLst>
              <a:ext uri="{FF2B5EF4-FFF2-40B4-BE49-F238E27FC236}">
                <a16:creationId xmlns:a16="http://schemas.microsoft.com/office/drawing/2014/main" xmlns="" id="{BF6C9C6B-63DE-4500-B96B-F685A3077200}"/>
              </a:ext>
            </a:extLst>
          </p:cNvPr>
          <p:cNvSpPr>
            <a:spLocks noGrp="1"/>
          </p:cNvSpPr>
          <p:nvPr>
            <p:ph type="subTitle" idx="1"/>
          </p:nvPr>
        </p:nvSpPr>
        <p:spPr>
          <a:solidFill>
            <a:srgbClr val="FF0000"/>
          </a:solidFill>
        </p:spPr>
        <p:txBody>
          <a:bodyPr/>
          <a:lstStyle/>
          <a:p>
            <a:endParaRPr lang="ko-KR" altLang="en-US"/>
          </a:p>
        </p:txBody>
      </p:sp>
      <p:sp>
        <p:nvSpPr>
          <p:cNvPr id="4" name="직사각형 3">
            <a:extLst>
              <a:ext uri="{FF2B5EF4-FFF2-40B4-BE49-F238E27FC236}">
                <a16:creationId xmlns:a16="http://schemas.microsoft.com/office/drawing/2014/main" xmlns="" id="{D63C3C72-9678-41BB-BD58-F7B3440AAA16}"/>
              </a:ext>
            </a:extLst>
          </p:cNvPr>
          <p:cNvSpPr/>
          <p:nvPr/>
        </p:nvSpPr>
        <p:spPr>
          <a:xfrm>
            <a:off x="3965944" y="914600"/>
            <a:ext cx="5071729" cy="3284041"/>
          </a:xfrm>
          <a:prstGeom prst="rect">
            <a:avLst/>
          </a:prstGeom>
        </p:spPr>
        <p:txBody>
          <a:bodyPr wrap="square">
            <a:spAutoFit/>
          </a:bodyPr>
          <a:lstStyle/>
          <a:p>
            <a:pPr>
              <a:lnSpc>
                <a:spcPct val="150000"/>
              </a:lnSpc>
            </a:pPr>
            <a:r>
              <a:rPr lang="en-US" altLang="ko-KR"/>
              <a:t># Make a classification prediction with neighbors</a:t>
            </a:r>
          </a:p>
          <a:p>
            <a:pPr>
              <a:lnSpc>
                <a:spcPct val="150000"/>
              </a:lnSpc>
            </a:pPr>
            <a:r>
              <a:rPr lang="en-US" altLang="ko-KR" b="1"/>
              <a:t>def predict_classification(train, test_row, num_neighbors):</a:t>
            </a:r>
          </a:p>
          <a:p>
            <a:pPr>
              <a:lnSpc>
                <a:spcPct val="150000"/>
              </a:lnSpc>
            </a:pPr>
            <a:r>
              <a:rPr lang="en-US" altLang="ko-KR"/>
              <a:t>	</a:t>
            </a:r>
            <a:r>
              <a:rPr lang="en-US" altLang="ko-KR">
                <a:solidFill>
                  <a:schemeClr val="bg1"/>
                </a:solidFill>
              </a:rPr>
              <a:t>neighbors = get_neighbors(train, test_row, num_neighbors)</a:t>
            </a:r>
          </a:p>
          <a:p>
            <a:pPr>
              <a:lnSpc>
                <a:spcPct val="150000"/>
              </a:lnSpc>
            </a:pPr>
            <a:r>
              <a:rPr lang="en-US" altLang="ko-KR">
                <a:solidFill>
                  <a:schemeClr val="bg1"/>
                </a:solidFill>
              </a:rPr>
              <a:t>	for neighbor in neighbors:</a:t>
            </a:r>
          </a:p>
          <a:p>
            <a:pPr>
              <a:lnSpc>
                <a:spcPct val="150000"/>
              </a:lnSpc>
            </a:pPr>
            <a:r>
              <a:rPr lang="en-US" altLang="ko-KR">
                <a:solidFill>
                  <a:schemeClr val="bg1"/>
                </a:solidFill>
              </a:rPr>
              <a:t>		print(neighbor)</a:t>
            </a:r>
          </a:p>
          <a:p>
            <a:pPr>
              <a:lnSpc>
                <a:spcPct val="150000"/>
              </a:lnSpc>
            </a:pPr>
            <a:r>
              <a:rPr lang="en-US" altLang="ko-KR">
                <a:solidFill>
                  <a:schemeClr val="bg1"/>
                </a:solidFill>
              </a:rPr>
              <a:t>	output_values = [row[-1] for row in neighbors]</a:t>
            </a:r>
          </a:p>
          <a:p>
            <a:pPr>
              <a:lnSpc>
                <a:spcPct val="150000"/>
              </a:lnSpc>
            </a:pPr>
            <a:r>
              <a:rPr lang="en-US" altLang="ko-KR">
                <a:solidFill>
                  <a:schemeClr val="bg1"/>
                </a:solidFill>
              </a:rPr>
              <a:t>	prediction = max(set(output_values), key=output_values.count)</a:t>
            </a:r>
          </a:p>
          <a:p>
            <a:pPr>
              <a:lnSpc>
                <a:spcPct val="150000"/>
              </a:lnSpc>
            </a:pPr>
            <a:r>
              <a:rPr lang="en-US" altLang="ko-KR">
                <a:solidFill>
                  <a:schemeClr val="bg1"/>
                </a:solidFill>
              </a:rPr>
              <a:t>	return prediction</a:t>
            </a:r>
            <a:endParaRPr lang="ko-KR" altLang="en-US">
              <a:solidFill>
                <a:schemeClr val="bg1"/>
              </a:solidFill>
            </a:endParaRPr>
          </a:p>
        </p:txBody>
      </p:sp>
      <p:sp>
        <p:nvSpPr>
          <p:cNvPr id="5" name="직사각형 4">
            <a:extLst>
              <a:ext uri="{FF2B5EF4-FFF2-40B4-BE49-F238E27FC236}">
                <a16:creationId xmlns:a16="http://schemas.microsoft.com/office/drawing/2014/main" xmlns="" id="{520C3545-B3E5-4D46-B31A-2BDFB702CDD0}"/>
              </a:ext>
            </a:extLst>
          </p:cNvPr>
          <p:cNvSpPr/>
          <p:nvPr/>
        </p:nvSpPr>
        <p:spPr>
          <a:xfrm>
            <a:off x="415724" y="914600"/>
            <a:ext cx="3018592" cy="3143681"/>
          </a:xfrm>
          <a:prstGeom prst="rect">
            <a:avLst/>
          </a:prstGeom>
        </p:spPr>
        <p:txBody>
          <a:bodyPr wrap="square">
            <a:spAutoFit/>
          </a:bodyPr>
          <a:lstStyle/>
          <a:p>
            <a:pPr>
              <a:lnSpc>
                <a:spcPct val="130000"/>
              </a:lnSpc>
            </a:pPr>
            <a:r>
              <a:rPr lang="ko-KR" altLang="en-US"/>
              <a:t>가장 근처에 있는 요소</a:t>
            </a:r>
            <a:r>
              <a:rPr lang="en-US" altLang="ko-KR"/>
              <a:t> </a:t>
            </a:r>
            <a:r>
              <a:rPr lang="ko-KR" altLang="en-US"/>
              <a:t>뽑기</a:t>
            </a:r>
            <a:endParaRPr lang="en-US" altLang="ko-KR"/>
          </a:p>
          <a:p>
            <a:pPr>
              <a:lnSpc>
                <a:spcPct val="130000"/>
              </a:lnSpc>
            </a:pPr>
            <a:endParaRPr lang="en-US" altLang="ko-KR"/>
          </a:p>
          <a:p>
            <a:pPr>
              <a:lnSpc>
                <a:spcPct val="130000"/>
              </a:lnSpc>
            </a:pPr>
            <a:r>
              <a:rPr lang="en-US" altLang="ko-KR"/>
              <a:t>train </a:t>
            </a:r>
            <a:r>
              <a:rPr lang="ko-KR" altLang="en-US"/>
              <a:t>변수는 데이터 셋</a:t>
            </a:r>
            <a:r>
              <a:rPr lang="en-US" altLang="ko-KR"/>
              <a:t>, </a:t>
            </a:r>
          </a:p>
          <a:p>
            <a:pPr>
              <a:lnSpc>
                <a:spcPct val="130000"/>
              </a:lnSpc>
            </a:pPr>
            <a:r>
              <a:rPr lang="en-US" altLang="ko-KR"/>
              <a:t>test_row</a:t>
            </a:r>
            <a:r>
              <a:rPr lang="ko-KR" altLang="en-US"/>
              <a:t>는 측정하고자 하는 좌표</a:t>
            </a:r>
            <a:r>
              <a:rPr lang="en-US" altLang="ko-KR"/>
              <a:t>, num_neighbors </a:t>
            </a:r>
            <a:r>
              <a:rPr lang="ko-KR" altLang="en-US"/>
              <a:t>변수가 </a:t>
            </a:r>
            <a:r>
              <a:rPr lang="en-US" altLang="ko-KR"/>
              <a:t>K</a:t>
            </a:r>
            <a:r>
              <a:rPr lang="ko-KR" altLang="en-US"/>
              <a:t>를 의미</a:t>
            </a:r>
            <a:endParaRPr lang="en-US" altLang="ko-KR"/>
          </a:p>
          <a:p>
            <a:pPr>
              <a:lnSpc>
                <a:spcPct val="130000"/>
              </a:lnSpc>
            </a:pPr>
            <a:endParaRPr lang="en-US" altLang="ko-KR"/>
          </a:p>
          <a:p>
            <a:pPr>
              <a:lnSpc>
                <a:spcPct val="130000"/>
              </a:lnSpc>
            </a:pPr>
            <a:r>
              <a:rPr lang="ko-KR" altLang="en-US"/>
              <a:t>함수 완성후 </a:t>
            </a:r>
            <a:endParaRPr lang="en-US" altLang="ko-KR"/>
          </a:p>
          <a:p>
            <a:pPr algn="ctr">
              <a:lnSpc>
                <a:spcPct val="130000"/>
              </a:lnSpc>
            </a:pPr>
            <a:r>
              <a:rPr lang="en-US" altLang="ko-KR"/>
              <a:t>row0 = [3,3,0]</a:t>
            </a:r>
            <a:r>
              <a:rPr lang="ko-KR" altLang="en-US"/>
              <a:t>과 </a:t>
            </a:r>
            <a:r>
              <a:rPr lang="en-US" altLang="ko-KR"/>
              <a:t>row0 = [6,5,0]</a:t>
            </a:r>
            <a:r>
              <a:rPr lang="ko-KR" altLang="en-US"/>
              <a:t> </a:t>
            </a:r>
            <a:endParaRPr lang="en-US" altLang="ko-KR"/>
          </a:p>
          <a:p>
            <a:pPr>
              <a:lnSpc>
                <a:spcPct val="130000"/>
              </a:lnSpc>
            </a:pPr>
            <a:r>
              <a:rPr lang="ko-KR" altLang="en-US"/>
              <a:t>을 예측하여 </a:t>
            </a:r>
            <a:endParaRPr lang="en-US" altLang="ko-KR"/>
          </a:p>
          <a:p>
            <a:pPr algn="ctr">
              <a:lnSpc>
                <a:spcPct val="130000"/>
              </a:lnSpc>
            </a:pPr>
            <a:r>
              <a:rPr lang="en-US" altLang="ko-KR"/>
              <a:t>Expected 0, Got 0. </a:t>
            </a:r>
          </a:p>
          <a:p>
            <a:pPr>
              <a:lnSpc>
                <a:spcPct val="130000"/>
              </a:lnSpc>
            </a:pPr>
            <a:r>
              <a:rPr lang="ko-KR" altLang="en-US"/>
              <a:t>처럼 출력한다</a:t>
            </a:r>
            <a:r>
              <a:rPr lang="en-US" altLang="ko-KR"/>
              <a:t>.</a:t>
            </a:r>
            <a:endParaRPr lang="ko-KR" altLang="en-US"/>
          </a:p>
        </p:txBody>
      </p:sp>
      <p:sp>
        <p:nvSpPr>
          <p:cNvPr id="6" name="TextBox 5">
            <a:extLst>
              <a:ext uri="{FF2B5EF4-FFF2-40B4-BE49-F238E27FC236}">
                <a16:creationId xmlns:a16="http://schemas.microsoft.com/office/drawing/2014/main" xmlns="" id="{2DB7E5E6-754B-47CA-AA2C-3655A1A975F9}"/>
              </a:ext>
            </a:extLst>
          </p:cNvPr>
          <p:cNvSpPr txBox="1"/>
          <p:nvPr/>
        </p:nvSpPr>
        <p:spPr>
          <a:xfrm>
            <a:off x="3817092" y="1659015"/>
            <a:ext cx="4977645" cy="2677656"/>
          </a:xfrm>
          <a:prstGeom prst="rect">
            <a:avLst/>
          </a:prstGeom>
          <a:noFill/>
        </p:spPr>
        <p:txBody>
          <a:bodyPr wrap="none" rtlCol="0">
            <a:spAutoFit/>
          </a:bodyPr>
          <a:lstStyle/>
          <a:p>
            <a:r>
              <a:rPr lang="ko-KR" altLang="en-US"/>
              <a:t>함수 작성</a:t>
            </a:r>
            <a:endParaRPr lang="en-US" altLang="ko-KR"/>
          </a:p>
          <a:p>
            <a:r>
              <a:rPr lang="en-US" altLang="ko-KR"/>
              <a:t>1. get_neighbors(train, test_row, num_neighbors)</a:t>
            </a:r>
            <a:r>
              <a:rPr lang="ko-KR" altLang="en-US"/>
              <a:t>에서</a:t>
            </a:r>
            <a:endParaRPr lang="en-US" altLang="ko-KR"/>
          </a:p>
          <a:p>
            <a:r>
              <a:rPr lang="ko-KR" altLang="en-US"/>
              <a:t>가까운 이웃목록 받음</a:t>
            </a:r>
            <a:endParaRPr lang="en-US" altLang="ko-KR"/>
          </a:p>
          <a:p>
            <a:r>
              <a:rPr lang="en-US" altLang="ko-KR"/>
              <a:t>2.</a:t>
            </a:r>
            <a:r>
              <a:rPr lang="ko-KR" altLang="en-US"/>
              <a:t>받은 목록에서 목록 마지막 데이터만 </a:t>
            </a:r>
            <a:r>
              <a:rPr lang="en-US" altLang="ko-KR"/>
              <a:t>output_values</a:t>
            </a:r>
            <a:r>
              <a:rPr lang="ko-KR" altLang="en-US"/>
              <a:t>에 저장</a:t>
            </a:r>
            <a:endParaRPr lang="en-US" altLang="ko-KR"/>
          </a:p>
          <a:p>
            <a:r>
              <a:rPr lang="en-US" altLang="ko-KR"/>
              <a:t>    (</a:t>
            </a:r>
            <a:r>
              <a:rPr lang="ko-KR" altLang="en-US"/>
              <a:t>마지막데이터는 타입을 가리킴</a:t>
            </a:r>
            <a:r>
              <a:rPr lang="en-US" altLang="ko-KR"/>
              <a:t>)</a:t>
            </a:r>
          </a:p>
          <a:p>
            <a:r>
              <a:rPr lang="en-US" altLang="ko-KR"/>
              <a:t>3. output_values</a:t>
            </a:r>
            <a:r>
              <a:rPr lang="ko-KR" altLang="en-US"/>
              <a:t>는 타입만 저장되는데</a:t>
            </a:r>
            <a:r>
              <a:rPr lang="en-US" altLang="ko-KR"/>
              <a:t>, </a:t>
            </a:r>
            <a:r>
              <a:rPr lang="ko-KR" altLang="en-US"/>
              <a:t>빈도수가 많은 걸</a:t>
            </a:r>
            <a:endParaRPr lang="en-US" altLang="ko-KR"/>
          </a:p>
          <a:p>
            <a:r>
              <a:rPr lang="en-US" altLang="ko-KR"/>
              <a:t>prediction</a:t>
            </a:r>
            <a:r>
              <a:rPr lang="ko-KR" altLang="en-US"/>
              <a:t>에 저장</a:t>
            </a:r>
            <a:endParaRPr lang="en-US" altLang="ko-KR"/>
          </a:p>
          <a:p>
            <a:r>
              <a:rPr lang="en-US" altLang="ko-KR"/>
              <a:t>4.prediction </a:t>
            </a:r>
            <a:r>
              <a:rPr lang="ko-KR" altLang="en-US"/>
              <a:t>리턴</a:t>
            </a:r>
            <a:endParaRPr lang="en-US" altLang="ko-KR"/>
          </a:p>
          <a:p>
            <a:endParaRPr lang="en-US" altLang="ko-KR"/>
          </a:p>
          <a:p>
            <a:r>
              <a:rPr lang="en-US" altLang="ko-KR"/>
              <a:t> </a:t>
            </a:r>
          </a:p>
          <a:p>
            <a:r>
              <a:rPr lang="en-US" altLang="ko-KR"/>
              <a:t>   </a:t>
            </a:r>
          </a:p>
          <a:p>
            <a:endParaRPr lang="ko-KR" altLang="en-US"/>
          </a:p>
        </p:txBody>
      </p:sp>
    </p:spTree>
    <p:extLst>
      <p:ext uri="{BB962C8B-B14F-4D97-AF65-F5344CB8AC3E}">
        <p14:creationId xmlns:p14="http://schemas.microsoft.com/office/powerpoint/2010/main" xmlns="" val="359441912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1358EC21-8E22-44BB-8358-0B8DF595D193}"/>
              </a:ext>
            </a:extLst>
          </p:cNvPr>
          <p:cNvSpPr>
            <a:spLocks noGrp="1"/>
          </p:cNvSpPr>
          <p:nvPr>
            <p:ph type="title"/>
          </p:nvPr>
        </p:nvSpPr>
        <p:spPr/>
        <p:txBody>
          <a:bodyPr/>
          <a:lstStyle/>
          <a:p>
            <a:r>
              <a:rPr lang="en-US" altLang="ko-KR"/>
              <a:t>K-</a:t>
            </a:r>
            <a:r>
              <a:rPr lang="ko-KR" altLang="en-US"/>
              <a:t>최근접 이웃</a:t>
            </a:r>
            <a:r>
              <a:rPr lang="en-US" altLang="ko-KR"/>
              <a:t>(K-Nearest Neighbor)</a:t>
            </a:r>
            <a:endParaRPr lang="ko-KR" altLang="en-US"/>
          </a:p>
        </p:txBody>
      </p:sp>
      <p:sp>
        <p:nvSpPr>
          <p:cNvPr id="3" name="부제목 2">
            <a:extLst>
              <a:ext uri="{FF2B5EF4-FFF2-40B4-BE49-F238E27FC236}">
                <a16:creationId xmlns:a16="http://schemas.microsoft.com/office/drawing/2014/main" xmlns="" id="{864C5915-033C-479B-8269-4AC9E0A24227}"/>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1CFD35F5-CE42-4285-AFF5-3F42671272D4}"/>
              </a:ext>
            </a:extLst>
          </p:cNvPr>
          <p:cNvSpPr/>
          <p:nvPr/>
        </p:nvSpPr>
        <p:spPr>
          <a:xfrm>
            <a:off x="478465" y="927365"/>
            <a:ext cx="8165805" cy="1463221"/>
          </a:xfrm>
          <a:prstGeom prst="rect">
            <a:avLst/>
          </a:prstGeom>
        </p:spPr>
        <p:txBody>
          <a:bodyPr wrap="square">
            <a:spAutoFit/>
          </a:bodyPr>
          <a:lstStyle/>
          <a:p>
            <a:pPr>
              <a:lnSpc>
                <a:spcPct val="130000"/>
              </a:lnSpc>
            </a:pPr>
            <a:r>
              <a:rPr lang="ko-KR" altLang="en-US"/>
              <a:t> </a:t>
            </a:r>
            <a:r>
              <a:rPr lang="en-US" altLang="ko-KR"/>
              <a:t>1. </a:t>
            </a:r>
            <a:r>
              <a:rPr lang="ko-KR" altLang="en-US"/>
              <a:t>정규화</a:t>
            </a:r>
            <a:r>
              <a:rPr lang="en-US" altLang="ko-KR"/>
              <a:t>(Normalization)</a:t>
            </a:r>
          </a:p>
          <a:p>
            <a:pPr>
              <a:lnSpc>
                <a:spcPct val="130000"/>
              </a:lnSpc>
            </a:pPr>
            <a:r>
              <a:rPr lang="en-US" altLang="ko-KR"/>
              <a:t>K-Nearest Neighbor </a:t>
            </a:r>
            <a:r>
              <a:rPr lang="ko-KR" altLang="en-US"/>
              <a:t>알고리즘을 사용할 때는 모든 특성들을 모두 고르게 반영하기 위해 정규화</a:t>
            </a:r>
            <a:r>
              <a:rPr lang="en-US" altLang="ko-KR"/>
              <a:t>(Noramlizaion)</a:t>
            </a:r>
            <a:r>
              <a:rPr lang="ko-KR" altLang="en-US"/>
              <a:t>을 해주곤 한다</a:t>
            </a:r>
            <a:r>
              <a:rPr lang="en-US" altLang="ko-KR"/>
              <a:t>. </a:t>
            </a:r>
            <a:r>
              <a:rPr lang="ko-KR" altLang="en-US"/>
              <a:t>가장 널리 사용되는 방법은 다음 두 가지</a:t>
            </a:r>
            <a:r>
              <a:rPr lang="en-US" altLang="ko-KR"/>
              <a:t>:</a:t>
            </a:r>
          </a:p>
          <a:p>
            <a:pPr marL="285750" indent="-285750">
              <a:lnSpc>
                <a:spcPct val="130000"/>
              </a:lnSpc>
              <a:buFont typeface="Arial" panose="020B0604020202020204" pitchFamily="34" charset="0"/>
              <a:buChar char="•"/>
            </a:pPr>
            <a:r>
              <a:rPr lang="ko-KR" altLang="en-US"/>
              <a:t>최소값을 </a:t>
            </a:r>
            <a:r>
              <a:rPr lang="en-US" altLang="ko-KR"/>
              <a:t>0, </a:t>
            </a:r>
            <a:r>
              <a:rPr lang="ko-KR" altLang="en-US"/>
              <a:t>최대값을 </a:t>
            </a:r>
            <a:r>
              <a:rPr lang="en-US" altLang="ko-KR"/>
              <a:t>1</a:t>
            </a:r>
            <a:r>
              <a:rPr lang="ko-KR" altLang="en-US"/>
              <a:t>로 고정한 뒤 모든 값들을 </a:t>
            </a:r>
            <a:r>
              <a:rPr lang="en-US" altLang="ko-KR"/>
              <a:t>0</a:t>
            </a:r>
            <a:r>
              <a:rPr lang="ko-KR" altLang="en-US"/>
              <a:t>과 </a:t>
            </a:r>
            <a:r>
              <a:rPr lang="en-US" altLang="ko-KR"/>
              <a:t>1</a:t>
            </a:r>
            <a:r>
              <a:rPr lang="ko-KR" altLang="en-US"/>
              <a:t>사이 값으로 변환하는 방법</a:t>
            </a:r>
          </a:p>
          <a:p>
            <a:pPr marL="285750" indent="-285750">
              <a:lnSpc>
                <a:spcPct val="130000"/>
              </a:lnSpc>
              <a:buFont typeface="Arial" panose="020B0604020202020204" pitchFamily="34" charset="0"/>
              <a:buChar char="•"/>
            </a:pPr>
            <a:r>
              <a:rPr lang="ko-KR" altLang="en-US"/>
              <a:t>평균과 표준편차를 활용해서 평균으로부터 얼마나 떨어져 있는지 </a:t>
            </a:r>
            <a:r>
              <a:rPr lang="en-US" altLang="ko-KR"/>
              <a:t>z-</a:t>
            </a:r>
            <a:r>
              <a:rPr lang="ko-KR" altLang="en-US"/>
              <a:t>점수로 변환하는 방법</a:t>
            </a:r>
          </a:p>
        </p:txBody>
      </p:sp>
      <p:sp>
        <p:nvSpPr>
          <p:cNvPr id="6" name="직사각형 5">
            <a:extLst>
              <a:ext uri="{FF2B5EF4-FFF2-40B4-BE49-F238E27FC236}">
                <a16:creationId xmlns:a16="http://schemas.microsoft.com/office/drawing/2014/main" xmlns="" id="{82CAF927-6263-4EDA-A9EB-9A80B066EFC9}"/>
              </a:ext>
            </a:extLst>
          </p:cNvPr>
          <p:cNvSpPr/>
          <p:nvPr/>
        </p:nvSpPr>
        <p:spPr>
          <a:xfrm>
            <a:off x="478465" y="2389076"/>
            <a:ext cx="8165805" cy="2303451"/>
          </a:xfrm>
          <a:prstGeom prst="rect">
            <a:avLst/>
          </a:prstGeom>
        </p:spPr>
        <p:txBody>
          <a:bodyPr wrap="square">
            <a:spAutoFit/>
          </a:bodyPr>
          <a:lstStyle/>
          <a:p>
            <a:pPr>
              <a:lnSpc>
                <a:spcPct val="130000"/>
              </a:lnSpc>
            </a:pPr>
            <a:r>
              <a:rPr lang="en-US" altLang="ko-KR"/>
              <a:t>2. K </a:t>
            </a:r>
            <a:r>
              <a:rPr lang="ko-KR" altLang="en-US"/>
              <a:t>개수 선택</a:t>
            </a:r>
          </a:p>
          <a:p>
            <a:pPr>
              <a:lnSpc>
                <a:spcPct val="130000"/>
              </a:lnSpc>
            </a:pPr>
            <a:r>
              <a:rPr lang="en-US" altLang="ko-KR"/>
              <a:t>k</a:t>
            </a:r>
            <a:r>
              <a:rPr lang="ko-KR" altLang="en-US"/>
              <a:t>를 몇으로 정할 것인가</a:t>
            </a:r>
            <a:r>
              <a:rPr lang="en-US" altLang="ko-KR"/>
              <a:t>? </a:t>
            </a:r>
            <a:r>
              <a:rPr lang="ko-KR" altLang="en-US"/>
              <a:t>이건 모든 값을 실제로 테스트하면서 분류 정확도</a:t>
            </a:r>
            <a:r>
              <a:rPr lang="en-US" altLang="ko-KR"/>
              <a:t>(Accuracy)</a:t>
            </a:r>
            <a:r>
              <a:rPr lang="ko-KR" altLang="en-US"/>
              <a:t>를 계산하는 과정에서 단서를 찾을 수 있다</a:t>
            </a:r>
            <a:r>
              <a:rPr lang="en-US" altLang="ko-KR"/>
              <a:t>.</a:t>
            </a:r>
          </a:p>
          <a:p>
            <a:pPr>
              <a:lnSpc>
                <a:spcPct val="130000"/>
              </a:lnSpc>
            </a:pPr>
            <a:endParaRPr lang="en-US" altLang="ko-KR"/>
          </a:p>
          <a:p>
            <a:pPr>
              <a:lnSpc>
                <a:spcPct val="130000"/>
              </a:lnSpc>
            </a:pPr>
            <a:r>
              <a:rPr lang="en-US" altLang="ko-KR"/>
              <a:t>k</a:t>
            </a:r>
            <a:r>
              <a:rPr lang="ko-KR" altLang="en-US"/>
              <a:t>가 너무 작을 때 </a:t>
            </a:r>
            <a:r>
              <a:rPr lang="en-US" altLang="ko-KR"/>
              <a:t>: Overfitting</a:t>
            </a:r>
          </a:p>
          <a:p>
            <a:pPr>
              <a:lnSpc>
                <a:spcPct val="130000"/>
              </a:lnSpc>
            </a:pPr>
            <a:r>
              <a:rPr lang="ko-KR" altLang="en-US"/>
              <a:t>일단 </a:t>
            </a:r>
            <a:r>
              <a:rPr lang="en-US" altLang="ko-KR"/>
              <a:t>k</a:t>
            </a:r>
            <a:r>
              <a:rPr lang="ko-KR" altLang="en-US"/>
              <a:t>가 너무 작은 경우를 생각해보자</a:t>
            </a:r>
            <a:r>
              <a:rPr lang="en-US" altLang="ko-KR"/>
              <a:t>. </a:t>
            </a:r>
            <a:r>
              <a:rPr lang="ko-KR" altLang="en-US"/>
              <a:t>극단적으로 </a:t>
            </a:r>
            <a:r>
              <a:rPr lang="en-US" altLang="ko-KR"/>
              <a:t>k=1</a:t>
            </a:r>
            <a:r>
              <a:rPr lang="ko-KR" altLang="en-US"/>
              <a:t>이라고 하자</a:t>
            </a:r>
            <a:r>
              <a:rPr lang="en-US" altLang="ko-KR"/>
              <a:t>. </a:t>
            </a:r>
            <a:r>
              <a:rPr lang="ko-KR" altLang="en-US"/>
              <a:t>그러면 분류 정확도가 상당히 낮을 수밖에 없다</a:t>
            </a:r>
            <a:r>
              <a:rPr lang="en-US" altLang="ko-KR"/>
              <a:t>. </a:t>
            </a:r>
            <a:r>
              <a:rPr lang="ko-KR" altLang="en-US"/>
              <a:t>시야가 좁아지는 거고</a:t>
            </a:r>
            <a:r>
              <a:rPr lang="en-US" altLang="ko-KR"/>
              <a:t>, </a:t>
            </a:r>
            <a:r>
              <a:rPr lang="ko-KR" altLang="en-US"/>
              <a:t>아주 근처에 있는 점 하나에 민감하게 영향을 받기 때문이다</a:t>
            </a:r>
            <a:r>
              <a:rPr lang="en-US" altLang="ko-KR"/>
              <a:t>. </a:t>
            </a:r>
            <a:r>
              <a:rPr lang="ko-KR" altLang="en-US"/>
              <a:t>이를 </a:t>
            </a:r>
            <a:r>
              <a:rPr lang="en-US" altLang="ko-KR"/>
              <a:t>overfitting(</a:t>
            </a:r>
            <a:r>
              <a:rPr lang="ko-KR" altLang="en-US"/>
              <a:t>과적합</a:t>
            </a:r>
            <a:r>
              <a:rPr lang="en-US" altLang="ko-KR"/>
              <a:t>)</a:t>
            </a:r>
            <a:r>
              <a:rPr lang="ko-KR" altLang="en-US"/>
              <a:t>이라고 한다</a:t>
            </a:r>
            <a:r>
              <a:rPr lang="en-US" altLang="ko-KR"/>
              <a:t>. </a:t>
            </a:r>
            <a:endParaRPr lang="ko-KR" altLang="en-US"/>
          </a:p>
        </p:txBody>
      </p:sp>
    </p:spTree>
    <p:extLst>
      <p:ext uri="{BB962C8B-B14F-4D97-AF65-F5344CB8AC3E}">
        <p14:creationId xmlns:p14="http://schemas.microsoft.com/office/powerpoint/2010/main" xmlns="" val="231178735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1358EC21-8E22-44BB-8358-0B8DF595D193}"/>
              </a:ext>
            </a:extLst>
          </p:cNvPr>
          <p:cNvSpPr>
            <a:spLocks noGrp="1"/>
          </p:cNvSpPr>
          <p:nvPr>
            <p:ph type="title"/>
          </p:nvPr>
        </p:nvSpPr>
        <p:spPr/>
        <p:txBody>
          <a:bodyPr/>
          <a:lstStyle/>
          <a:p>
            <a:r>
              <a:rPr lang="en-US" altLang="ko-KR"/>
              <a:t>K-</a:t>
            </a:r>
            <a:r>
              <a:rPr lang="ko-KR" altLang="en-US"/>
              <a:t>최근접 이웃</a:t>
            </a:r>
            <a:r>
              <a:rPr lang="en-US" altLang="ko-KR"/>
              <a:t>(K-Nearest Neighbor)</a:t>
            </a:r>
            <a:endParaRPr lang="ko-KR" altLang="en-US"/>
          </a:p>
        </p:txBody>
      </p:sp>
      <p:sp>
        <p:nvSpPr>
          <p:cNvPr id="3" name="부제목 2">
            <a:extLst>
              <a:ext uri="{FF2B5EF4-FFF2-40B4-BE49-F238E27FC236}">
                <a16:creationId xmlns:a16="http://schemas.microsoft.com/office/drawing/2014/main" xmlns="" id="{864C5915-033C-479B-8269-4AC9E0A24227}"/>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1CFD35F5-CE42-4285-AFF5-3F42671272D4}"/>
              </a:ext>
            </a:extLst>
          </p:cNvPr>
          <p:cNvSpPr/>
          <p:nvPr/>
        </p:nvSpPr>
        <p:spPr>
          <a:xfrm>
            <a:off x="478465" y="927365"/>
            <a:ext cx="8165805" cy="1463221"/>
          </a:xfrm>
          <a:prstGeom prst="rect">
            <a:avLst/>
          </a:prstGeom>
        </p:spPr>
        <p:txBody>
          <a:bodyPr wrap="square">
            <a:spAutoFit/>
          </a:bodyPr>
          <a:lstStyle/>
          <a:p>
            <a:pPr>
              <a:lnSpc>
                <a:spcPct val="130000"/>
              </a:lnSpc>
            </a:pPr>
            <a:r>
              <a:rPr lang="en-US" altLang="ko-KR"/>
              <a:t>k</a:t>
            </a:r>
            <a:r>
              <a:rPr lang="ko-KR" altLang="en-US"/>
              <a:t>가 너무 클 때 </a:t>
            </a:r>
            <a:r>
              <a:rPr lang="en-US" altLang="ko-KR"/>
              <a:t>: Underfitting</a:t>
            </a:r>
          </a:p>
          <a:p>
            <a:pPr>
              <a:lnSpc>
                <a:spcPct val="130000"/>
              </a:lnSpc>
            </a:pPr>
            <a:r>
              <a:rPr lang="ko-KR" altLang="en-US"/>
              <a:t>반면에 </a:t>
            </a:r>
            <a:r>
              <a:rPr lang="en-US" altLang="ko-KR"/>
              <a:t>k</a:t>
            </a:r>
            <a:r>
              <a:rPr lang="ko-KR" altLang="en-US"/>
              <a:t>가 너무 큰 경우에는 </a:t>
            </a:r>
            <a:r>
              <a:rPr lang="en-US" altLang="ko-KR"/>
              <a:t>underfitting(</a:t>
            </a:r>
            <a:r>
              <a:rPr lang="ko-KR" altLang="en-US"/>
              <a:t>과소적합</a:t>
            </a:r>
            <a:r>
              <a:rPr lang="en-US" altLang="ko-KR"/>
              <a:t>)</a:t>
            </a:r>
            <a:r>
              <a:rPr lang="ko-KR" altLang="en-US"/>
              <a:t>이 발생한다</a:t>
            </a:r>
            <a:r>
              <a:rPr lang="en-US" altLang="ko-KR"/>
              <a:t>. underfitting</a:t>
            </a:r>
            <a:r>
              <a:rPr lang="ko-KR" altLang="en-US"/>
              <a:t>은 분류기가 학습 세트의 세세한 부분에 충분히 주의를 기울이지 않았기 때문에 나타난다</a:t>
            </a:r>
            <a:r>
              <a:rPr lang="en-US" altLang="ko-KR"/>
              <a:t>. </a:t>
            </a:r>
            <a:r>
              <a:rPr lang="ko-KR" altLang="en-US"/>
              <a:t>예를 들어 학습 세트에 </a:t>
            </a:r>
            <a:r>
              <a:rPr lang="en-US" altLang="ko-KR"/>
              <a:t>100</a:t>
            </a:r>
            <a:r>
              <a:rPr lang="ko-KR" altLang="en-US"/>
              <a:t>개의 점이 있고 </a:t>
            </a:r>
            <a:r>
              <a:rPr lang="en-US" altLang="ko-KR"/>
              <a:t>k=100</a:t>
            </a:r>
            <a:r>
              <a:rPr lang="ko-KR" altLang="en-US"/>
              <a:t>으로 설정했다고 극단적으로 가정해보자</a:t>
            </a:r>
            <a:r>
              <a:rPr lang="en-US" altLang="ko-KR"/>
              <a:t>. </a:t>
            </a:r>
            <a:r>
              <a:rPr lang="ko-KR" altLang="en-US"/>
              <a:t>그러면 모든 점이 결국 동일한 방식으로 분류될 거다</a:t>
            </a:r>
            <a:r>
              <a:rPr lang="en-US" altLang="ko-KR"/>
              <a:t>. </a:t>
            </a:r>
            <a:r>
              <a:rPr lang="ko-KR" altLang="en-US"/>
              <a:t>점 사이의 거리는 의미가 없어진다</a:t>
            </a:r>
            <a:r>
              <a:rPr lang="en-US" altLang="ko-KR"/>
              <a:t>. </a:t>
            </a:r>
            <a:endParaRPr lang="ko-KR" altLang="en-US"/>
          </a:p>
        </p:txBody>
      </p:sp>
      <p:sp>
        <p:nvSpPr>
          <p:cNvPr id="6" name="직사각형 5">
            <a:extLst>
              <a:ext uri="{FF2B5EF4-FFF2-40B4-BE49-F238E27FC236}">
                <a16:creationId xmlns:a16="http://schemas.microsoft.com/office/drawing/2014/main" xmlns="" id="{82CAF927-6263-4EDA-A9EB-9A80B066EFC9}"/>
              </a:ext>
            </a:extLst>
          </p:cNvPr>
          <p:cNvSpPr/>
          <p:nvPr/>
        </p:nvSpPr>
        <p:spPr>
          <a:xfrm>
            <a:off x="478465" y="2389076"/>
            <a:ext cx="8165805" cy="523220"/>
          </a:xfrm>
          <a:prstGeom prst="rect">
            <a:avLst/>
          </a:prstGeom>
        </p:spPr>
        <p:txBody>
          <a:bodyPr wrap="square">
            <a:spAutoFit/>
          </a:bodyPr>
          <a:lstStyle/>
          <a:p>
            <a:pPr>
              <a:lnSpc>
                <a:spcPct val="130000"/>
              </a:lnSpc>
            </a:pPr>
            <a:r>
              <a:rPr lang="ko-KR" altLang="en-US"/>
              <a:t>분류 모델을 생성할 때 일부 데이터는 검증에 활용되도록 떼어놓고 학습 데이터로만 모델을 생성해서 검증 데이터를 넣어 분류 정확도</a:t>
            </a:r>
            <a:r>
              <a:rPr lang="en-US" altLang="ko-KR"/>
              <a:t>(Accuray) </a:t>
            </a:r>
            <a:r>
              <a:rPr lang="ko-KR" altLang="en-US"/>
              <a:t>확인</a:t>
            </a:r>
          </a:p>
        </p:txBody>
      </p:sp>
    </p:spTree>
    <p:extLst>
      <p:ext uri="{BB962C8B-B14F-4D97-AF65-F5344CB8AC3E}">
        <p14:creationId xmlns:p14="http://schemas.microsoft.com/office/powerpoint/2010/main" xmlns="" val="39126850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xmlns="" id="{39A9070C-DDCA-4901-BD31-5FC5783E7285}"/>
              </a:ext>
            </a:extLst>
          </p:cNvPr>
          <p:cNvPicPr>
            <a:picLocks noChangeAspect="1"/>
          </p:cNvPicPr>
          <p:nvPr/>
        </p:nvPicPr>
        <p:blipFill>
          <a:blip r:embed="rId2"/>
          <a:stretch>
            <a:fillRect/>
          </a:stretch>
        </p:blipFill>
        <p:spPr>
          <a:xfrm>
            <a:off x="2689117" y="1175776"/>
            <a:ext cx="3765718" cy="2966484"/>
          </a:xfrm>
          <a:prstGeom prst="rect">
            <a:avLst/>
          </a:prstGeom>
        </p:spPr>
      </p:pic>
      <p:sp>
        <p:nvSpPr>
          <p:cNvPr id="2" name="제목 1">
            <a:extLst>
              <a:ext uri="{FF2B5EF4-FFF2-40B4-BE49-F238E27FC236}">
                <a16:creationId xmlns:a16="http://schemas.microsoft.com/office/drawing/2014/main" xmlns="" id="{1358EC21-8E22-44BB-8358-0B8DF595D193}"/>
              </a:ext>
            </a:extLst>
          </p:cNvPr>
          <p:cNvSpPr>
            <a:spLocks noGrp="1"/>
          </p:cNvSpPr>
          <p:nvPr>
            <p:ph type="title"/>
          </p:nvPr>
        </p:nvSpPr>
        <p:spPr/>
        <p:txBody>
          <a:bodyPr/>
          <a:lstStyle/>
          <a:p>
            <a:r>
              <a:rPr lang="en-US" altLang="ko-KR"/>
              <a:t>K-</a:t>
            </a:r>
            <a:r>
              <a:rPr lang="ko-KR" altLang="en-US"/>
              <a:t>최근접 이웃</a:t>
            </a:r>
            <a:r>
              <a:rPr lang="en-US" altLang="ko-KR"/>
              <a:t>(K-Nearest Neighbor)</a:t>
            </a:r>
            <a:endParaRPr lang="ko-KR" altLang="en-US"/>
          </a:p>
        </p:txBody>
      </p:sp>
      <p:sp>
        <p:nvSpPr>
          <p:cNvPr id="3" name="부제목 2">
            <a:extLst>
              <a:ext uri="{FF2B5EF4-FFF2-40B4-BE49-F238E27FC236}">
                <a16:creationId xmlns:a16="http://schemas.microsoft.com/office/drawing/2014/main" xmlns="" id="{864C5915-033C-479B-8269-4AC9E0A24227}"/>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1CFD35F5-CE42-4285-AFF5-3F42671272D4}"/>
              </a:ext>
            </a:extLst>
          </p:cNvPr>
          <p:cNvSpPr/>
          <p:nvPr/>
        </p:nvSpPr>
        <p:spPr>
          <a:xfrm>
            <a:off x="478465" y="927365"/>
            <a:ext cx="8165805" cy="342914"/>
          </a:xfrm>
          <a:prstGeom prst="rect">
            <a:avLst/>
          </a:prstGeom>
        </p:spPr>
        <p:txBody>
          <a:bodyPr wrap="square">
            <a:spAutoFit/>
          </a:bodyPr>
          <a:lstStyle/>
          <a:p>
            <a:pPr algn="ctr">
              <a:lnSpc>
                <a:spcPct val="130000"/>
              </a:lnSpc>
            </a:pPr>
            <a:r>
              <a:rPr lang="ko-KR" altLang="en-US"/>
              <a:t>다음 그래프는 한 분류 모델에서 </a:t>
            </a:r>
            <a:r>
              <a:rPr lang="en-US" altLang="ko-KR"/>
              <a:t>k </a:t>
            </a:r>
            <a:r>
              <a:rPr lang="ko-KR" altLang="en-US"/>
              <a:t>값을 변화시키면서 분류 정확도를 확인한 예</a:t>
            </a:r>
          </a:p>
        </p:txBody>
      </p:sp>
      <p:sp>
        <p:nvSpPr>
          <p:cNvPr id="6" name="직사각형 5">
            <a:extLst>
              <a:ext uri="{FF2B5EF4-FFF2-40B4-BE49-F238E27FC236}">
                <a16:creationId xmlns:a16="http://schemas.microsoft.com/office/drawing/2014/main" xmlns="" id="{82CAF927-6263-4EDA-A9EB-9A80B066EFC9}"/>
              </a:ext>
            </a:extLst>
          </p:cNvPr>
          <p:cNvSpPr/>
          <p:nvPr/>
        </p:nvSpPr>
        <p:spPr>
          <a:xfrm>
            <a:off x="478465" y="4047756"/>
            <a:ext cx="8165805" cy="622991"/>
          </a:xfrm>
          <a:prstGeom prst="rect">
            <a:avLst/>
          </a:prstGeom>
        </p:spPr>
        <p:txBody>
          <a:bodyPr wrap="square">
            <a:spAutoFit/>
          </a:bodyPr>
          <a:lstStyle/>
          <a:p>
            <a:pPr>
              <a:lnSpc>
                <a:spcPct val="130000"/>
              </a:lnSpc>
            </a:pPr>
            <a:r>
              <a:rPr lang="ko-KR" altLang="en-US"/>
              <a:t>너무 </a:t>
            </a:r>
            <a:r>
              <a:rPr lang="en-US" altLang="ko-KR"/>
              <a:t>k</a:t>
            </a:r>
            <a:r>
              <a:rPr lang="ko-KR" altLang="en-US"/>
              <a:t>가 작으면 과적합이 발생하여 정확도가 상대적으로 낮다</a:t>
            </a:r>
            <a:r>
              <a:rPr lang="en-US" altLang="ko-KR"/>
              <a:t>. </a:t>
            </a:r>
            <a:r>
              <a:rPr lang="ko-KR" altLang="en-US"/>
              <a:t>반면 </a:t>
            </a:r>
            <a:r>
              <a:rPr lang="en-US" altLang="ko-KR"/>
              <a:t>k</a:t>
            </a:r>
            <a:r>
              <a:rPr lang="ko-KR" altLang="en-US"/>
              <a:t>가 너무 커져도 언더 피팅이 발생해서 정확도가 떨어진다</a:t>
            </a:r>
            <a:r>
              <a:rPr lang="en-US" altLang="ko-KR"/>
              <a:t>. </a:t>
            </a:r>
            <a:r>
              <a:rPr lang="ko-KR" altLang="en-US"/>
              <a:t>결국 </a:t>
            </a:r>
            <a:r>
              <a:rPr lang="en-US" altLang="ko-KR"/>
              <a:t>75 </a:t>
            </a:r>
            <a:r>
              <a:rPr lang="ko-KR" altLang="en-US"/>
              <a:t>언저리에서 가장 정확</a:t>
            </a:r>
            <a:r>
              <a:rPr lang="en-US" altLang="ko-KR"/>
              <a:t>.</a:t>
            </a:r>
            <a:endParaRPr lang="ko-KR" altLang="en-US"/>
          </a:p>
        </p:txBody>
      </p:sp>
    </p:spTree>
    <p:extLst>
      <p:ext uri="{BB962C8B-B14F-4D97-AF65-F5344CB8AC3E}">
        <p14:creationId xmlns:p14="http://schemas.microsoft.com/office/powerpoint/2010/main" xmlns="" val="229356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34262341-0DCF-4275-9B7D-774FBC370C6E}"/>
              </a:ext>
            </a:extLst>
          </p:cNvPr>
          <p:cNvSpPr>
            <a:spLocks noGrp="1"/>
          </p:cNvSpPr>
          <p:nvPr>
            <p:ph type="ctrTitle"/>
          </p:nvPr>
        </p:nvSpPr>
        <p:spPr/>
        <p:txBody>
          <a:bodyPr/>
          <a:lstStyle/>
          <a:p>
            <a:r>
              <a:rPr lang="en-US" altLang="ko-KR"/>
              <a:t>K-</a:t>
            </a:r>
            <a:r>
              <a:rPr lang="ko-KR" altLang="en-US"/>
              <a:t>최근접 이웃</a:t>
            </a:r>
            <a:r>
              <a:rPr lang="en-US" altLang="ko-KR"/>
              <a:t>(K-Nearest Neighbors)</a:t>
            </a:r>
            <a:r>
              <a:rPr lang="ko-KR" altLang="en-US"/>
              <a:t>을 활용한 회귀</a:t>
            </a:r>
          </a:p>
        </p:txBody>
      </p:sp>
      <p:sp>
        <p:nvSpPr>
          <p:cNvPr id="3" name="부제목 2">
            <a:extLst>
              <a:ext uri="{FF2B5EF4-FFF2-40B4-BE49-F238E27FC236}">
                <a16:creationId xmlns:a16="http://schemas.microsoft.com/office/drawing/2014/main" xmlns="" id="{3E9DB089-7353-442D-9DAE-01B5A1C445B6}"/>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xmlns="" val="42435490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1358EC21-8E22-44BB-8358-0B8DF595D193}"/>
              </a:ext>
            </a:extLst>
          </p:cNvPr>
          <p:cNvSpPr>
            <a:spLocks noGrp="1"/>
          </p:cNvSpPr>
          <p:nvPr>
            <p:ph type="title"/>
          </p:nvPr>
        </p:nvSpPr>
        <p:spPr/>
        <p:txBody>
          <a:bodyPr/>
          <a:lstStyle/>
          <a:p>
            <a:r>
              <a:rPr lang="en-US" altLang="ko-KR"/>
              <a:t>K-</a:t>
            </a:r>
            <a:r>
              <a:rPr lang="ko-KR" altLang="en-US"/>
              <a:t>최근접 이웃</a:t>
            </a:r>
            <a:r>
              <a:rPr lang="en-US" altLang="ko-KR"/>
              <a:t>(K-Nearest Neighbors)</a:t>
            </a:r>
            <a:r>
              <a:rPr lang="ko-KR" altLang="en-US"/>
              <a:t>을 활용한 회귀</a:t>
            </a:r>
          </a:p>
        </p:txBody>
      </p:sp>
      <p:sp>
        <p:nvSpPr>
          <p:cNvPr id="3" name="부제목 2">
            <a:extLst>
              <a:ext uri="{FF2B5EF4-FFF2-40B4-BE49-F238E27FC236}">
                <a16:creationId xmlns:a16="http://schemas.microsoft.com/office/drawing/2014/main" xmlns="" id="{864C5915-033C-479B-8269-4AC9E0A24227}"/>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1CFD35F5-CE42-4285-AFF5-3F42671272D4}"/>
              </a:ext>
            </a:extLst>
          </p:cNvPr>
          <p:cNvSpPr/>
          <p:nvPr/>
        </p:nvSpPr>
        <p:spPr>
          <a:xfrm>
            <a:off x="478465" y="927365"/>
            <a:ext cx="8165805" cy="1344727"/>
          </a:xfrm>
          <a:prstGeom prst="rect">
            <a:avLst/>
          </a:prstGeom>
        </p:spPr>
        <p:txBody>
          <a:bodyPr wrap="square">
            <a:spAutoFit/>
          </a:bodyPr>
          <a:lstStyle/>
          <a:p>
            <a:pPr>
              <a:lnSpc>
                <a:spcPct val="150000"/>
              </a:lnSpc>
            </a:pPr>
            <a:r>
              <a:rPr lang="en-US" altLang="ko-KR"/>
              <a:t>K-</a:t>
            </a:r>
            <a:r>
              <a:rPr lang="ko-KR" altLang="en-US"/>
              <a:t>최근접 이웃</a:t>
            </a:r>
            <a:r>
              <a:rPr lang="en-US" altLang="ko-KR"/>
              <a:t>(K-Nearest Neighbor) </a:t>
            </a:r>
            <a:r>
              <a:rPr lang="ko-KR" altLang="en-US"/>
              <a:t>은 분류를 하는 데 사용하지만 회귀</a:t>
            </a:r>
            <a:r>
              <a:rPr lang="en-US" altLang="ko-KR"/>
              <a:t>(Regression)</a:t>
            </a:r>
            <a:r>
              <a:rPr lang="ko-KR" altLang="en-US"/>
              <a:t>를 수행 할 수도 있다</a:t>
            </a:r>
            <a:r>
              <a:rPr lang="en-US" altLang="ko-KR"/>
              <a:t>. Classification(</a:t>
            </a:r>
            <a:r>
              <a:rPr lang="ko-KR" altLang="en-US"/>
              <a:t>분류</a:t>
            </a:r>
            <a:r>
              <a:rPr lang="en-US" altLang="ko-KR"/>
              <a:t>)</a:t>
            </a:r>
            <a:r>
              <a:rPr lang="ko-KR" altLang="en-US"/>
              <a:t>는 연속적이지 않은 레이블</a:t>
            </a:r>
            <a:r>
              <a:rPr lang="en-US" altLang="ko-KR"/>
              <a:t>, </a:t>
            </a:r>
            <a:r>
              <a:rPr lang="ko-KR" altLang="en-US"/>
              <a:t>다시 말해 ‘무엇’인지를 예측하지만</a:t>
            </a:r>
            <a:r>
              <a:rPr lang="en-US" altLang="ko-KR"/>
              <a:t>, </a:t>
            </a:r>
            <a:r>
              <a:rPr lang="ko-KR" altLang="en-US"/>
              <a:t>회귀</a:t>
            </a:r>
            <a:r>
              <a:rPr lang="en-US" altLang="ko-KR"/>
              <a:t>(Regression)</a:t>
            </a:r>
            <a:r>
              <a:rPr lang="ko-KR" altLang="en-US"/>
              <a:t>는 연속된 수치</a:t>
            </a:r>
            <a:r>
              <a:rPr lang="en-US" altLang="ko-KR"/>
              <a:t>, </a:t>
            </a:r>
            <a:r>
              <a:rPr lang="ko-KR" altLang="en-US"/>
              <a:t>즉 ‘얼마나’를 예측하는 것이다</a:t>
            </a:r>
            <a:r>
              <a:rPr lang="en-US" altLang="ko-KR"/>
              <a:t>. K-Nearest Neighbors </a:t>
            </a:r>
            <a:r>
              <a:rPr lang="ko-KR" altLang="en-US"/>
              <a:t>알고리즘을 활용한 회귀도 결국엔 분류와 원리가 똑같다</a:t>
            </a:r>
          </a:p>
        </p:txBody>
      </p:sp>
      <p:sp>
        <p:nvSpPr>
          <p:cNvPr id="6" name="직사각형 5">
            <a:extLst>
              <a:ext uri="{FF2B5EF4-FFF2-40B4-BE49-F238E27FC236}">
                <a16:creationId xmlns:a16="http://schemas.microsoft.com/office/drawing/2014/main" xmlns="" id="{82CAF927-6263-4EDA-A9EB-9A80B066EFC9}"/>
              </a:ext>
            </a:extLst>
          </p:cNvPr>
          <p:cNvSpPr/>
          <p:nvPr/>
        </p:nvSpPr>
        <p:spPr>
          <a:xfrm>
            <a:off x="478465" y="2538507"/>
            <a:ext cx="8165805" cy="1344727"/>
          </a:xfrm>
          <a:prstGeom prst="rect">
            <a:avLst/>
          </a:prstGeom>
        </p:spPr>
        <p:txBody>
          <a:bodyPr wrap="square">
            <a:spAutoFit/>
          </a:bodyPr>
          <a:lstStyle/>
          <a:p>
            <a:pPr>
              <a:lnSpc>
                <a:spcPct val="150000"/>
              </a:lnSpc>
            </a:pPr>
            <a:r>
              <a:rPr lang="ko-KR" altLang="en-US"/>
              <a:t>등급을 모르는 새로운 영화 데이터가 들어오면 거리 공식</a:t>
            </a:r>
            <a:r>
              <a:rPr lang="en-US" altLang="ko-KR"/>
              <a:t>(Distance Formula)</a:t>
            </a:r>
            <a:r>
              <a:rPr lang="ko-KR" altLang="en-US"/>
              <a:t>을 통해 가장 가까운 </a:t>
            </a:r>
            <a:r>
              <a:rPr lang="en-US" altLang="ko-KR"/>
              <a:t>k</a:t>
            </a:r>
            <a:r>
              <a:rPr lang="ko-KR" altLang="en-US"/>
              <a:t>개의 이웃을 찾는다</a:t>
            </a:r>
            <a:r>
              <a:rPr lang="en-US" altLang="ko-KR"/>
              <a:t>. </a:t>
            </a:r>
            <a:r>
              <a:rPr lang="ko-KR" altLang="en-US"/>
              <a:t>분류에서는 이웃의 레이블 개수를 확인해서 다수결로 정했지만</a:t>
            </a:r>
            <a:r>
              <a:rPr lang="en-US" altLang="ko-KR"/>
              <a:t>, </a:t>
            </a:r>
            <a:r>
              <a:rPr lang="ko-KR" altLang="en-US"/>
              <a:t>회귀에서는 이웃들의 평균을 계산한다</a:t>
            </a:r>
            <a:r>
              <a:rPr lang="en-US" altLang="ko-KR"/>
              <a:t>. </a:t>
            </a:r>
            <a:r>
              <a:rPr lang="ko-KR" altLang="en-US"/>
              <a:t>그래서 새 영화와 가장 거리가 가까운</a:t>
            </a:r>
            <a:r>
              <a:rPr lang="en-US" altLang="ko-KR"/>
              <a:t>(</a:t>
            </a:r>
            <a:r>
              <a:rPr lang="ko-KR" altLang="en-US"/>
              <a:t>특성이 유사한</a:t>
            </a:r>
            <a:r>
              <a:rPr lang="en-US" altLang="ko-KR"/>
              <a:t>) 3</a:t>
            </a:r>
            <a:r>
              <a:rPr lang="ko-KR" altLang="en-US"/>
              <a:t>명</a:t>
            </a:r>
            <a:r>
              <a:rPr lang="en-US" altLang="ko-KR"/>
              <a:t>(k=3</a:t>
            </a:r>
            <a:r>
              <a:rPr lang="ko-KR" altLang="en-US"/>
              <a:t>인 경우</a:t>
            </a:r>
            <a:r>
              <a:rPr lang="en-US" altLang="ko-KR"/>
              <a:t>)</a:t>
            </a:r>
            <a:r>
              <a:rPr lang="ko-KR" altLang="en-US"/>
              <a:t>의 이웃이 </a:t>
            </a:r>
            <a:r>
              <a:rPr lang="en-US" altLang="ko-KR"/>
              <a:t>5.0, 6.8, 9.2</a:t>
            </a:r>
            <a:r>
              <a:rPr lang="ko-KR" altLang="en-US"/>
              <a:t>의 등급을 가졌다면 이 영화의 등급이 </a:t>
            </a:r>
            <a:r>
              <a:rPr lang="en-US" altLang="ko-KR"/>
              <a:t>7.0</a:t>
            </a:r>
            <a:r>
              <a:rPr lang="ko-KR" altLang="en-US"/>
              <a:t>이라고 예상하는 거다</a:t>
            </a:r>
            <a:r>
              <a:rPr lang="en-US" altLang="ko-KR"/>
              <a:t>.</a:t>
            </a:r>
            <a:endParaRPr lang="ko-KR" altLang="en-US"/>
          </a:p>
        </p:txBody>
      </p:sp>
    </p:spTree>
    <p:extLst>
      <p:ext uri="{BB962C8B-B14F-4D97-AF65-F5344CB8AC3E}">
        <p14:creationId xmlns:p14="http://schemas.microsoft.com/office/powerpoint/2010/main" xmlns="" val="20008389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173FE63-F9DC-4BBB-8747-8BC11C8EA5B0}"/>
              </a:ext>
            </a:extLst>
          </p:cNvPr>
          <p:cNvSpPr>
            <a:spLocks noGrp="1"/>
          </p:cNvSpPr>
          <p:nvPr>
            <p:ph type="title"/>
          </p:nvPr>
        </p:nvSpPr>
        <p:spPr/>
        <p:txBody>
          <a:bodyPr/>
          <a:lstStyle/>
          <a:p>
            <a:r>
              <a:rPr lang="ko-KR" altLang="en-US"/>
              <a:t>가중 회귀</a:t>
            </a:r>
            <a:r>
              <a:rPr lang="en-US" altLang="ko-KR"/>
              <a:t>(Weighted Regression)</a:t>
            </a:r>
            <a:endParaRPr lang="ko-KR" altLang="en-US"/>
          </a:p>
        </p:txBody>
      </p:sp>
      <p:sp>
        <p:nvSpPr>
          <p:cNvPr id="3" name="부제목 2">
            <a:extLst>
              <a:ext uri="{FF2B5EF4-FFF2-40B4-BE49-F238E27FC236}">
                <a16:creationId xmlns:a16="http://schemas.microsoft.com/office/drawing/2014/main" xmlns="" id="{F101C040-AB9B-4ADC-B054-84FF35FDCCF1}"/>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3B6B44B0-0070-4DB3-8062-E86F2ADCCB57}"/>
              </a:ext>
            </a:extLst>
          </p:cNvPr>
          <p:cNvSpPr/>
          <p:nvPr/>
        </p:nvSpPr>
        <p:spPr>
          <a:xfrm>
            <a:off x="478465" y="914809"/>
            <a:ext cx="8282763" cy="3323987"/>
          </a:xfrm>
          <a:prstGeom prst="rect">
            <a:avLst/>
          </a:prstGeom>
        </p:spPr>
        <p:txBody>
          <a:bodyPr wrap="square">
            <a:spAutoFit/>
          </a:bodyPr>
          <a:lstStyle/>
          <a:p>
            <a:r>
              <a:rPr lang="ko-KR" altLang="en-US"/>
              <a:t>가까운 이웃들의 단순한 평균을 구하는 게 아니라 각 이웃이 얼마나 가까이 있는지에 따라 가중 평균</a:t>
            </a:r>
            <a:r>
              <a:rPr lang="en-US" altLang="ko-KR"/>
              <a:t>(weighted average)</a:t>
            </a:r>
            <a:r>
              <a:rPr lang="ko-KR" altLang="en-US"/>
              <a:t>을 구하면 어떨까</a:t>
            </a:r>
            <a:r>
              <a:rPr lang="en-US" altLang="ko-KR"/>
              <a:t>. </a:t>
            </a:r>
            <a:r>
              <a:rPr lang="ko-KR" altLang="en-US"/>
              <a:t>거리가 가까울수록 데이터가 더 유사할 것이라고 보고 가중치를 부여하는 거다</a:t>
            </a:r>
            <a:r>
              <a:rPr lang="en-US" altLang="ko-KR"/>
              <a:t>.</a:t>
            </a:r>
          </a:p>
          <a:p>
            <a:endParaRPr lang="en-US" altLang="ko-KR"/>
          </a:p>
          <a:p>
            <a:r>
              <a:rPr lang="ko-KR" altLang="en-US"/>
              <a:t>예를 들어 영화 </a:t>
            </a:r>
            <a:r>
              <a:rPr lang="en-US" altLang="ko-KR"/>
              <a:t>X</a:t>
            </a:r>
            <a:r>
              <a:rPr lang="ko-KR" altLang="en-US"/>
              <a:t>의 등급을 예측하기 위해 아래와 같이 가장 가까운 이웃 </a:t>
            </a:r>
            <a:r>
              <a:rPr lang="en-US" altLang="ko-KR"/>
              <a:t>3</a:t>
            </a:r>
            <a:r>
              <a:rPr lang="ko-KR" altLang="en-US"/>
              <a:t>개를 찾았다고 치자</a:t>
            </a:r>
            <a:r>
              <a:rPr lang="en-US" altLang="ko-KR"/>
              <a:t>.</a:t>
            </a:r>
          </a:p>
          <a:p>
            <a:endParaRPr lang="en-US" altLang="ko-KR"/>
          </a:p>
          <a:p>
            <a:r>
              <a:rPr lang="ko-KR" altLang="en-US"/>
              <a:t>영화 </a:t>
            </a:r>
            <a:r>
              <a:rPr lang="en-US" altLang="ko-KR"/>
              <a:t>: A / </a:t>
            </a:r>
            <a:r>
              <a:rPr lang="ko-KR" altLang="en-US"/>
              <a:t>등급</a:t>
            </a:r>
            <a:r>
              <a:rPr lang="en-US" altLang="ko-KR"/>
              <a:t>: 5.0 / X</a:t>
            </a:r>
            <a:r>
              <a:rPr lang="ko-KR" altLang="en-US"/>
              <a:t>까지의 거리</a:t>
            </a:r>
            <a:r>
              <a:rPr lang="en-US" altLang="ko-KR"/>
              <a:t>: 3.2</a:t>
            </a:r>
          </a:p>
          <a:p>
            <a:r>
              <a:rPr lang="ko-KR" altLang="en-US"/>
              <a:t>영화 </a:t>
            </a:r>
            <a:r>
              <a:rPr lang="en-US" altLang="ko-KR"/>
              <a:t>: B / </a:t>
            </a:r>
            <a:r>
              <a:rPr lang="ko-KR" altLang="en-US"/>
              <a:t>등급</a:t>
            </a:r>
            <a:r>
              <a:rPr lang="en-US" altLang="ko-KR"/>
              <a:t>: 6.8 / X</a:t>
            </a:r>
            <a:r>
              <a:rPr lang="ko-KR" altLang="en-US"/>
              <a:t>까지의 거리</a:t>
            </a:r>
            <a:r>
              <a:rPr lang="en-US" altLang="ko-KR"/>
              <a:t>: 11.5</a:t>
            </a:r>
          </a:p>
          <a:p>
            <a:r>
              <a:rPr lang="ko-KR" altLang="en-US"/>
              <a:t>영화 </a:t>
            </a:r>
            <a:r>
              <a:rPr lang="en-US" altLang="ko-KR"/>
              <a:t>: C / </a:t>
            </a:r>
            <a:r>
              <a:rPr lang="ko-KR" altLang="en-US"/>
              <a:t>등급</a:t>
            </a:r>
            <a:r>
              <a:rPr lang="en-US" altLang="ko-KR"/>
              <a:t>: 9.0 / X</a:t>
            </a:r>
            <a:r>
              <a:rPr lang="ko-KR" altLang="en-US"/>
              <a:t>까지의 거리</a:t>
            </a:r>
            <a:r>
              <a:rPr lang="en-US" altLang="ko-KR"/>
              <a:t>: 1.1</a:t>
            </a:r>
          </a:p>
          <a:p>
            <a:r>
              <a:rPr lang="ko-KR" altLang="en-US"/>
              <a:t>그냥 평균을 구하면 </a:t>
            </a:r>
            <a:r>
              <a:rPr lang="en-US" altLang="ko-KR"/>
              <a:t>X</a:t>
            </a:r>
            <a:r>
              <a:rPr lang="ko-KR" altLang="en-US"/>
              <a:t>의 예상 등급은 </a:t>
            </a:r>
            <a:r>
              <a:rPr lang="en-US" altLang="ko-KR"/>
              <a:t>6.93</a:t>
            </a:r>
            <a:r>
              <a:rPr lang="ko-KR" altLang="en-US"/>
              <a:t>이다</a:t>
            </a:r>
            <a:r>
              <a:rPr lang="en-US" altLang="ko-KR"/>
              <a:t>.</a:t>
            </a:r>
          </a:p>
          <a:p>
            <a:endParaRPr lang="en-US" altLang="ko-KR"/>
          </a:p>
          <a:p>
            <a:r>
              <a:rPr lang="ko-KR" altLang="en-US"/>
              <a:t>그러나 영화 </a:t>
            </a:r>
            <a:r>
              <a:rPr lang="en-US" altLang="ko-KR"/>
              <a:t>X</a:t>
            </a:r>
            <a:r>
              <a:rPr lang="ko-KR" altLang="en-US"/>
              <a:t>는 영화 </a:t>
            </a:r>
            <a:r>
              <a:rPr lang="en-US" altLang="ko-KR"/>
              <a:t>C</a:t>
            </a:r>
            <a:r>
              <a:rPr lang="ko-KR" altLang="en-US"/>
              <a:t>와 가장 유사하므로</a:t>
            </a:r>
            <a:r>
              <a:rPr lang="en-US" altLang="ko-KR"/>
              <a:t>(</a:t>
            </a:r>
            <a:r>
              <a:rPr lang="ko-KR" altLang="en-US"/>
              <a:t>거리가 가장 가깝기 때문에</a:t>
            </a:r>
            <a:r>
              <a:rPr lang="en-US" altLang="ko-KR"/>
              <a:t>) </a:t>
            </a:r>
            <a:r>
              <a:rPr lang="ko-KR" altLang="en-US"/>
              <a:t>평균을 계산할 때 영화 </a:t>
            </a:r>
            <a:r>
              <a:rPr lang="en-US" altLang="ko-KR"/>
              <a:t>C</a:t>
            </a:r>
            <a:r>
              <a:rPr lang="ko-KR" altLang="en-US"/>
              <a:t>의 등급이 더 중요하다고 볼 수 있다</a:t>
            </a:r>
            <a:r>
              <a:rPr lang="en-US" altLang="ko-KR"/>
              <a:t>.</a:t>
            </a:r>
          </a:p>
          <a:p>
            <a:endParaRPr lang="en-US" altLang="ko-KR"/>
          </a:p>
          <a:p>
            <a:r>
              <a:rPr lang="ko-KR" altLang="en-US"/>
              <a:t>결국 가중 평균을 구해보면 </a:t>
            </a:r>
            <a:r>
              <a:rPr lang="en-US" altLang="ko-KR"/>
              <a:t>7.9</a:t>
            </a:r>
            <a:r>
              <a:rPr lang="ko-KR" altLang="en-US"/>
              <a:t>가 나온다</a:t>
            </a:r>
            <a:r>
              <a:rPr lang="en-US" altLang="ko-KR"/>
              <a:t>. </a:t>
            </a:r>
            <a:endParaRPr lang="ko-KR" altLang="en-US"/>
          </a:p>
        </p:txBody>
      </p:sp>
      <p:pic>
        <p:nvPicPr>
          <p:cNvPr id="5" name="그림 4">
            <a:extLst>
              <a:ext uri="{FF2B5EF4-FFF2-40B4-BE49-F238E27FC236}">
                <a16:creationId xmlns:a16="http://schemas.microsoft.com/office/drawing/2014/main" xmlns="" id="{D494BF03-F1CF-45A3-A089-4DF1AC031FA2}"/>
              </a:ext>
            </a:extLst>
          </p:cNvPr>
          <p:cNvPicPr>
            <a:picLocks noChangeAspect="1"/>
          </p:cNvPicPr>
          <p:nvPr/>
        </p:nvPicPr>
        <p:blipFill>
          <a:blip r:embed="rId3"/>
          <a:stretch>
            <a:fillRect/>
          </a:stretch>
        </p:blipFill>
        <p:spPr>
          <a:xfrm>
            <a:off x="4038489" y="3503205"/>
            <a:ext cx="2619375" cy="1009650"/>
          </a:xfrm>
          <a:prstGeom prst="rect">
            <a:avLst/>
          </a:prstGeom>
        </p:spPr>
      </p:pic>
    </p:spTree>
    <p:extLst>
      <p:ext uri="{BB962C8B-B14F-4D97-AF65-F5344CB8AC3E}">
        <p14:creationId xmlns:p14="http://schemas.microsoft.com/office/powerpoint/2010/main" xmlns="" val="1297169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EBBC518-F59F-44A9-8786-92D8989DB471}"/>
              </a:ext>
            </a:extLst>
          </p:cNvPr>
          <p:cNvSpPr>
            <a:spLocks noGrp="1"/>
          </p:cNvSpPr>
          <p:nvPr>
            <p:ph type="title"/>
          </p:nvPr>
        </p:nvSpPr>
        <p:spPr/>
        <p:txBody>
          <a:bodyPr/>
          <a:lstStyle/>
          <a:p>
            <a:r>
              <a:rPr lang="ko-KR" altLang="en-US"/>
              <a:t>분류</a:t>
            </a:r>
            <a:r>
              <a:rPr lang="en-US" altLang="ko-KR"/>
              <a:t>(Classification)</a:t>
            </a:r>
            <a:endParaRPr lang="ko-KR" altLang="en-US"/>
          </a:p>
        </p:txBody>
      </p:sp>
      <p:sp>
        <p:nvSpPr>
          <p:cNvPr id="3" name="부제목 2">
            <a:extLst>
              <a:ext uri="{FF2B5EF4-FFF2-40B4-BE49-F238E27FC236}">
                <a16:creationId xmlns:a16="http://schemas.microsoft.com/office/drawing/2014/main" xmlns="" id="{5BA7A389-44E9-4529-B6EC-B222B1FF31B2}"/>
              </a:ext>
            </a:extLst>
          </p:cNvPr>
          <p:cNvSpPr>
            <a:spLocks noGrp="1"/>
          </p:cNvSpPr>
          <p:nvPr>
            <p:ph type="subTitle" idx="1"/>
          </p:nvPr>
        </p:nvSpPr>
        <p:spPr/>
        <p:txBody>
          <a:bodyPr/>
          <a:lstStyle/>
          <a:p>
            <a:endParaRPr lang="ko-KR" altLang="en-US"/>
          </a:p>
        </p:txBody>
      </p:sp>
      <p:pic>
        <p:nvPicPr>
          <p:cNvPr id="4098" name="Picture 2">
            <a:extLst>
              <a:ext uri="{FF2B5EF4-FFF2-40B4-BE49-F238E27FC236}">
                <a16:creationId xmlns:a16="http://schemas.microsoft.com/office/drawing/2014/main" xmlns="" id="{761F4699-6F8D-4061-AFEC-24039D1ECFAE}"/>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7512" b="8112"/>
          <a:stretch/>
        </p:blipFill>
        <p:spPr bwMode="auto">
          <a:xfrm>
            <a:off x="540563" y="914600"/>
            <a:ext cx="4322327" cy="3646964"/>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02D9F4A5-BDEC-4C53-A366-27196F256E34}"/>
              </a:ext>
            </a:extLst>
          </p:cNvPr>
          <p:cNvSpPr txBox="1"/>
          <p:nvPr/>
        </p:nvSpPr>
        <p:spPr>
          <a:xfrm>
            <a:off x="4446532" y="1186755"/>
            <a:ext cx="4431021" cy="1385764"/>
          </a:xfrm>
          <a:prstGeom prst="rect">
            <a:avLst/>
          </a:prstGeom>
          <a:noFill/>
        </p:spPr>
        <p:txBody>
          <a:bodyPr wrap="none" rtlCol="0">
            <a:spAutoFit/>
          </a:bodyPr>
          <a:lstStyle/>
          <a:p>
            <a:r>
              <a:rPr lang="en-US" altLang="ko-KR" sz="1401"/>
              <a:t>– Spam filtering</a:t>
            </a:r>
          </a:p>
          <a:p>
            <a:r>
              <a:rPr lang="en-US" altLang="ko-KR" sz="1401"/>
              <a:t>– Language detection</a:t>
            </a:r>
          </a:p>
          <a:p>
            <a:r>
              <a:rPr lang="en-US" altLang="ko-KR" sz="1401"/>
              <a:t>– A search of similar documents</a:t>
            </a:r>
          </a:p>
          <a:p>
            <a:r>
              <a:rPr lang="en-US" altLang="ko-KR" sz="1401"/>
              <a:t>– Sentiment analysis</a:t>
            </a:r>
          </a:p>
          <a:p>
            <a:r>
              <a:rPr lang="en-US" altLang="ko-KR" sz="1401"/>
              <a:t>– Recognition of handwritten characters and numbers</a:t>
            </a:r>
          </a:p>
          <a:p>
            <a:r>
              <a:rPr lang="en-US" altLang="ko-KR" sz="1401"/>
              <a:t>– Fraud detection</a:t>
            </a:r>
            <a:endParaRPr lang="ko-KR" altLang="en-US" sz="1401"/>
          </a:p>
        </p:txBody>
      </p:sp>
      <p:sp>
        <p:nvSpPr>
          <p:cNvPr id="5" name="TextBox 4">
            <a:extLst>
              <a:ext uri="{FF2B5EF4-FFF2-40B4-BE49-F238E27FC236}">
                <a16:creationId xmlns:a16="http://schemas.microsoft.com/office/drawing/2014/main" xmlns="" id="{E9D681A4-093E-4EC9-8196-7211634B3A8B}"/>
              </a:ext>
            </a:extLst>
          </p:cNvPr>
          <p:cNvSpPr txBox="1"/>
          <p:nvPr/>
        </p:nvSpPr>
        <p:spPr>
          <a:xfrm>
            <a:off x="4446532" y="3043438"/>
            <a:ext cx="4156907" cy="523477"/>
          </a:xfrm>
          <a:prstGeom prst="rect">
            <a:avLst/>
          </a:prstGeom>
          <a:noFill/>
        </p:spPr>
        <p:txBody>
          <a:bodyPr wrap="none" rtlCol="0">
            <a:spAutoFit/>
          </a:bodyPr>
          <a:lstStyle/>
          <a:p>
            <a:r>
              <a:rPr lang="en-US" altLang="ko-KR" sz="1401"/>
              <a:t>Naive Bayes, Decision Tree, Logistic Regression, </a:t>
            </a:r>
          </a:p>
          <a:p>
            <a:r>
              <a:rPr lang="en-US" altLang="ko-KR" sz="1401"/>
              <a:t>K-Nearest Neighbours, Support Vector Machine</a:t>
            </a:r>
            <a:endParaRPr lang="ko-KR" altLang="en-US" sz="1401"/>
          </a:p>
        </p:txBody>
      </p:sp>
    </p:spTree>
    <p:extLst>
      <p:ext uri="{BB962C8B-B14F-4D97-AF65-F5344CB8AC3E}">
        <p14:creationId xmlns:p14="http://schemas.microsoft.com/office/powerpoint/2010/main" xmlns="" val="269357363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AD1863AE-A320-4B59-92FA-79025DB1A539}"/>
              </a:ext>
            </a:extLst>
          </p:cNvPr>
          <p:cNvSpPr>
            <a:spLocks noGrp="1"/>
          </p:cNvSpPr>
          <p:nvPr>
            <p:ph type="title"/>
          </p:nvPr>
        </p:nvSpPr>
        <p:spPr/>
        <p:txBody>
          <a:bodyPr/>
          <a:lstStyle/>
          <a:p>
            <a:r>
              <a:rPr lang="ko-KR" altLang="en-US"/>
              <a:t>실습</a:t>
            </a:r>
          </a:p>
        </p:txBody>
      </p:sp>
      <p:sp>
        <p:nvSpPr>
          <p:cNvPr id="3" name="부제목 2">
            <a:extLst>
              <a:ext uri="{FF2B5EF4-FFF2-40B4-BE49-F238E27FC236}">
                <a16:creationId xmlns:a16="http://schemas.microsoft.com/office/drawing/2014/main" xmlns="" id="{24A8F1A2-B4E4-460E-B111-75D9B373C6AE}"/>
              </a:ext>
            </a:extLst>
          </p:cNvPr>
          <p:cNvSpPr>
            <a:spLocks noGrp="1"/>
          </p:cNvSpPr>
          <p:nvPr>
            <p:ph type="subTitle" idx="1"/>
          </p:nvPr>
        </p:nvSpPr>
        <p:spPr>
          <a:solidFill>
            <a:srgbClr val="FF0000"/>
          </a:solidFill>
        </p:spPr>
        <p:txBody>
          <a:bodyPr/>
          <a:lstStyle/>
          <a:p>
            <a:endParaRPr lang="ko-KR" altLang="en-US"/>
          </a:p>
        </p:txBody>
      </p:sp>
      <p:sp>
        <p:nvSpPr>
          <p:cNvPr id="4" name="직사각형 3">
            <a:extLst>
              <a:ext uri="{FF2B5EF4-FFF2-40B4-BE49-F238E27FC236}">
                <a16:creationId xmlns:a16="http://schemas.microsoft.com/office/drawing/2014/main" xmlns="" id="{8F8BF806-2D21-4EF2-B9D1-C99380F551AE}"/>
              </a:ext>
            </a:extLst>
          </p:cNvPr>
          <p:cNvSpPr/>
          <p:nvPr/>
        </p:nvSpPr>
        <p:spPr>
          <a:xfrm>
            <a:off x="2286000" y="1879253"/>
            <a:ext cx="4572000" cy="1384995"/>
          </a:xfrm>
          <a:prstGeom prst="rect">
            <a:avLst/>
          </a:prstGeom>
        </p:spPr>
        <p:txBody>
          <a:bodyPr>
            <a:spAutoFit/>
          </a:bodyPr>
          <a:lstStyle/>
          <a:p>
            <a:r>
              <a:rPr lang="ko-KR" altLang="en-US"/>
              <a:t>앞서 가중평균의 의미를 보았는 데</a:t>
            </a:r>
            <a:r>
              <a:rPr lang="en-US" altLang="ko-KR"/>
              <a:t>, </a:t>
            </a:r>
            <a:r>
              <a:rPr lang="ko-KR" altLang="en-US"/>
              <a:t>앞서 가중평균을 구하는 함수를 작성하시오</a:t>
            </a:r>
            <a:endParaRPr lang="en-US" altLang="ko-KR"/>
          </a:p>
          <a:p>
            <a:endParaRPr lang="en-US" altLang="ko-KR"/>
          </a:p>
          <a:p>
            <a:r>
              <a:rPr lang="ko-KR" altLang="en-US"/>
              <a:t>영화 </a:t>
            </a:r>
            <a:r>
              <a:rPr lang="en-US" altLang="ko-KR"/>
              <a:t>: A / </a:t>
            </a:r>
            <a:r>
              <a:rPr lang="ko-KR" altLang="en-US"/>
              <a:t>등급</a:t>
            </a:r>
            <a:r>
              <a:rPr lang="en-US" altLang="ko-KR"/>
              <a:t>: 5.0 / X</a:t>
            </a:r>
            <a:r>
              <a:rPr lang="ko-KR" altLang="en-US"/>
              <a:t>까지의 거리</a:t>
            </a:r>
            <a:r>
              <a:rPr lang="en-US" altLang="ko-KR"/>
              <a:t>: 3.2</a:t>
            </a:r>
          </a:p>
          <a:p>
            <a:r>
              <a:rPr lang="ko-KR" altLang="en-US"/>
              <a:t>영화 </a:t>
            </a:r>
            <a:r>
              <a:rPr lang="en-US" altLang="ko-KR"/>
              <a:t>: B / </a:t>
            </a:r>
            <a:r>
              <a:rPr lang="ko-KR" altLang="en-US"/>
              <a:t>등급</a:t>
            </a:r>
            <a:r>
              <a:rPr lang="en-US" altLang="ko-KR"/>
              <a:t>: 6.8 / X</a:t>
            </a:r>
            <a:r>
              <a:rPr lang="ko-KR" altLang="en-US"/>
              <a:t>까지의 거리</a:t>
            </a:r>
            <a:r>
              <a:rPr lang="en-US" altLang="ko-KR"/>
              <a:t>: 11.5</a:t>
            </a:r>
          </a:p>
          <a:p>
            <a:r>
              <a:rPr lang="ko-KR" altLang="en-US"/>
              <a:t>영화 </a:t>
            </a:r>
            <a:r>
              <a:rPr lang="en-US" altLang="ko-KR"/>
              <a:t>: C / </a:t>
            </a:r>
            <a:r>
              <a:rPr lang="ko-KR" altLang="en-US"/>
              <a:t>등급</a:t>
            </a:r>
            <a:r>
              <a:rPr lang="en-US" altLang="ko-KR"/>
              <a:t>: 9.0 / X</a:t>
            </a:r>
            <a:r>
              <a:rPr lang="ko-KR" altLang="en-US"/>
              <a:t>까지의 거리</a:t>
            </a:r>
            <a:r>
              <a:rPr lang="en-US" altLang="ko-KR"/>
              <a:t>: 1.1</a:t>
            </a:r>
          </a:p>
        </p:txBody>
      </p:sp>
    </p:spTree>
    <p:extLst>
      <p:ext uri="{BB962C8B-B14F-4D97-AF65-F5344CB8AC3E}">
        <p14:creationId xmlns:p14="http://schemas.microsoft.com/office/powerpoint/2010/main" xmlns="" val="25439901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E689F952-D9CF-4A49-BDEB-4D66DE8270A6}"/>
              </a:ext>
            </a:extLst>
          </p:cNvPr>
          <p:cNvSpPr>
            <a:spLocks noGrp="1"/>
          </p:cNvSpPr>
          <p:nvPr>
            <p:ph type="ctrTitle"/>
          </p:nvPr>
        </p:nvSpPr>
        <p:spPr/>
        <p:txBody>
          <a:bodyPr/>
          <a:lstStyle/>
          <a:p>
            <a:r>
              <a:rPr lang="ko-KR" altLang="en-US"/>
              <a:t>머신러닝을 위한 잡지식</a:t>
            </a:r>
            <a:r>
              <a:rPr lang="en-US" altLang="ko-KR"/>
              <a:t>2</a:t>
            </a:r>
            <a:endParaRPr lang="ko-KR" altLang="en-US"/>
          </a:p>
        </p:txBody>
      </p:sp>
      <p:sp>
        <p:nvSpPr>
          <p:cNvPr id="3" name="부제목 2">
            <a:extLst>
              <a:ext uri="{FF2B5EF4-FFF2-40B4-BE49-F238E27FC236}">
                <a16:creationId xmlns:a16="http://schemas.microsoft.com/office/drawing/2014/main" xmlns="" id="{D68AFBC9-C26D-4553-ACB6-908F0B09678C}"/>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xmlns="" val="9127436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F0218E81-CBC4-48C5-8D68-07B19A862A65}"/>
              </a:ext>
            </a:extLst>
          </p:cNvPr>
          <p:cNvSpPr>
            <a:spLocks noGrp="1"/>
          </p:cNvSpPr>
          <p:nvPr>
            <p:ph type="title"/>
          </p:nvPr>
        </p:nvSpPr>
        <p:spPr/>
        <p:txBody>
          <a:bodyPr/>
          <a:lstStyle/>
          <a:p>
            <a:r>
              <a:rPr lang="ko-KR" altLang="en-US"/>
              <a:t>머신러닝 분류 모델의 성능 평가 지표</a:t>
            </a:r>
          </a:p>
        </p:txBody>
      </p:sp>
      <p:sp>
        <p:nvSpPr>
          <p:cNvPr id="3" name="부제목 2">
            <a:extLst>
              <a:ext uri="{FF2B5EF4-FFF2-40B4-BE49-F238E27FC236}">
                <a16:creationId xmlns:a16="http://schemas.microsoft.com/office/drawing/2014/main" xmlns="" id="{AF5734A5-A0ED-4434-8263-D52D1A779446}"/>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631693D2-4D8F-4C2A-AF89-370E310E73F6}"/>
              </a:ext>
            </a:extLst>
          </p:cNvPr>
          <p:cNvSpPr/>
          <p:nvPr/>
        </p:nvSpPr>
        <p:spPr>
          <a:xfrm>
            <a:off x="499730" y="914486"/>
            <a:ext cx="8261497" cy="622991"/>
          </a:xfrm>
          <a:prstGeom prst="rect">
            <a:avLst/>
          </a:prstGeom>
        </p:spPr>
        <p:txBody>
          <a:bodyPr wrap="square">
            <a:spAutoFit/>
          </a:bodyPr>
          <a:lstStyle/>
          <a:p>
            <a:pPr>
              <a:lnSpc>
                <a:spcPct val="130000"/>
              </a:lnSpc>
            </a:pPr>
            <a:r>
              <a:rPr lang="ko-KR" altLang="en-US"/>
              <a:t>모델의 성능을 평가하려면 모델을 생성하기 전부터 애초에 데이터를 학습 세트와 평가 세트로 분리해서</a:t>
            </a:r>
            <a:r>
              <a:rPr lang="en-US" altLang="ko-KR"/>
              <a:t>, </a:t>
            </a:r>
            <a:r>
              <a:rPr lang="ko-KR" altLang="en-US"/>
              <a:t>학습 세트로 모델을 만들고 평가 세트로 그 모델의 정확도를 확인하는 절차를 거친다</a:t>
            </a:r>
            <a:r>
              <a:rPr lang="en-US" altLang="ko-KR"/>
              <a:t>. </a:t>
            </a:r>
            <a:endParaRPr lang="ko-KR" altLang="en-US"/>
          </a:p>
        </p:txBody>
      </p:sp>
      <p:graphicFrame>
        <p:nvGraphicFramePr>
          <p:cNvPr id="6" name="표 6">
            <a:extLst>
              <a:ext uri="{FF2B5EF4-FFF2-40B4-BE49-F238E27FC236}">
                <a16:creationId xmlns:a16="http://schemas.microsoft.com/office/drawing/2014/main" xmlns="" id="{0750CBB1-0E28-4AA8-9E3D-BAFEB433AA7A}"/>
              </a:ext>
            </a:extLst>
          </p:cNvPr>
          <p:cNvGraphicFramePr>
            <a:graphicFrameLocks noGrp="1"/>
          </p:cNvGraphicFramePr>
          <p:nvPr>
            <p:extLst>
              <p:ext uri="{D42A27DB-BD31-4B8C-83A1-F6EECF244321}">
                <p14:modId xmlns:p14="http://schemas.microsoft.com/office/powerpoint/2010/main" xmlns="" val="2562269511"/>
              </p:ext>
            </p:extLst>
          </p:nvPr>
        </p:nvGraphicFramePr>
        <p:xfrm>
          <a:off x="1524000" y="1537477"/>
          <a:ext cx="6096000" cy="1483360"/>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xmlns="" val="1955338415"/>
                    </a:ext>
                  </a:extLst>
                </a:gridCol>
                <a:gridCol w="1524000">
                  <a:extLst>
                    <a:ext uri="{9D8B030D-6E8A-4147-A177-3AD203B41FA5}">
                      <a16:colId xmlns:a16="http://schemas.microsoft.com/office/drawing/2014/main" xmlns="" val="2686849292"/>
                    </a:ext>
                  </a:extLst>
                </a:gridCol>
                <a:gridCol w="1524000">
                  <a:extLst>
                    <a:ext uri="{9D8B030D-6E8A-4147-A177-3AD203B41FA5}">
                      <a16:colId xmlns:a16="http://schemas.microsoft.com/office/drawing/2014/main" xmlns="" val="4056447500"/>
                    </a:ext>
                  </a:extLst>
                </a:gridCol>
                <a:gridCol w="1524000">
                  <a:extLst>
                    <a:ext uri="{9D8B030D-6E8A-4147-A177-3AD203B41FA5}">
                      <a16:colId xmlns:a16="http://schemas.microsoft.com/office/drawing/2014/main" xmlns="" val="92162601"/>
                    </a:ext>
                  </a:extLst>
                </a:gridCol>
              </a:tblGrid>
              <a:tr h="37084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ko-KR" altLang="en-US"/>
                        <a:t>실제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5481335"/>
                  </a:ext>
                </a:extLst>
              </a:tr>
              <a:tr h="37084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a:t>Positive</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a:t>Negative</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78258403"/>
                  </a:ext>
                </a:extLst>
              </a:tr>
              <a:tr h="370840">
                <a:tc>
                  <a:txBody>
                    <a:bodyPr/>
                    <a:lstStyle/>
                    <a:p>
                      <a:pPr latinLnBrk="1"/>
                      <a:r>
                        <a:rPr lang="ko-KR" altLang="en-US"/>
                        <a:t>예측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a:t>Positive</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a:t>True Positive</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a:t>False Positive</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44816967"/>
                  </a:ext>
                </a:extLst>
              </a:tr>
              <a:tr h="37084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a:t>Negative</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a:t>False Negative</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a:t>True Negative</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41411068"/>
                  </a:ext>
                </a:extLst>
              </a:tr>
            </a:tbl>
          </a:graphicData>
        </a:graphic>
      </p:graphicFrame>
      <p:sp>
        <p:nvSpPr>
          <p:cNvPr id="8" name="직사각형 7">
            <a:extLst>
              <a:ext uri="{FF2B5EF4-FFF2-40B4-BE49-F238E27FC236}">
                <a16:creationId xmlns:a16="http://schemas.microsoft.com/office/drawing/2014/main" xmlns="" id="{1EB767E5-2FC8-437F-858E-28F66A6B523B}"/>
              </a:ext>
            </a:extLst>
          </p:cNvPr>
          <p:cNvSpPr/>
          <p:nvPr/>
        </p:nvSpPr>
        <p:spPr>
          <a:xfrm>
            <a:off x="499729" y="3109832"/>
            <a:ext cx="8261497" cy="954107"/>
          </a:xfrm>
          <a:prstGeom prst="rect">
            <a:avLst/>
          </a:prstGeom>
        </p:spPr>
        <p:txBody>
          <a:bodyPr wrap="square">
            <a:spAutoFit/>
          </a:bodyPr>
          <a:lstStyle/>
          <a:p>
            <a:pPr marL="285750" indent="-285750">
              <a:buFont typeface="Arial" panose="020B0604020202020204" pitchFamily="34" charset="0"/>
              <a:buChar char="•"/>
            </a:pPr>
            <a:r>
              <a:rPr lang="en-US" altLang="ko-KR"/>
              <a:t>True Positive: </a:t>
            </a:r>
            <a:r>
              <a:rPr lang="ko-KR" altLang="en-US"/>
              <a:t>실제 </a:t>
            </a:r>
            <a:r>
              <a:rPr lang="en-US" altLang="ko-KR"/>
              <a:t>Positive</a:t>
            </a:r>
            <a:r>
              <a:rPr lang="ko-KR" altLang="en-US"/>
              <a:t>인 정답을 </a:t>
            </a:r>
            <a:r>
              <a:rPr lang="en-US" altLang="ko-KR"/>
              <a:t>Positive</a:t>
            </a:r>
            <a:r>
              <a:rPr lang="ko-KR" altLang="en-US"/>
              <a:t>라고 예측 </a:t>
            </a:r>
            <a:r>
              <a:rPr lang="en-US" altLang="ko-KR"/>
              <a:t>(True)</a:t>
            </a:r>
          </a:p>
          <a:p>
            <a:pPr marL="285750" indent="-285750">
              <a:buFont typeface="Arial" panose="020B0604020202020204" pitchFamily="34" charset="0"/>
              <a:buChar char="•"/>
            </a:pPr>
            <a:r>
              <a:rPr lang="en-US" altLang="ko-KR"/>
              <a:t>True Negative: </a:t>
            </a:r>
            <a:r>
              <a:rPr lang="ko-KR" altLang="en-US"/>
              <a:t>실제 </a:t>
            </a:r>
            <a:r>
              <a:rPr lang="en-US" altLang="ko-KR"/>
              <a:t>Negative</a:t>
            </a:r>
            <a:r>
              <a:rPr lang="ko-KR" altLang="en-US"/>
              <a:t>인 정답을 </a:t>
            </a:r>
            <a:r>
              <a:rPr lang="en-US" altLang="ko-KR"/>
              <a:t>Negative</a:t>
            </a:r>
            <a:r>
              <a:rPr lang="ko-KR" altLang="en-US"/>
              <a:t>라고 예측 </a:t>
            </a:r>
            <a:r>
              <a:rPr lang="en-US" altLang="ko-KR"/>
              <a:t>(True)</a:t>
            </a:r>
          </a:p>
          <a:p>
            <a:pPr marL="285750" indent="-285750">
              <a:buFont typeface="Arial" panose="020B0604020202020204" pitchFamily="34" charset="0"/>
              <a:buChar char="•"/>
            </a:pPr>
            <a:r>
              <a:rPr lang="en-US" altLang="ko-KR"/>
              <a:t>False Positive: </a:t>
            </a:r>
            <a:r>
              <a:rPr lang="ko-KR" altLang="en-US"/>
              <a:t>실제 </a:t>
            </a:r>
            <a:r>
              <a:rPr lang="en-US" altLang="ko-KR"/>
              <a:t>Negative</a:t>
            </a:r>
            <a:r>
              <a:rPr lang="ko-KR" altLang="en-US"/>
              <a:t>인 정답을 </a:t>
            </a:r>
            <a:r>
              <a:rPr lang="en-US" altLang="ko-KR"/>
              <a:t>Positive</a:t>
            </a:r>
            <a:r>
              <a:rPr lang="ko-KR" altLang="en-US"/>
              <a:t>라고 예측 </a:t>
            </a:r>
            <a:r>
              <a:rPr lang="en-US" altLang="ko-KR"/>
              <a:t>(False) – Type I error</a:t>
            </a:r>
          </a:p>
          <a:p>
            <a:pPr marL="285750" indent="-285750">
              <a:buFont typeface="Arial" panose="020B0604020202020204" pitchFamily="34" charset="0"/>
              <a:buChar char="•"/>
            </a:pPr>
            <a:r>
              <a:rPr lang="en-US" altLang="ko-KR"/>
              <a:t>False Negative: </a:t>
            </a:r>
            <a:r>
              <a:rPr lang="ko-KR" altLang="en-US"/>
              <a:t>실제 </a:t>
            </a:r>
            <a:r>
              <a:rPr lang="en-US" altLang="ko-KR"/>
              <a:t>Positive</a:t>
            </a:r>
            <a:r>
              <a:rPr lang="ko-KR" altLang="en-US"/>
              <a:t>인 정답을 </a:t>
            </a:r>
            <a:r>
              <a:rPr lang="en-US" altLang="ko-KR"/>
              <a:t>Negative</a:t>
            </a:r>
            <a:r>
              <a:rPr lang="ko-KR" altLang="en-US"/>
              <a:t>라고 예측 </a:t>
            </a:r>
            <a:r>
              <a:rPr lang="en-US" altLang="ko-KR"/>
              <a:t>(False) – Type II error</a:t>
            </a:r>
            <a:endParaRPr lang="ko-KR" altLang="en-US"/>
          </a:p>
        </p:txBody>
      </p:sp>
    </p:spTree>
    <p:extLst>
      <p:ext uri="{BB962C8B-B14F-4D97-AF65-F5344CB8AC3E}">
        <p14:creationId xmlns:p14="http://schemas.microsoft.com/office/powerpoint/2010/main" xmlns="" val="22968202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B5E80828-8411-42C8-A956-FD8959388997}"/>
              </a:ext>
            </a:extLst>
          </p:cNvPr>
          <p:cNvSpPr>
            <a:spLocks noGrp="1"/>
          </p:cNvSpPr>
          <p:nvPr>
            <p:ph type="title"/>
          </p:nvPr>
        </p:nvSpPr>
        <p:spPr/>
        <p:txBody>
          <a:bodyPr/>
          <a:lstStyle/>
          <a:p>
            <a:r>
              <a:rPr lang="en-US" altLang="ko-KR"/>
              <a:t>1</a:t>
            </a:r>
            <a:r>
              <a:rPr lang="ko-KR" altLang="en-US"/>
              <a:t>종 오류</a:t>
            </a:r>
            <a:r>
              <a:rPr lang="en-US" altLang="ko-KR"/>
              <a:t>, 2</a:t>
            </a:r>
            <a:r>
              <a:rPr lang="ko-KR" altLang="en-US"/>
              <a:t>종 오류의 개념</a:t>
            </a:r>
          </a:p>
        </p:txBody>
      </p:sp>
      <p:sp>
        <p:nvSpPr>
          <p:cNvPr id="3" name="부제목 2">
            <a:extLst>
              <a:ext uri="{FF2B5EF4-FFF2-40B4-BE49-F238E27FC236}">
                <a16:creationId xmlns:a16="http://schemas.microsoft.com/office/drawing/2014/main" xmlns="" id="{CB431CA0-64B3-4252-9A6B-FDC3BD375FCC}"/>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A21EDC82-127B-4B5B-BC67-2AD013821738}"/>
              </a:ext>
            </a:extLst>
          </p:cNvPr>
          <p:cNvSpPr/>
          <p:nvPr/>
        </p:nvSpPr>
        <p:spPr>
          <a:xfrm>
            <a:off x="467833" y="1340644"/>
            <a:ext cx="8144539" cy="2023374"/>
          </a:xfrm>
          <a:prstGeom prst="rect">
            <a:avLst/>
          </a:prstGeom>
        </p:spPr>
        <p:txBody>
          <a:bodyPr wrap="square">
            <a:spAutoFit/>
          </a:bodyPr>
          <a:lstStyle/>
          <a:p>
            <a:pPr>
              <a:lnSpc>
                <a:spcPct val="130000"/>
              </a:lnSpc>
            </a:pPr>
            <a:r>
              <a:rPr lang="en-US" altLang="ko-KR"/>
              <a:t>1</a:t>
            </a:r>
            <a:r>
              <a:rPr lang="ko-KR" altLang="en-US"/>
              <a:t>종 오류</a:t>
            </a:r>
            <a:r>
              <a:rPr lang="en-US" altLang="ko-KR"/>
              <a:t>(False Positive)</a:t>
            </a:r>
          </a:p>
          <a:p>
            <a:pPr>
              <a:lnSpc>
                <a:spcPct val="130000"/>
              </a:lnSpc>
            </a:pPr>
            <a:r>
              <a:rPr lang="ko-KR" altLang="en-US"/>
              <a:t>중고차 성능 판별 과제에서  좋은 자동차라 예측하고 구매하였지만 실제로는 좋지 않은 자동차였을 경우 손해이다</a:t>
            </a:r>
            <a:r>
              <a:rPr lang="en-US" altLang="ko-KR"/>
              <a:t>. </a:t>
            </a:r>
            <a:r>
              <a:rPr lang="ko-KR" altLang="en-US"/>
              <a:t>반대로</a:t>
            </a:r>
            <a:r>
              <a:rPr lang="en-US" altLang="ko-KR"/>
              <a:t> </a:t>
            </a:r>
            <a:r>
              <a:rPr lang="ko-KR" altLang="en-US"/>
              <a:t>나쁜 차로 예측해서 실제 좋은 중고차를 구매하는 것이 가능할까</a:t>
            </a:r>
            <a:r>
              <a:rPr lang="en-US" altLang="ko-KR"/>
              <a:t>?</a:t>
            </a:r>
          </a:p>
          <a:p>
            <a:pPr>
              <a:lnSpc>
                <a:spcPct val="130000"/>
              </a:lnSpc>
            </a:pPr>
            <a:endParaRPr lang="en-US" altLang="ko-KR"/>
          </a:p>
          <a:p>
            <a:pPr>
              <a:lnSpc>
                <a:spcPct val="130000"/>
              </a:lnSpc>
            </a:pPr>
            <a:r>
              <a:rPr lang="en-US" altLang="ko-KR"/>
              <a:t>2</a:t>
            </a:r>
            <a:r>
              <a:rPr lang="ko-KR" altLang="en-US"/>
              <a:t>종 오류</a:t>
            </a:r>
            <a:r>
              <a:rPr lang="en-US" altLang="ko-KR"/>
              <a:t>(False Negative)</a:t>
            </a:r>
          </a:p>
          <a:p>
            <a:pPr>
              <a:lnSpc>
                <a:spcPct val="130000"/>
              </a:lnSpc>
            </a:pPr>
            <a:r>
              <a:rPr lang="ko-KR" altLang="en-US"/>
              <a:t>분류 과제가 암환자 진단이라면 </a:t>
            </a:r>
            <a:r>
              <a:rPr lang="en-US" altLang="ko-KR"/>
              <a:t>2</a:t>
            </a:r>
            <a:r>
              <a:rPr lang="ko-KR" altLang="en-US"/>
              <a:t>종 오류</a:t>
            </a:r>
            <a:r>
              <a:rPr lang="en-US" altLang="ko-KR"/>
              <a:t>(False Negative), </a:t>
            </a:r>
            <a:r>
              <a:rPr lang="ko-KR" altLang="en-US"/>
              <a:t>즉 암 환자를 건강</a:t>
            </a:r>
            <a:r>
              <a:rPr lang="en-US" altLang="ko-KR"/>
              <a:t>(</a:t>
            </a:r>
            <a:r>
              <a:rPr lang="ko-KR" altLang="en-US"/>
              <a:t>음성</a:t>
            </a:r>
            <a:r>
              <a:rPr lang="en-US" altLang="ko-KR"/>
              <a:t>)</a:t>
            </a:r>
            <a:r>
              <a:rPr lang="ko-KR" altLang="en-US"/>
              <a:t>하다고 판별하는 경우가  치명적이다</a:t>
            </a:r>
            <a:r>
              <a:rPr lang="en-US" altLang="ko-KR"/>
              <a:t>.  </a:t>
            </a:r>
            <a:r>
              <a:rPr lang="ko-KR" altLang="en-US"/>
              <a:t>반대로 양성이라고 판정했는데</a:t>
            </a:r>
            <a:r>
              <a:rPr lang="en-US" altLang="ko-KR"/>
              <a:t>, </a:t>
            </a:r>
            <a:r>
              <a:rPr lang="ko-KR" altLang="en-US"/>
              <a:t>실제 음성이라면 다행이다</a:t>
            </a:r>
            <a:r>
              <a:rPr lang="en-US" altLang="ko-KR"/>
              <a:t>(1</a:t>
            </a:r>
            <a:r>
              <a:rPr lang="ko-KR" altLang="en-US"/>
              <a:t>종 오류</a:t>
            </a:r>
            <a:r>
              <a:rPr lang="en-US" altLang="ko-KR"/>
              <a:t>)</a:t>
            </a:r>
            <a:endParaRPr lang="ko-KR" altLang="en-US"/>
          </a:p>
        </p:txBody>
      </p:sp>
    </p:spTree>
    <p:extLst>
      <p:ext uri="{BB962C8B-B14F-4D97-AF65-F5344CB8AC3E}">
        <p14:creationId xmlns:p14="http://schemas.microsoft.com/office/powerpoint/2010/main" xmlns="" val="632715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112B43D0-6D06-4111-BBD3-F9FAA1A5E862}"/>
              </a:ext>
            </a:extLst>
          </p:cNvPr>
          <p:cNvSpPr>
            <a:spLocks noGrp="1"/>
          </p:cNvSpPr>
          <p:nvPr>
            <p:ph type="title"/>
          </p:nvPr>
        </p:nvSpPr>
        <p:spPr/>
        <p:txBody>
          <a:bodyPr/>
          <a:lstStyle/>
          <a:p>
            <a:r>
              <a:rPr lang="ko-KR" altLang="en-US"/>
              <a:t>오류 평가 실습</a:t>
            </a:r>
          </a:p>
        </p:txBody>
      </p:sp>
      <p:sp>
        <p:nvSpPr>
          <p:cNvPr id="3" name="부제목 2">
            <a:extLst>
              <a:ext uri="{FF2B5EF4-FFF2-40B4-BE49-F238E27FC236}">
                <a16:creationId xmlns:a16="http://schemas.microsoft.com/office/drawing/2014/main" xmlns="" id="{5D670433-8582-4837-91F5-2E66DC9BF846}"/>
              </a:ext>
            </a:extLst>
          </p:cNvPr>
          <p:cNvSpPr>
            <a:spLocks noGrp="1"/>
          </p:cNvSpPr>
          <p:nvPr>
            <p:ph type="subTitle" idx="1"/>
          </p:nvPr>
        </p:nvSpPr>
        <p:spPr>
          <a:solidFill>
            <a:srgbClr val="FF0000"/>
          </a:solidFill>
        </p:spPr>
        <p:txBody>
          <a:bodyPr/>
          <a:lstStyle/>
          <a:p>
            <a:endParaRPr lang="ko-KR" altLang="en-US"/>
          </a:p>
        </p:txBody>
      </p:sp>
      <p:sp>
        <p:nvSpPr>
          <p:cNvPr id="4" name="직사각형 3">
            <a:extLst>
              <a:ext uri="{FF2B5EF4-FFF2-40B4-BE49-F238E27FC236}">
                <a16:creationId xmlns:a16="http://schemas.microsoft.com/office/drawing/2014/main" xmlns="" id="{29947744-AFA3-4303-A25F-4E1CE6C1F441}"/>
              </a:ext>
            </a:extLst>
          </p:cNvPr>
          <p:cNvSpPr/>
          <p:nvPr/>
        </p:nvSpPr>
        <p:spPr>
          <a:xfrm>
            <a:off x="1480313" y="914600"/>
            <a:ext cx="6183373" cy="3970318"/>
          </a:xfrm>
          <a:prstGeom prst="rect">
            <a:avLst/>
          </a:prstGeom>
        </p:spPr>
        <p:txBody>
          <a:bodyPr wrap="square">
            <a:spAutoFit/>
          </a:bodyPr>
          <a:lstStyle/>
          <a:p>
            <a:r>
              <a:rPr lang="ko-KR" altLang="en-US"/>
              <a:t>실습</a:t>
            </a:r>
            <a:r>
              <a:rPr lang="en-US" altLang="ko-KR"/>
              <a:t>: </a:t>
            </a:r>
            <a:r>
              <a:rPr lang="ko-KR" altLang="en-US"/>
              <a:t>오류 평가 함수 만들기</a:t>
            </a:r>
            <a:endParaRPr lang="en-US" altLang="ko-KR"/>
          </a:p>
          <a:p>
            <a:r>
              <a:rPr lang="ko-KR" altLang="en-US"/>
              <a:t>다음과 같은 예측</a:t>
            </a:r>
            <a:r>
              <a:rPr lang="en-US" altLang="ko-KR"/>
              <a:t>(</a:t>
            </a:r>
            <a:r>
              <a:rPr lang="de-DE" altLang="ko-KR"/>
              <a:t>guesses</a:t>
            </a:r>
            <a:r>
              <a:rPr lang="en-US" altLang="ko-KR"/>
              <a:t>)</a:t>
            </a:r>
            <a:r>
              <a:rPr lang="ko-KR" altLang="en-US"/>
              <a:t>과 실제</a:t>
            </a:r>
            <a:r>
              <a:rPr lang="en-US" altLang="ko-KR"/>
              <a:t>(</a:t>
            </a:r>
            <a:r>
              <a:rPr lang="de-DE" altLang="ko-KR"/>
              <a:t>labels) </a:t>
            </a:r>
            <a:r>
              <a:rPr lang="ko-KR" altLang="en-US"/>
              <a:t>데이터가 있을 때 </a:t>
            </a:r>
            <a:r>
              <a:rPr lang="en-US" altLang="ko-KR"/>
              <a:t>4</a:t>
            </a:r>
            <a:r>
              <a:rPr lang="ko-KR" altLang="en-US"/>
              <a:t>개의 오류를 평가하고 </a:t>
            </a:r>
            <a:r>
              <a:rPr lang="en-US" altLang="ko-KR"/>
              <a:t>4</a:t>
            </a:r>
            <a:r>
              <a:rPr lang="ko-KR" altLang="en-US"/>
              <a:t>개의 평가오류횟수를 돌려주는 </a:t>
            </a:r>
            <a:r>
              <a:rPr lang="en-US" altLang="ko-KR"/>
              <a:t>evalErrors()</a:t>
            </a:r>
            <a:r>
              <a:rPr lang="ko-KR" altLang="en-US"/>
              <a:t>함수를 만드시요</a:t>
            </a:r>
            <a:endParaRPr lang="en-US" altLang="ko-KR"/>
          </a:p>
          <a:p>
            <a:endParaRPr lang="en-US" altLang="ko-KR"/>
          </a:p>
          <a:p>
            <a:r>
              <a:rPr lang="en-US" altLang="ko-KR"/>
              <a:t># </a:t>
            </a:r>
            <a:r>
              <a:rPr lang="ko-KR" altLang="en-US"/>
              <a:t>여기서 함수 정의</a:t>
            </a:r>
            <a:endParaRPr lang="en-US" altLang="ko-KR"/>
          </a:p>
          <a:p>
            <a:r>
              <a:rPr lang="en-US" altLang="ko-KR"/>
              <a:t>Def evalError(…):</a:t>
            </a:r>
          </a:p>
          <a:p>
            <a:r>
              <a:rPr lang="en-US" altLang="ko-KR"/>
              <a:t>  …</a:t>
            </a:r>
          </a:p>
          <a:p>
            <a:endParaRPr lang="en-US" altLang="ko-KR"/>
          </a:p>
          <a:p>
            <a:r>
              <a:rPr lang="de-DE" altLang="ko-KR"/>
              <a:t>Labels = [1, 0, 0, 1, 1, 1, 0, 1, 1, 1]</a:t>
            </a:r>
          </a:p>
          <a:p>
            <a:r>
              <a:rPr lang="de-DE" altLang="ko-KR"/>
              <a:t>Guesses = [0, 1, 1, 1, 1, 0, 1, 0, 1, 0]</a:t>
            </a:r>
          </a:p>
          <a:p>
            <a:endParaRPr lang="de-DE" altLang="ko-KR"/>
          </a:p>
          <a:p>
            <a:r>
              <a:rPr lang="de-DE" altLang="ko-KR"/>
              <a:t>## </a:t>
            </a:r>
            <a:r>
              <a:rPr lang="ko-KR" altLang="en-US"/>
              <a:t>여기에 함수를 사용하여 오류 평가를 돌려받는 코드가 들어감</a:t>
            </a:r>
            <a:endParaRPr lang="de-DE" altLang="ko-KR"/>
          </a:p>
          <a:p>
            <a:r>
              <a:rPr lang="de-DE" altLang="ko-KR"/>
              <a:t>…</a:t>
            </a:r>
          </a:p>
          <a:p>
            <a:endParaRPr lang="de-DE" altLang="ko-KR"/>
          </a:p>
          <a:p>
            <a:r>
              <a:rPr lang="en-US" altLang="ko-KR"/>
              <a:t>Print(‘true_positives: %s’ % true_positives)</a:t>
            </a:r>
          </a:p>
          <a:p>
            <a:r>
              <a:rPr lang="en-US" altLang="ko-KR"/>
              <a:t>Print(‘true_negatives: %s’ % false_positives)</a:t>
            </a:r>
          </a:p>
          <a:p>
            <a:r>
              <a:rPr lang="en-US" altLang="ko-KR"/>
              <a:t>Print(‘false_positives: %s’ % true_negatives)</a:t>
            </a:r>
          </a:p>
          <a:p>
            <a:r>
              <a:rPr lang="en-US" altLang="ko-KR"/>
              <a:t>Print(‘false_negatives: %s’ % false_negatives)</a:t>
            </a:r>
          </a:p>
        </p:txBody>
      </p:sp>
    </p:spTree>
    <p:extLst>
      <p:ext uri="{BB962C8B-B14F-4D97-AF65-F5344CB8AC3E}">
        <p14:creationId xmlns:p14="http://schemas.microsoft.com/office/powerpoint/2010/main" xmlns="" val="13639780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F13F3FF-01DB-4A84-8C52-190CEEF8F518}"/>
              </a:ext>
            </a:extLst>
          </p:cNvPr>
          <p:cNvSpPr>
            <a:spLocks noGrp="1"/>
          </p:cNvSpPr>
          <p:nvPr>
            <p:ph type="title"/>
          </p:nvPr>
        </p:nvSpPr>
        <p:spPr/>
        <p:txBody>
          <a:bodyPr/>
          <a:lstStyle/>
          <a:p>
            <a:r>
              <a:rPr lang="en-US" altLang="ko-KR"/>
              <a:t>1. Accuracy (</a:t>
            </a:r>
            <a:r>
              <a:rPr lang="ko-KR" altLang="en-US"/>
              <a:t>정확도</a:t>
            </a:r>
            <a:r>
              <a:rPr lang="en-US" altLang="ko-KR"/>
              <a:t>)</a:t>
            </a:r>
            <a:endParaRPr lang="ko-KR" altLang="en-US"/>
          </a:p>
        </p:txBody>
      </p:sp>
      <p:sp>
        <p:nvSpPr>
          <p:cNvPr id="3" name="부제목 2">
            <a:extLst>
              <a:ext uri="{FF2B5EF4-FFF2-40B4-BE49-F238E27FC236}">
                <a16:creationId xmlns:a16="http://schemas.microsoft.com/office/drawing/2014/main" xmlns="" id="{835FBE11-463E-4CE5-B44C-503D5A63B689}"/>
              </a:ext>
            </a:extLst>
          </p:cNvPr>
          <p:cNvSpPr>
            <a:spLocks noGrp="1"/>
          </p:cNvSpPr>
          <p:nvPr>
            <p:ph type="subTitle" idx="1"/>
          </p:nvPr>
        </p:nvSpPr>
        <p:spPr/>
        <p:txBody>
          <a:bodyPr/>
          <a:lstStyle/>
          <a:p>
            <a:endParaRPr lang="ko-KR" altLang="en-US"/>
          </a:p>
        </p:txBody>
      </p:sp>
      <p:pic>
        <p:nvPicPr>
          <p:cNvPr id="33794" name="Picture 2">
            <a:extLst>
              <a:ext uri="{FF2B5EF4-FFF2-40B4-BE49-F238E27FC236}">
                <a16:creationId xmlns:a16="http://schemas.microsoft.com/office/drawing/2014/main" xmlns="" id="{3092611B-F08F-47AE-AC25-0121CCD2C4BB}"/>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81175" y="912177"/>
            <a:ext cx="5581650" cy="5334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직사각형 3">
            <a:extLst>
              <a:ext uri="{FF2B5EF4-FFF2-40B4-BE49-F238E27FC236}">
                <a16:creationId xmlns:a16="http://schemas.microsoft.com/office/drawing/2014/main" xmlns="" id="{36EB0A54-21EE-4D78-8DC9-8403646637CC}"/>
              </a:ext>
            </a:extLst>
          </p:cNvPr>
          <p:cNvSpPr/>
          <p:nvPr/>
        </p:nvSpPr>
        <p:spPr>
          <a:xfrm>
            <a:off x="446567" y="1620743"/>
            <a:ext cx="8399721" cy="2023374"/>
          </a:xfrm>
          <a:prstGeom prst="rect">
            <a:avLst/>
          </a:prstGeom>
        </p:spPr>
        <p:txBody>
          <a:bodyPr wrap="square">
            <a:spAutoFit/>
          </a:bodyPr>
          <a:lstStyle/>
          <a:p>
            <a:pPr>
              <a:lnSpc>
                <a:spcPct val="130000"/>
              </a:lnSpc>
            </a:pPr>
            <a:r>
              <a:rPr lang="ko-KR" altLang="en-US"/>
              <a:t>내일 서울에 시간당 </a:t>
            </a:r>
            <a:r>
              <a:rPr lang="en-US" altLang="ko-KR"/>
              <a:t>1m </a:t>
            </a:r>
            <a:r>
              <a:rPr lang="ko-KR" altLang="en-US"/>
              <a:t>이상의 눈이 내릴지 여부를 예측한다고 해보자</a:t>
            </a:r>
            <a:r>
              <a:rPr lang="en-US" altLang="ko-KR"/>
              <a:t>. </a:t>
            </a:r>
            <a:r>
              <a:rPr lang="ko-KR" altLang="en-US"/>
              <a:t>그리고 매우 정확한 분류기를 만들 수 있다</a:t>
            </a:r>
            <a:r>
              <a:rPr lang="en-US" altLang="ko-KR"/>
              <a:t>. </a:t>
            </a:r>
            <a:r>
              <a:rPr lang="ko-KR" altLang="en-US"/>
              <a:t>그냥 무조건 </a:t>
            </a:r>
            <a:r>
              <a:rPr lang="en-US" altLang="ko-KR"/>
              <a:t>Negative</a:t>
            </a:r>
            <a:r>
              <a:rPr lang="ko-KR" altLang="en-US"/>
              <a:t>를 예측하면 이 분류기는 </a:t>
            </a:r>
            <a:r>
              <a:rPr lang="en-US" altLang="ko-KR"/>
              <a:t>99.9% </a:t>
            </a:r>
            <a:r>
              <a:rPr lang="ko-KR" altLang="en-US"/>
              <a:t>정도의 </a:t>
            </a:r>
            <a:r>
              <a:rPr lang="en-US" altLang="ko-KR"/>
              <a:t>accuracy</a:t>
            </a:r>
            <a:r>
              <a:rPr lang="ko-KR" altLang="en-US"/>
              <a:t>를 나타낸다</a:t>
            </a:r>
            <a:r>
              <a:rPr lang="en-US" altLang="ko-KR"/>
              <a:t>. </a:t>
            </a:r>
            <a:r>
              <a:rPr lang="ko-KR" altLang="en-US"/>
              <a:t>그 정도 눈 내리는 날은 거의 없으며 지금은 </a:t>
            </a:r>
            <a:r>
              <a:rPr lang="en-US" altLang="ko-KR"/>
              <a:t>6</a:t>
            </a:r>
            <a:r>
              <a:rPr lang="ko-KR" altLang="en-US"/>
              <a:t>월이다</a:t>
            </a:r>
            <a:r>
              <a:rPr lang="en-US" altLang="ko-KR"/>
              <a:t>. </a:t>
            </a:r>
            <a:r>
              <a:rPr lang="ko-KR" altLang="en-US"/>
              <a:t>이 분류기는 정답을 </a:t>
            </a:r>
            <a:r>
              <a:rPr lang="en-US" altLang="ko-KR"/>
              <a:t>True Positive</a:t>
            </a:r>
            <a:r>
              <a:rPr lang="ko-KR" altLang="en-US"/>
              <a:t>는 하나도 발견하지 못하고 </a:t>
            </a:r>
            <a:r>
              <a:rPr lang="en-US" altLang="ko-KR"/>
              <a:t>True Negative</a:t>
            </a:r>
            <a:r>
              <a:rPr lang="ko-KR" altLang="en-US"/>
              <a:t>로만 맞힌다</a:t>
            </a:r>
            <a:r>
              <a:rPr lang="en-US" altLang="ko-KR"/>
              <a:t>. </a:t>
            </a:r>
            <a:r>
              <a:rPr lang="ko-KR" altLang="en-US"/>
              <a:t>이런 상황을 정확도 </a:t>
            </a:r>
            <a:r>
              <a:rPr lang="ko-KR" altLang="en-US" b="1"/>
              <a:t>역설</a:t>
            </a:r>
            <a:r>
              <a:rPr lang="en-US" altLang="ko-KR" b="1"/>
              <a:t>(Accuracy Paradox)</a:t>
            </a:r>
            <a:r>
              <a:rPr lang="ko-KR" altLang="en-US"/>
              <a:t>라고 부른다</a:t>
            </a:r>
            <a:r>
              <a:rPr lang="en-US" altLang="ko-KR"/>
              <a:t>.</a:t>
            </a:r>
          </a:p>
          <a:p>
            <a:pPr>
              <a:lnSpc>
                <a:spcPct val="130000"/>
              </a:lnSpc>
            </a:pPr>
            <a:endParaRPr lang="en-US" altLang="ko-KR"/>
          </a:p>
          <a:p>
            <a:pPr>
              <a:lnSpc>
                <a:spcPct val="130000"/>
              </a:lnSpc>
            </a:pPr>
            <a:r>
              <a:rPr lang="ko-KR" altLang="en-US"/>
              <a:t>그래서 이렇게 실제 데이터에 </a:t>
            </a:r>
            <a:r>
              <a:rPr lang="en-US" altLang="ko-KR"/>
              <a:t>Negative </a:t>
            </a:r>
            <a:r>
              <a:rPr lang="ko-KR" altLang="en-US"/>
              <a:t>비율이 너무 높아서 희박한 가능성으로 발생할 상황에 대해 제대로 된 분류를 해주는지 평가해줄 지표는 바로 </a:t>
            </a:r>
            <a:r>
              <a:rPr lang="en-US" altLang="ko-KR"/>
              <a:t>recall(</a:t>
            </a:r>
            <a:r>
              <a:rPr lang="ko-KR" altLang="en-US"/>
              <a:t>재현율</a:t>
            </a:r>
            <a:r>
              <a:rPr lang="en-US" altLang="ko-KR"/>
              <a:t>)</a:t>
            </a:r>
            <a:r>
              <a:rPr lang="ko-KR" altLang="en-US"/>
              <a:t>이다</a:t>
            </a:r>
            <a:r>
              <a:rPr lang="en-US" altLang="ko-KR"/>
              <a:t>.</a:t>
            </a:r>
            <a:endParaRPr lang="ko-KR" altLang="en-US"/>
          </a:p>
        </p:txBody>
      </p:sp>
    </p:spTree>
    <p:extLst>
      <p:ext uri="{BB962C8B-B14F-4D97-AF65-F5344CB8AC3E}">
        <p14:creationId xmlns:p14="http://schemas.microsoft.com/office/powerpoint/2010/main" xmlns="" val="6237291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827F5833-2BAD-4DF0-9957-7ABB99DE88AC}"/>
              </a:ext>
            </a:extLst>
          </p:cNvPr>
          <p:cNvSpPr>
            <a:spLocks noGrp="1"/>
          </p:cNvSpPr>
          <p:nvPr>
            <p:ph type="title"/>
          </p:nvPr>
        </p:nvSpPr>
        <p:spPr/>
        <p:txBody>
          <a:bodyPr/>
          <a:lstStyle/>
          <a:p>
            <a:r>
              <a:rPr lang="en-US" altLang="ko-KR"/>
              <a:t>2. Recall (</a:t>
            </a:r>
            <a:r>
              <a:rPr lang="ko-KR" altLang="en-US"/>
              <a:t>재현율</a:t>
            </a:r>
            <a:r>
              <a:rPr lang="en-US" altLang="ko-KR"/>
              <a:t>)</a:t>
            </a:r>
            <a:endParaRPr lang="ko-KR" altLang="en-US"/>
          </a:p>
        </p:txBody>
      </p:sp>
      <p:sp>
        <p:nvSpPr>
          <p:cNvPr id="3" name="부제목 2">
            <a:extLst>
              <a:ext uri="{FF2B5EF4-FFF2-40B4-BE49-F238E27FC236}">
                <a16:creationId xmlns:a16="http://schemas.microsoft.com/office/drawing/2014/main" xmlns="" id="{96B7B57C-F736-4464-ABEA-FCB644CB1EF2}"/>
              </a:ext>
            </a:extLst>
          </p:cNvPr>
          <p:cNvSpPr>
            <a:spLocks noGrp="1"/>
          </p:cNvSpPr>
          <p:nvPr>
            <p:ph type="subTitle" idx="1"/>
          </p:nvPr>
        </p:nvSpPr>
        <p:spPr/>
        <p:txBody>
          <a:bodyPr/>
          <a:lstStyle/>
          <a:p>
            <a:endParaRPr lang="ko-KR" altLang="en-US"/>
          </a:p>
        </p:txBody>
      </p:sp>
      <p:pic>
        <p:nvPicPr>
          <p:cNvPr id="39938" name="Picture 2">
            <a:extLst>
              <a:ext uri="{FF2B5EF4-FFF2-40B4-BE49-F238E27FC236}">
                <a16:creationId xmlns:a16="http://schemas.microsoft.com/office/drawing/2014/main" xmlns="" id="{B5564156-4F0A-4895-BB2A-10F6DB662CA5}"/>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57463" y="897565"/>
            <a:ext cx="4029075" cy="6477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직사각형 3">
            <a:extLst>
              <a:ext uri="{FF2B5EF4-FFF2-40B4-BE49-F238E27FC236}">
                <a16:creationId xmlns:a16="http://schemas.microsoft.com/office/drawing/2014/main" xmlns="" id="{18CE9300-D513-433B-87E5-C52E98246B31}"/>
              </a:ext>
            </a:extLst>
          </p:cNvPr>
          <p:cNvSpPr/>
          <p:nvPr/>
        </p:nvSpPr>
        <p:spPr>
          <a:xfrm>
            <a:off x="404037" y="1580481"/>
            <a:ext cx="8474149" cy="2863604"/>
          </a:xfrm>
          <a:prstGeom prst="rect">
            <a:avLst/>
          </a:prstGeom>
        </p:spPr>
        <p:txBody>
          <a:bodyPr wrap="square">
            <a:spAutoFit/>
          </a:bodyPr>
          <a:lstStyle/>
          <a:p>
            <a:pPr>
              <a:lnSpc>
                <a:spcPct val="130000"/>
              </a:lnSpc>
            </a:pPr>
            <a:r>
              <a:rPr lang="ko-KR" altLang="en-US"/>
              <a:t>실제로 정답이 </a:t>
            </a:r>
            <a:r>
              <a:rPr lang="en-US" altLang="ko-KR"/>
              <a:t>True </a:t>
            </a:r>
            <a:r>
              <a:rPr lang="ko-KR" altLang="en-US"/>
              <a:t>인 것들 중에서 분류기가 </a:t>
            </a:r>
            <a:r>
              <a:rPr lang="en-US" altLang="ko-KR"/>
              <a:t>True</a:t>
            </a:r>
            <a:r>
              <a:rPr lang="ko-KR" altLang="en-US"/>
              <a:t>로 예측한 비율이다</a:t>
            </a:r>
            <a:r>
              <a:rPr lang="en-US" altLang="ko-KR"/>
              <a:t>. True</a:t>
            </a:r>
            <a:r>
              <a:rPr lang="ko-KR" altLang="en-US"/>
              <a:t>가 발생하는 확률이 적을 때 사용하면 좋다</a:t>
            </a:r>
            <a:r>
              <a:rPr lang="en-US" altLang="ko-KR"/>
              <a:t>.</a:t>
            </a:r>
          </a:p>
          <a:p>
            <a:pPr>
              <a:lnSpc>
                <a:spcPct val="130000"/>
              </a:lnSpc>
            </a:pPr>
            <a:endParaRPr lang="en-US" altLang="ko-KR"/>
          </a:p>
          <a:p>
            <a:pPr>
              <a:lnSpc>
                <a:spcPct val="130000"/>
              </a:lnSpc>
            </a:pPr>
            <a:r>
              <a:rPr lang="ko-KR" altLang="en-US"/>
              <a:t>그래서 시간당 </a:t>
            </a:r>
            <a:r>
              <a:rPr lang="en-US" altLang="ko-KR"/>
              <a:t>1m </a:t>
            </a:r>
            <a:r>
              <a:rPr lang="ko-KR" altLang="en-US"/>
              <a:t>이상의 눈이 내릴지 예측하는 과제에 적절하다</a:t>
            </a:r>
            <a:r>
              <a:rPr lang="en-US" altLang="ko-KR"/>
              <a:t>. </a:t>
            </a:r>
            <a:r>
              <a:rPr lang="ko-KR" altLang="en-US"/>
              <a:t>그러면 실제로 그렇게 눈이 내린 날짜 중 몇 개나 맞히는지 확인할 수 있으니까</a:t>
            </a:r>
            <a:r>
              <a:rPr lang="en-US" altLang="ko-KR"/>
              <a:t>. </a:t>
            </a:r>
            <a:r>
              <a:rPr lang="ko-KR" altLang="en-US"/>
              <a:t>만약 여기서 언제나 </a:t>
            </a:r>
            <a:r>
              <a:rPr lang="en-US" altLang="ko-KR"/>
              <a:t>False</a:t>
            </a:r>
            <a:r>
              <a:rPr lang="ko-KR" altLang="en-US"/>
              <a:t>로 예측하는 분류기가 있다면 </a:t>
            </a:r>
            <a:r>
              <a:rPr lang="en-US" altLang="ko-KR"/>
              <a:t>accuracy</a:t>
            </a:r>
            <a:r>
              <a:rPr lang="ko-KR" altLang="en-US"/>
              <a:t>는 거의 </a:t>
            </a:r>
            <a:r>
              <a:rPr lang="en-US" altLang="ko-KR"/>
              <a:t>99%</a:t>
            </a:r>
            <a:r>
              <a:rPr lang="ko-KR" altLang="en-US"/>
              <a:t>를 넘기겠지만</a:t>
            </a:r>
            <a:r>
              <a:rPr lang="en-US" altLang="ko-KR"/>
              <a:t>, True Positive</a:t>
            </a:r>
            <a:r>
              <a:rPr lang="ko-KR" altLang="en-US"/>
              <a:t>를 찾을 수 없으니 </a:t>
            </a:r>
            <a:r>
              <a:rPr lang="en-US" altLang="ko-KR"/>
              <a:t>recall</a:t>
            </a:r>
            <a:r>
              <a:rPr lang="ko-KR" altLang="en-US"/>
              <a:t>이 </a:t>
            </a:r>
            <a:r>
              <a:rPr lang="en-US" altLang="ko-KR"/>
              <a:t>0</a:t>
            </a:r>
            <a:r>
              <a:rPr lang="ko-KR" altLang="en-US"/>
              <a:t>이 된다</a:t>
            </a:r>
            <a:r>
              <a:rPr lang="en-US" altLang="ko-KR"/>
              <a:t>.</a:t>
            </a:r>
          </a:p>
          <a:p>
            <a:pPr>
              <a:lnSpc>
                <a:spcPct val="130000"/>
              </a:lnSpc>
            </a:pPr>
            <a:endParaRPr lang="en-US" altLang="ko-KR"/>
          </a:p>
          <a:p>
            <a:pPr>
              <a:lnSpc>
                <a:spcPct val="130000"/>
              </a:lnSpc>
            </a:pPr>
            <a:r>
              <a:rPr lang="ko-KR" altLang="en-US"/>
              <a:t>그러나 </a:t>
            </a:r>
            <a:r>
              <a:rPr lang="en-US" altLang="ko-KR"/>
              <a:t>recall </a:t>
            </a:r>
            <a:r>
              <a:rPr lang="ko-KR" altLang="en-US"/>
              <a:t>또한 완벽한 통계 지표가 아니다</a:t>
            </a:r>
            <a:r>
              <a:rPr lang="en-US" altLang="ko-KR"/>
              <a:t>. </a:t>
            </a:r>
            <a:r>
              <a:rPr lang="ko-KR" altLang="en-US"/>
              <a:t>시간당 적설량 </a:t>
            </a:r>
            <a:r>
              <a:rPr lang="en-US" altLang="ko-KR"/>
              <a:t>1m </a:t>
            </a:r>
            <a:r>
              <a:rPr lang="ko-KR" altLang="en-US"/>
              <a:t>이상이 될지 분류하는 과제에서 언제나 </a:t>
            </a:r>
            <a:r>
              <a:rPr lang="en-US" altLang="ko-KR"/>
              <a:t>True</a:t>
            </a:r>
            <a:r>
              <a:rPr lang="ko-KR" altLang="en-US"/>
              <a:t>만 답하는 분류기가 있다고 해보자</a:t>
            </a:r>
            <a:r>
              <a:rPr lang="en-US" altLang="ko-KR"/>
              <a:t>. </a:t>
            </a:r>
            <a:r>
              <a:rPr lang="ko-KR" altLang="en-US"/>
              <a:t>그러면 </a:t>
            </a:r>
            <a:r>
              <a:rPr lang="en-US" altLang="ko-KR"/>
              <a:t>accuracy</a:t>
            </a:r>
            <a:r>
              <a:rPr lang="ko-KR" altLang="en-US"/>
              <a:t>는 낮지만 눈이 많이 온 날에 대해서만큼은 정확하게 맞힐 수 있기 때문에 </a:t>
            </a:r>
            <a:r>
              <a:rPr lang="en-US" altLang="ko-KR"/>
              <a:t>recall</a:t>
            </a:r>
            <a:r>
              <a:rPr lang="ko-KR" altLang="en-US"/>
              <a:t>은 </a:t>
            </a:r>
            <a:r>
              <a:rPr lang="en-US" altLang="ko-KR"/>
              <a:t>1</a:t>
            </a:r>
            <a:r>
              <a:rPr lang="ko-KR" altLang="en-US"/>
              <a:t>이 된다</a:t>
            </a:r>
            <a:r>
              <a:rPr lang="en-US" altLang="ko-KR"/>
              <a:t>. </a:t>
            </a:r>
          </a:p>
        </p:txBody>
      </p:sp>
    </p:spTree>
    <p:extLst>
      <p:ext uri="{BB962C8B-B14F-4D97-AF65-F5344CB8AC3E}">
        <p14:creationId xmlns:p14="http://schemas.microsoft.com/office/powerpoint/2010/main" xmlns="" val="23387244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92211F13-FA91-4CAD-84E8-4A44BF21A542}"/>
              </a:ext>
            </a:extLst>
          </p:cNvPr>
          <p:cNvSpPr>
            <a:spLocks noGrp="1"/>
          </p:cNvSpPr>
          <p:nvPr>
            <p:ph type="title"/>
          </p:nvPr>
        </p:nvSpPr>
        <p:spPr/>
        <p:txBody>
          <a:bodyPr/>
          <a:lstStyle/>
          <a:p>
            <a:r>
              <a:rPr lang="en-US" altLang="ko-KR"/>
              <a:t>3. Precision (</a:t>
            </a:r>
            <a:r>
              <a:rPr lang="ko-KR" altLang="en-US"/>
              <a:t>정밀도</a:t>
            </a:r>
            <a:r>
              <a:rPr lang="en-US" altLang="ko-KR"/>
              <a:t>)</a:t>
            </a:r>
            <a:endParaRPr lang="ko-KR" altLang="en-US"/>
          </a:p>
        </p:txBody>
      </p:sp>
      <p:sp>
        <p:nvSpPr>
          <p:cNvPr id="3" name="부제목 2">
            <a:extLst>
              <a:ext uri="{FF2B5EF4-FFF2-40B4-BE49-F238E27FC236}">
                <a16:creationId xmlns:a16="http://schemas.microsoft.com/office/drawing/2014/main" xmlns="" id="{BB7848AB-F7EA-4D85-A8C7-E61E4DAA6C83}"/>
              </a:ext>
            </a:extLst>
          </p:cNvPr>
          <p:cNvSpPr>
            <a:spLocks noGrp="1"/>
          </p:cNvSpPr>
          <p:nvPr>
            <p:ph type="subTitle" idx="1"/>
          </p:nvPr>
        </p:nvSpPr>
        <p:spPr/>
        <p:txBody>
          <a:bodyPr/>
          <a:lstStyle/>
          <a:p>
            <a:endParaRPr lang="ko-KR" altLang="en-US"/>
          </a:p>
        </p:txBody>
      </p:sp>
      <p:pic>
        <p:nvPicPr>
          <p:cNvPr id="40962" name="Picture 2">
            <a:extLst>
              <a:ext uri="{FF2B5EF4-FFF2-40B4-BE49-F238E27FC236}">
                <a16:creationId xmlns:a16="http://schemas.microsoft.com/office/drawing/2014/main" xmlns="" id="{CBF067FE-1C1B-4E01-ADED-337E9189E51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90800" y="891695"/>
            <a:ext cx="3962400" cy="63817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직사각형 3">
            <a:extLst>
              <a:ext uri="{FF2B5EF4-FFF2-40B4-BE49-F238E27FC236}">
                <a16:creationId xmlns:a16="http://schemas.microsoft.com/office/drawing/2014/main" xmlns="" id="{3E6017A4-82E5-4522-8BF2-719A9AC97FF3}"/>
              </a:ext>
            </a:extLst>
          </p:cNvPr>
          <p:cNvSpPr/>
          <p:nvPr/>
        </p:nvSpPr>
        <p:spPr>
          <a:xfrm>
            <a:off x="499729" y="2310140"/>
            <a:ext cx="8016949" cy="1021562"/>
          </a:xfrm>
          <a:prstGeom prst="rect">
            <a:avLst/>
          </a:prstGeom>
        </p:spPr>
        <p:txBody>
          <a:bodyPr wrap="square">
            <a:spAutoFit/>
          </a:bodyPr>
          <a:lstStyle/>
          <a:p>
            <a:pPr>
              <a:lnSpc>
                <a:spcPct val="150000"/>
              </a:lnSpc>
            </a:pPr>
            <a:r>
              <a:rPr lang="ko-KR" altLang="en-US"/>
              <a:t> 눈이 많이 내릴 것이라고 예측한 날 중에 실제로 눈이 많이 내린 날의 비율을 구한다</a:t>
            </a:r>
            <a:r>
              <a:rPr lang="en-US" altLang="ko-KR"/>
              <a:t>. recall</a:t>
            </a:r>
            <a:r>
              <a:rPr lang="ko-KR" altLang="en-US"/>
              <a:t>과 </a:t>
            </a:r>
            <a:r>
              <a:rPr lang="en-US" altLang="ko-KR"/>
              <a:t>precision</a:t>
            </a:r>
            <a:r>
              <a:rPr lang="ko-KR" altLang="en-US"/>
              <a:t>은 서로 반대 개념의 지표라서 </a:t>
            </a:r>
            <a:r>
              <a:rPr lang="en-US" altLang="ko-KR"/>
              <a:t>precision</a:t>
            </a:r>
            <a:r>
              <a:rPr lang="ko-KR" altLang="en-US"/>
              <a:t>을 사용할 때의 단점은 곧 </a:t>
            </a:r>
            <a:r>
              <a:rPr lang="en-US" altLang="ko-KR"/>
              <a:t>recall</a:t>
            </a:r>
            <a:r>
              <a:rPr lang="ko-KR" altLang="en-US"/>
              <a:t>을 사용할 때의 장점이 되기도 한다</a:t>
            </a:r>
            <a:r>
              <a:rPr lang="en-US" altLang="ko-KR"/>
              <a:t>.</a:t>
            </a:r>
            <a:endParaRPr lang="ko-KR" altLang="en-US"/>
          </a:p>
        </p:txBody>
      </p:sp>
    </p:spTree>
    <p:extLst>
      <p:ext uri="{BB962C8B-B14F-4D97-AF65-F5344CB8AC3E}">
        <p14:creationId xmlns:p14="http://schemas.microsoft.com/office/powerpoint/2010/main" xmlns="" val="32456759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1AAF5711-7C87-4EE1-85F7-252155759595}"/>
              </a:ext>
            </a:extLst>
          </p:cNvPr>
          <p:cNvSpPr>
            <a:spLocks noGrp="1"/>
          </p:cNvSpPr>
          <p:nvPr>
            <p:ph type="title"/>
          </p:nvPr>
        </p:nvSpPr>
        <p:spPr/>
        <p:txBody>
          <a:bodyPr/>
          <a:lstStyle/>
          <a:p>
            <a:r>
              <a:rPr lang="en-US" altLang="ko-KR"/>
              <a:t>4. F1 Score</a:t>
            </a:r>
            <a:endParaRPr lang="ko-KR" altLang="en-US"/>
          </a:p>
        </p:txBody>
      </p:sp>
      <p:sp>
        <p:nvSpPr>
          <p:cNvPr id="3" name="부제목 2">
            <a:extLst>
              <a:ext uri="{FF2B5EF4-FFF2-40B4-BE49-F238E27FC236}">
                <a16:creationId xmlns:a16="http://schemas.microsoft.com/office/drawing/2014/main" xmlns="" id="{26EBB6F3-DD3D-4318-9C23-A620E40CE6B7}"/>
              </a:ext>
            </a:extLst>
          </p:cNvPr>
          <p:cNvSpPr>
            <a:spLocks noGrp="1"/>
          </p:cNvSpPr>
          <p:nvPr>
            <p:ph type="subTitle" idx="1"/>
          </p:nvPr>
        </p:nvSpPr>
        <p:spPr/>
        <p:txBody>
          <a:bodyPr/>
          <a:lstStyle/>
          <a:p>
            <a:endParaRPr lang="ko-KR" altLang="en-US"/>
          </a:p>
        </p:txBody>
      </p:sp>
      <p:pic>
        <p:nvPicPr>
          <p:cNvPr id="41986" name="Picture 2">
            <a:extLst>
              <a:ext uri="{FF2B5EF4-FFF2-40B4-BE49-F238E27FC236}">
                <a16:creationId xmlns:a16="http://schemas.microsoft.com/office/drawing/2014/main" xmlns="" id="{CDE64455-304D-448C-A285-796DE0B1D4B1}"/>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252788" y="903437"/>
            <a:ext cx="2638425" cy="65722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직사각형 3">
            <a:extLst>
              <a:ext uri="{FF2B5EF4-FFF2-40B4-BE49-F238E27FC236}">
                <a16:creationId xmlns:a16="http://schemas.microsoft.com/office/drawing/2014/main" xmlns="" id="{ACC7AFF7-2D18-4525-949A-486C4FF5E6E8}"/>
              </a:ext>
            </a:extLst>
          </p:cNvPr>
          <p:cNvSpPr/>
          <p:nvPr/>
        </p:nvSpPr>
        <p:spPr>
          <a:xfrm>
            <a:off x="627321" y="1755841"/>
            <a:ext cx="7963786" cy="2303451"/>
          </a:xfrm>
          <a:prstGeom prst="rect">
            <a:avLst/>
          </a:prstGeom>
        </p:spPr>
        <p:txBody>
          <a:bodyPr wrap="square">
            <a:spAutoFit/>
          </a:bodyPr>
          <a:lstStyle/>
          <a:p>
            <a:pPr>
              <a:lnSpc>
                <a:spcPct val="130000"/>
              </a:lnSpc>
            </a:pPr>
            <a:r>
              <a:rPr lang="ko-KR" altLang="en-US"/>
              <a:t>조화평균은 </a:t>
            </a:r>
            <a:r>
              <a:rPr lang="en-US" altLang="ko-KR"/>
              <a:t>'</a:t>
            </a:r>
            <a:r>
              <a:rPr lang="ko-KR" altLang="en-US"/>
              <a:t>역수의 산술평균의 역수</a:t>
            </a:r>
            <a:r>
              <a:rPr lang="en-US" altLang="ko-KR"/>
              <a:t>'</a:t>
            </a:r>
            <a:r>
              <a:rPr lang="ko-KR" altLang="en-US"/>
              <a:t>이다</a:t>
            </a:r>
            <a:r>
              <a:rPr lang="en-US" altLang="ko-KR"/>
              <a:t>. </a:t>
            </a:r>
            <a:r>
              <a:rPr lang="ko-KR" altLang="en-US"/>
              <a:t>역수의 차원에서 평균을 구하고</a:t>
            </a:r>
            <a:r>
              <a:rPr lang="en-US" altLang="ko-KR"/>
              <a:t>, </a:t>
            </a:r>
            <a:r>
              <a:rPr lang="ko-KR" altLang="en-US"/>
              <a:t>다시 역수를 취해 원래 차원의 값으로 돌아오는 것이다</a:t>
            </a:r>
            <a:r>
              <a:rPr lang="en-US" altLang="ko-KR"/>
              <a:t>.</a:t>
            </a:r>
          </a:p>
          <a:p>
            <a:pPr>
              <a:lnSpc>
                <a:spcPct val="130000"/>
              </a:lnSpc>
            </a:pPr>
            <a:endParaRPr lang="en-US" altLang="ko-KR"/>
          </a:p>
          <a:p>
            <a:pPr>
              <a:lnSpc>
                <a:spcPct val="130000"/>
              </a:lnSpc>
            </a:pPr>
            <a:r>
              <a:rPr lang="ko-KR" altLang="en-US"/>
              <a:t>산술평균 대신 조화평균을 쓰는 이유는 </a:t>
            </a:r>
            <a:r>
              <a:rPr lang="en-US" altLang="ko-KR"/>
              <a:t>recall, precision </a:t>
            </a:r>
            <a:r>
              <a:rPr lang="ko-KR" altLang="en-US"/>
              <a:t>둘 중 하나가 </a:t>
            </a:r>
            <a:r>
              <a:rPr lang="en-US" altLang="ko-KR"/>
              <a:t>0</a:t>
            </a:r>
            <a:r>
              <a:rPr lang="ko-KR" altLang="en-US"/>
              <a:t>에 가깝게 낮을 때 지표에 그것이 잘 반영되도록 하기 위함이다</a:t>
            </a:r>
            <a:r>
              <a:rPr lang="en-US" altLang="ko-KR"/>
              <a:t>. </a:t>
            </a:r>
          </a:p>
          <a:p>
            <a:pPr>
              <a:lnSpc>
                <a:spcPct val="130000"/>
              </a:lnSpc>
            </a:pPr>
            <a:endParaRPr lang="en-US" altLang="ko-KR"/>
          </a:p>
          <a:p>
            <a:pPr>
              <a:lnSpc>
                <a:spcPct val="130000"/>
              </a:lnSpc>
            </a:pPr>
            <a:r>
              <a:rPr lang="ko-KR" altLang="en-US"/>
              <a:t>예를 들어 </a:t>
            </a:r>
            <a:r>
              <a:rPr lang="en-US" altLang="ko-KR"/>
              <a:t>recall, precision</a:t>
            </a:r>
            <a:r>
              <a:rPr lang="ko-KR" altLang="en-US"/>
              <a:t>이 각각 </a:t>
            </a:r>
            <a:r>
              <a:rPr lang="en-US" altLang="ko-KR"/>
              <a:t>1</a:t>
            </a:r>
            <a:r>
              <a:rPr lang="ko-KR" altLang="en-US"/>
              <a:t>과 </a:t>
            </a:r>
            <a:r>
              <a:rPr lang="en-US" altLang="ko-KR"/>
              <a:t>0.01</a:t>
            </a:r>
            <a:r>
              <a:rPr lang="ko-KR" altLang="en-US"/>
              <a:t>이라면</a:t>
            </a:r>
            <a:r>
              <a:rPr lang="en-US" altLang="ko-KR"/>
              <a:t>, </a:t>
            </a:r>
            <a:r>
              <a:rPr lang="ko-KR" altLang="en-US"/>
              <a:t>산술평균</a:t>
            </a:r>
            <a:r>
              <a:rPr lang="en-US" altLang="ko-KR"/>
              <a:t>=</a:t>
            </a:r>
            <a:r>
              <a:rPr lang="ko-KR" altLang="en-US"/>
              <a:t> </a:t>
            </a:r>
            <a:r>
              <a:rPr lang="en-US" altLang="ko-KR"/>
              <a:t>(1 + 0.01) / 2 = 0.505, </a:t>
            </a:r>
            <a:r>
              <a:rPr lang="ko-KR" altLang="en-US"/>
              <a:t>즉 절반은 맞히는 것처럼 보인다</a:t>
            </a:r>
            <a:r>
              <a:rPr lang="en-US" altLang="ko-KR"/>
              <a:t>. </a:t>
            </a:r>
            <a:r>
              <a:rPr lang="ko-KR" altLang="en-US"/>
              <a:t>그러나 조화평균을 구해보면 </a:t>
            </a:r>
            <a:r>
              <a:rPr lang="en-US" altLang="ko-KR"/>
              <a:t>2 * (1 * 0.01) / (1 + 0.01) = 0.019</a:t>
            </a:r>
            <a:r>
              <a:rPr lang="ko-KR" altLang="en-US"/>
              <a:t>가 된다</a:t>
            </a:r>
            <a:r>
              <a:rPr lang="en-US" altLang="ko-KR"/>
              <a:t>. </a:t>
            </a:r>
            <a:endParaRPr lang="ko-KR" altLang="en-US"/>
          </a:p>
        </p:txBody>
      </p:sp>
    </p:spTree>
    <p:extLst>
      <p:ext uri="{BB962C8B-B14F-4D97-AF65-F5344CB8AC3E}">
        <p14:creationId xmlns:p14="http://schemas.microsoft.com/office/powerpoint/2010/main" xmlns="" val="39971566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4EB01E86-E20C-4A83-ACDD-255E81F681FB}"/>
              </a:ext>
            </a:extLst>
          </p:cNvPr>
          <p:cNvSpPr>
            <a:spLocks noGrp="1"/>
          </p:cNvSpPr>
          <p:nvPr>
            <p:ph type="title"/>
          </p:nvPr>
        </p:nvSpPr>
        <p:spPr/>
        <p:txBody>
          <a:bodyPr/>
          <a:lstStyle/>
          <a:p>
            <a:r>
              <a:rPr lang="ko-KR" altLang="en-US"/>
              <a:t>머신러닝 분류 모델의 성능 평가 지표</a:t>
            </a:r>
          </a:p>
        </p:txBody>
      </p:sp>
      <p:sp>
        <p:nvSpPr>
          <p:cNvPr id="3" name="부제목 2">
            <a:extLst>
              <a:ext uri="{FF2B5EF4-FFF2-40B4-BE49-F238E27FC236}">
                <a16:creationId xmlns:a16="http://schemas.microsoft.com/office/drawing/2014/main" xmlns="" id="{9255C339-1A71-4A85-81AB-976BB156D713}"/>
              </a:ext>
            </a:extLst>
          </p:cNvPr>
          <p:cNvSpPr>
            <a:spLocks noGrp="1"/>
          </p:cNvSpPr>
          <p:nvPr>
            <p:ph type="subTitle" idx="1"/>
          </p:nvPr>
        </p:nvSpPr>
        <p:spPr>
          <a:solidFill>
            <a:srgbClr val="FF0000"/>
          </a:solidFill>
        </p:spPr>
        <p:txBody>
          <a:bodyPr/>
          <a:lstStyle/>
          <a:p>
            <a:endParaRPr lang="ko-KR" altLang="en-US"/>
          </a:p>
        </p:txBody>
      </p:sp>
      <p:sp>
        <p:nvSpPr>
          <p:cNvPr id="4" name="직사각형 3">
            <a:extLst>
              <a:ext uri="{FF2B5EF4-FFF2-40B4-BE49-F238E27FC236}">
                <a16:creationId xmlns:a16="http://schemas.microsoft.com/office/drawing/2014/main" xmlns="" id="{EA79A915-7FE2-4EDD-B6C6-CC0C29E98FB9}"/>
              </a:ext>
            </a:extLst>
          </p:cNvPr>
          <p:cNvSpPr/>
          <p:nvPr/>
        </p:nvSpPr>
        <p:spPr>
          <a:xfrm>
            <a:off x="1480313" y="914600"/>
            <a:ext cx="6183373" cy="3970318"/>
          </a:xfrm>
          <a:prstGeom prst="rect">
            <a:avLst/>
          </a:prstGeom>
        </p:spPr>
        <p:txBody>
          <a:bodyPr wrap="square">
            <a:spAutoFit/>
          </a:bodyPr>
          <a:lstStyle/>
          <a:p>
            <a:r>
              <a:rPr lang="ko-KR" altLang="en-US"/>
              <a:t>실습</a:t>
            </a:r>
            <a:r>
              <a:rPr lang="en-US" altLang="ko-KR"/>
              <a:t>: Accuracy, Recall, Precision, F1</a:t>
            </a:r>
            <a:r>
              <a:rPr lang="ko-KR" altLang="en-US"/>
              <a:t> 함수 만들기</a:t>
            </a:r>
            <a:endParaRPr lang="en-US" altLang="ko-KR"/>
          </a:p>
          <a:p>
            <a:r>
              <a:rPr lang="ko-KR" altLang="en-US"/>
              <a:t>앞서 작성한 </a:t>
            </a:r>
            <a:r>
              <a:rPr lang="en-US" altLang="ko-KR"/>
              <a:t>evalErrors()</a:t>
            </a:r>
            <a:r>
              <a:rPr lang="ko-KR" altLang="en-US"/>
              <a:t>함수를 이용하여 </a:t>
            </a:r>
            <a:r>
              <a:rPr lang="en-US" altLang="ko-KR"/>
              <a:t>Accuracy, Recall, Precision, F1</a:t>
            </a:r>
            <a:r>
              <a:rPr lang="ko-KR" altLang="en-US"/>
              <a:t> 함수를 만들고 값을 산출한다</a:t>
            </a:r>
            <a:endParaRPr lang="en-US" altLang="ko-KR"/>
          </a:p>
          <a:p>
            <a:endParaRPr lang="en-US" altLang="ko-KR"/>
          </a:p>
          <a:p>
            <a:r>
              <a:rPr lang="en-US" altLang="ko-KR"/>
              <a:t># </a:t>
            </a:r>
            <a:r>
              <a:rPr lang="ko-KR" altLang="en-US"/>
              <a:t>여기서 함수 정의</a:t>
            </a:r>
            <a:endParaRPr lang="en-US" altLang="ko-KR"/>
          </a:p>
          <a:p>
            <a:r>
              <a:rPr lang="en-US" altLang="ko-KR"/>
              <a:t>def …(…):</a:t>
            </a:r>
          </a:p>
          <a:p>
            <a:r>
              <a:rPr lang="en-US" altLang="ko-KR"/>
              <a:t>  …</a:t>
            </a:r>
          </a:p>
          <a:p>
            <a:endParaRPr lang="en-US" altLang="ko-KR"/>
          </a:p>
          <a:p>
            <a:r>
              <a:rPr lang="de-DE" altLang="ko-KR"/>
              <a:t>labels = [1, 0, 0, 1, 1, 1, 0, 1, 1, 1]</a:t>
            </a:r>
          </a:p>
          <a:p>
            <a:r>
              <a:rPr lang="de-DE" altLang="ko-KR"/>
              <a:t>guesses = [0, 1, 1, 1, 1, 0, 1, 0, 1, 0]</a:t>
            </a:r>
          </a:p>
          <a:p>
            <a:endParaRPr lang="de-DE" altLang="ko-KR"/>
          </a:p>
          <a:p>
            <a:r>
              <a:rPr lang="de-DE" altLang="ko-KR"/>
              <a:t>## </a:t>
            </a:r>
            <a:r>
              <a:rPr lang="ko-KR" altLang="en-US"/>
              <a:t>여기에 함수를 사용하여 결과를 돌려받는 코드가 들어감</a:t>
            </a:r>
            <a:endParaRPr lang="de-DE" altLang="ko-KR"/>
          </a:p>
          <a:p>
            <a:r>
              <a:rPr lang="de-DE" altLang="ko-KR"/>
              <a:t>…</a:t>
            </a:r>
          </a:p>
          <a:p>
            <a:endParaRPr lang="de-DE" altLang="ko-KR"/>
          </a:p>
          <a:p>
            <a:r>
              <a:rPr lang="en-US" altLang="ko-KR"/>
              <a:t>Print(‘Accuracy: %s’ % …)</a:t>
            </a:r>
          </a:p>
          <a:p>
            <a:r>
              <a:rPr lang="en-US" altLang="ko-KR"/>
              <a:t>Print(‘Recall: %s’ % …)</a:t>
            </a:r>
          </a:p>
          <a:p>
            <a:r>
              <a:rPr lang="en-US" altLang="ko-KR"/>
              <a:t>Print(‘Precision: %s’ % …)</a:t>
            </a:r>
          </a:p>
          <a:p>
            <a:r>
              <a:rPr lang="en-US" altLang="ko-KR"/>
              <a:t>Print(‘F1: %s’ % f…)</a:t>
            </a:r>
          </a:p>
        </p:txBody>
      </p:sp>
    </p:spTree>
    <p:extLst>
      <p:ext uri="{BB962C8B-B14F-4D97-AF65-F5344CB8AC3E}">
        <p14:creationId xmlns:p14="http://schemas.microsoft.com/office/powerpoint/2010/main" xmlns="" val="3764936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A35BC1C2-38D3-4B7D-B17A-8828D691E119}"/>
              </a:ext>
            </a:extLst>
          </p:cNvPr>
          <p:cNvSpPr>
            <a:spLocks noGrp="1"/>
          </p:cNvSpPr>
          <p:nvPr>
            <p:ph type="title"/>
          </p:nvPr>
        </p:nvSpPr>
        <p:spPr/>
        <p:txBody>
          <a:bodyPr/>
          <a:lstStyle/>
          <a:p>
            <a:r>
              <a:rPr lang="en-US" altLang="ko-KR"/>
              <a:t>Naïve Bayes</a:t>
            </a:r>
            <a:endParaRPr lang="ko-KR" altLang="en-US"/>
          </a:p>
        </p:txBody>
      </p:sp>
      <p:sp>
        <p:nvSpPr>
          <p:cNvPr id="3" name="부제목 2">
            <a:extLst>
              <a:ext uri="{FF2B5EF4-FFF2-40B4-BE49-F238E27FC236}">
                <a16:creationId xmlns:a16="http://schemas.microsoft.com/office/drawing/2014/main" xmlns="" id="{10FE2E72-571F-4BBA-9537-FA5888C448E8}"/>
              </a:ext>
            </a:extLst>
          </p:cNvPr>
          <p:cNvSpPr>
            <a:spLocks noGrp="1"/>
          </p:cNvSpPr>
          <p:nvPr>
            <p:ph type="subTitle" idx="1"/>
          </p:nvPr>
        </p:nvSpPr>
        <p:spPr/>
        <p:txBody>
          <a:bodyPr/>
          <a:lstStyle/>
          <a:p>
            <a:endParaRPr lang="ko-KR" altLang="en-US"/>
          </a:p>
        </p:txBody>
      </p:sp>
      <p:pic>
        <p:nvPicPr>
          <p:cNvPr id="5122" name="Picture 2">
            <a:extLst>
              <a:ext uri="{FF2B5EF4-FFF2-40B4-BE49-F238E27FC236}">
                <a16:creationId xmlns:a16="http://schemas.microsoft.com/office/drawing/2014/main" xmlns="" id="{B9C882E3-A383-4166-9E24-550F6C6F8201}"/>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73495" y="955076"/>
            <a:ext cx="6797013" cy="35212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1873032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a:extLst>
              <a:ext uri="{FF2B5EF4-FFF2-40B4-BE49-F238E27FC236}">
                <a16:creationId xmlns:a16="http://schemas.microsoft.com/office/drawing/2014/main" xmlns="" id="{D6EAB2FA-2DA2-4F5F-BD09-8C94B1AC7F8B}"/>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10363" y="2159764"/>
            <a:ext cx="5372100" cy="237172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제목 1">
            <a:extLst>
              <a:ext uri="{FF2B5EF4-FFF2-40B4-BE49-F238E27FC236}">
                <a16:creationId xmlns:a16="http://schemas.microsoft.com/office/drawing/2014/main" xmlns="" id="{17BC194C-4333-4EFF-B075-A46D8D7540CC}"/>
              </a:ext>
            </a:extLst>
          </p:cNvPr>
          <p:cNvSpPr>
            <a:spLocks noGrp="1"/>
          </p:cNvSpPr>
          <p:nvPr>
            <p:ph type="title"/>
          </p:nvPr>
        </p:nvSpPr>
        <p:spPr/>
        <p:txBody>
          <a:bodyPr/>
          <a:lstStyle/>
          <a:p>
            <a:r>
              <a:rPr lang="ko-KR" altLang="en-US"/>
              <a:t>너무 잘 맞춰서 문제야</a:t>
            </a:r>
            <a:r>
              <a:rPr lang="en-US" altLang="ko-KR"/>
              <a:t>? </a:t>
            </a:r>
            <a:r>
              <a:rPr lang="ko-KR" altLang="en-US"/>
              <a:t>머신러닝 오버피팅</a:t>
            </a:r>
          </a:p>
        </p:txBody>
      </p:sp>
      <p:sp>
        <p:nvSpPr>
          <p:cNvPr id="3" name="부제목 2">
            <a:extLst>
              <a:ext uri="{FF2B5EF4-FFF2-40B4-BE49-F238E27FC236}">
                <a16:creationId xmlns:a16="http://schemas.microsoft.com/office/drawing/2014/main" xmlns="" id="{1E3FE567-0BE8-4B35-B1BB-229ABF9F09D0}"/>
              </a:ext>
            </a:extLst>
          </p:cNvPr>
          <p:cNvSpPr>
            <a:spLocks noGrp="1"/>
          </p:cNvSpPr>
          <p:nvPr>
            <p:ph type="subTitle" idx="1"/>
          </p:nvPr>
        </p:nvSpPr>
        <p:spPr/>
        <p:txBody>
          <a:bodyPr/>
          <a:lstStyle/>
          <a:p>
            <a:endParaRPr lang="ko-KR" altLang="en-US"/>
          </a:p>
        </p:txBody>
      </p:sp>
      <p:sp>
        <p:nvSpPr>
          <p:cNvPr id="4" name="직사각형 3">
            <a:extLst>
              <a:ext uri="{FF2B5EF4-FFF2-40B4-BE49-F238E27FC236}">
                <a16:creationId xmlns:a16="http://schemas.microsoft.com/office/drawing/2014/main" xmlns="" id="{0CB926B9-2A63-4121-8D6C-65EB43207590}"/>
              </a:ext>
            </a:extLst>
          </p:cNvPr>
          <p:cNvSpPr/>
          <p:nvPr/>
        </p:nvSpPr>
        <p:spPr>
          <a:xfrm>
            <a:off x="510363" y="925969"/>
            <a:ext cx="8208335" cy="1183144"/>
          </a:xfrm>
          <a:prstGeom prst="rect">
            <a:avLst/>
          </a:prstGeom>
        </p:spPr>
        <p:txBody>
          <a:bodyPr wrap="square">
            <a:spAutoFit/>
          </a:bodyPr>
          <a:lstStyle/>
          <a:p>
            <a:pPr>
              <a:lnSpc>
                <a:spcPct val="130000"/>
              </a:lnSpc>
            </a:pPr>
            <a:r>
              <a:rPr lang="en-US" altLang="ko-KR"/>
              <a:t>overfitting</a:t>
            </a:r>
            <a:r>
              <a:rPr lang="ko-KR" altLang="en-US"/>
              <a:t>은 모델의 파라미터들을 학습 데이터에 너무 가깝게 맞췄을 때 발생하는 현상이다</a:t>
            </a:r>
            <a:r>
              <a:rPr lang="en-US" altLang="ko-KR"/>
              <a:t>.  </a:t>
            </a:r>
            <a:r>
              <a:rPr lang="ko-KR" altLang="en-US"/>
              <a:t>학습 데이터가 실제 세계에서 나타나는 방식과 완전히 똑같을 거라고 가정하면 학습 데이터 세트에 속한 각각의 개별 데이터들을 완벽하게 설명하기 위한 모델을 생성한다</a:t>
            </a:r>
            <a:r>
              <a:rPr lang="en-US" altLang="ko-KR"/>
              <a:t>.</a:t>
            </a:r>
          </a:p>
          <a:p>
            <a:pPr>
              <a:lnSpc>
                <a:spcPct val="130000"/>
              </a:lnSpc>
            </a:pPr>
            <a:r>
              <a:rPr lang="ko-KR" altLang="en-US"/>
              <a:t>일단 말로만 들었을 땐 좋을 수도 있는데 왜 문제라고 할까</a:t>
            </a:r>
            <a:r>
              <a:rPr lang="en-US" altLang="ko-KR"/>
              <a:t>?</a:t>
            </a:r>
            <a:endParaRPr lang="ko-KR" altLang="en-US"/>
          </a:p>
        </p:txBody>
      </p:sp>
      <p:sp>
        <p:nvSpPr>
          <p:cNvPr id="5" name="직사각형 4">
            <a:extLst>
              <a:ext uri="{FF2B5EF4-FFF2-40B4-BE49-F238E27FC236}">
                <a16:creationId xmlns:a16="http://schemas.microsoft.com/office/drawing/2014/main" xmlns="" id="{ED05E7F1-3108-497D-B2FE-BBCC59EBBD2C}"/>
              </a:ext>
            </a:extLst>
          </p:cNvPr>
          <p:cNvSpPr/>
          <p:nvPr/>
        </p:nvSpPr>
        <p:spPr>
          <a:xfrm>
            <a:off x="3721385" y="2323599"/>
            <a:ext cx="4965405" cy="1183144"/>
          </a:xfrm>
          <a:prstGeom prst="rect">
            <a:avLst/>
          </a:prstGeom>
        </p:spPr>
        <p:txBody>
          <a:bodyPr wrap="square">
            <a:spAutoFit/>
          </a:bodyPr>
          <a:lstStyle/>
          <a:p>
            <a:pPr>
              <a:lnSpc>
                <a:spcPct val="130000"/>
              </a:lnSpc>
            </a:pPr>
            <a:r>
              <a:rPr lang="ko-KR" altLang="en-US"/>
              <a:t>각 점들은 학습 데이터</a:t>
            </a:r>
            <a:r>
              <a:rPr lang="en-US" altLang="ko-KR"/>
              <a:t>, </a:t>
            </a:r>
            <a:r>
              <a:rPr lang="ko-KR" altLang="en-US"/>
              <a:t>선은 머신러닝이 생성한 모델이라고 볼 수 있다</a:t>
            </a:r>
            <a:r>
              <a:rPr lang="en-US" altLang="ko-KR"/>
              <a:t>. </a:t>
            </a:r>
            <a:r>
              <a:rPr lang="ko-KR" altLang="en-US"/>
              <a:t>이 모델은 개별 점들을 하나도 놓치고 싶지 않아서</a:t>
            </a:r>
            <a:r>
              <a:rPr lang="en-US" altLang="ko-KR"/>
              <a:t>, </a:t>
            </a:r>
            <a:r>
              <a:rPr lang="ko-KR" altLang="en-US"/>
              <a:t>이 현상을 어떻게든 완벽하게 설명하고 싶어서 요리조리 따라가며 선을 그리고 있다</a:t>
            </a:r>
            <a:r>
              <a:rPr lang="en-US" altLang="ko-KR"/>
              <a:t>.</a:t>
            </a:r>
            <a:endParaRPr lang="ko-KR" altLang="en-US"/>
          </a:p>
        </p:txBody>
      </p:sp>
      <p:sp>
        <p:nvSpPr>
          <p:cNvPr id="6" name="직사각형 5">
            <a:extLst>
              <a:ext uri="{FF2B5EF4-FFF2-40B4-BE49-F238E27FC236}">
                <a16:creationId xmlns:a16="http://schemas.microsoft.com/office/drawing/2014/main" xmlns="" id="{5BB52B62-1131-4565-A7A3-C84E12B530DF}"/>
              </a:ext>
            </a:extLst>
          </p:cNvPr>
          <p:cNvSpPr/>
          <p:nvPr/>
        </p:nvSpPr>
        <p:spPr>
          <a:xfrm>
            <a:off x="510362" y="3894977"/>
            <a:ext cx="8176427" cy="622991"/>
          </a:xfrm>
          <a:prstGeom prst="rect">
            <a:avLst/>
          </a:prstGeom>
        </p:spPr>
        <p:txBody>
          <a:bodyPr wrap="square">
            <a:spAutoFit/>
          </a:bodyPr>
          <a:lstStyle/>
          <a:p>
            <a:pPr>
              <a:lnSpc>
                <a:spcPct val="130000"/>
              </a:lnSpc>
            </a:pPr>
            <a:r>
              <a:rPr lang="ko-KR" altLang="en-US"/>
              <a:t>오버피팅은 너무 세밀하게 학습 데이터 하나하나를 다 설명하려고 하다보니 정작 중요한 패턴을 설명할 수 없게 되는 현상</a:t>
            </a:r>
          </a:p>
        </p:txBody>
      </p:sp>
    </p:spTree>
    <p:extLst>
      <p:ext uri="{BB962C8B-B14F-4D97-AF65-F5344CB8AC3E}">
        <p14:creationId xmlns:p14="http://schemas.microsoft.com/office/powerpoint/2010/main" xmlns="" val="3101526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CA6D67CC-3D13-4C36-89CC-2DD5672E4252}"/>
              </a:ext>
            </a:extLst>
          </p:cNvPr>
          <p:cNvSpPr>
            <a:spLocks noGrp="1"/>
          </p:cNvSpPr>
          <p:nvPr>
            <p:ph type="title"/>
          </p:nvPr>
        </p:nvSpPr>
        <p:spPr/>
        <p:txBody>
          <a:bodyPr/>
          <a:lstStyle/>
          <a:p>
            <a:r>
              <a:rPr lang="en-US" altLang="ko-KR"/>
              <a:t>Overfitting </a:t>
            </a:r>
            <a:r>
              <a:rPr lang="ko-KR" altLang="en-US"/>
              <a:t>문제를 해결하는 방법</a:t>
            </a:r>
          </a:p>
        </p:txBody>
      </p:sp>
      <p:sp>
        <p:nvSpPr>
          <p:cNvPr id="3" name="부제목 2">
            <a:extLst>
              <a:ext uri="{FF2B5EF4-FFF2-40B4-BE49-F238E27FC236}">
                <a16:creationId xmlns:a16="http://schemas.microsoft.com/office/drawing/2014/main" xmlns="" id="{C8E45C27-7D78-4BC5-ADE4-0A5FBE3D6D57}"/>
              </a:ext>
            </a:extLst>
          </p:cNvPr>
          <p:cNvSpPr>
            <a:spLocks noGrp="1"/>
          </p:cNvSpPr>
          <p:nvPr>
            <p:ph type="subTitle" idx="1"/>
          </p:nvPr>
        </p:nvSpPr>
        <p:spPr/>
        <p:txBody>
          <a:bodyPr/>
          <a:lstStyle/>
          <a:p>
            <a:endParaRPr lang="ko-KR" altLang="en-US"/>
          </a:p>
        </p:txBody>
      </p:sp>
      <p:grpSp>
        <p:nvGrpSpPr>
          <p:cNvPr id="16" name="그룹 15">
            <a:extLst>
              <a:ext uri="{FF2B5EF4-FFF2-40B4-BE49-F238E27FC236}">
                <a16:creationId xmlns:a16="http://schemas.microsoft.com/office/drawing/2014/main" xmlns="" id="{53B84C27-FFDB-409F-9F49-BCB97C2BCC39}"/>
              </a:ext>
            </a:extLst>
          </p:cNvPr>
          <p:cNvGrpSpPr/>
          <p:nvPr/>
        </p:nvGrpSpPr>
        <p:grpSpPr>
          <a:xfrm>
            <a:off x="632837" y="993912"/>
            <a:ext cx="3046027" cy="587768"/>
            <a:chOff x="632837" y="993912"/>
            <a:chExt cx="3046027" cy="587768"/>
          </a:xfrm>
        </p:grpSpPr>
        <p:sp>
          <p:nvSpPr>
            <p:cNvPr id="4" name="직사각형 3">
              <a:extLst>
                <a:ext uri="{FF2B5EF4-FFF2-40B4-BE49-F238E27FC236}">
                  <a16:creationId xmlns:a16="http://schemas.microsoft.com/office/drawing/2014/main" xmlns="" id="{3C3F4834-A1D4-4D73-84CE-D01D75515CDE}"/>
                </a:ext>
              </a:extLst>
            </p:cNvPr>
            <p:cNvSpPr/>
            <p:nvPr/>
          </p:nvSpPr>
          <p:spPr>
            <a:xfrm>
              <a:off x="632837" y="993912"/>
              <a:ext cx="3046027" cy="307777"/>
            </a:xfrm>
            <a:prstGeom prst="rect">
              <a:avLst/>
            </a:prstGeom>
          </p:spPr>
          <p:txBody>
            <a:bodyPr wrap="none">
              <a:spAutoFit/>
            </a:bodyPr>
            <a:lstStyle/>
            <a:p>
              <a:r>
                <a:rPr lang="en-US" altLang="ko-KR"/>
                <a:t>1. </a:t>
              </a:r>
              <a:r>
                <a:rPr lang="ko-KR" altLang="en-US"/>
                <a:t>일단 데이터부터 자세히 살펴보기</a:t>
              </a:r>
            </a:p>
          </p:txBody>
        </p:sp>
        <p:sp>
          <p:nvSpPr>
            <p:cNvPr id="9" name="직사각형 8">
              <a:extLst>
                <a:ext uri="{FF2B5EF4-FFF2-40B4-BE49-F238E27FC236}">
                  <a16:creationId xmlns:a16="http://schemas.microsoft.com/office/drawing/2014/main" xmlns="" id="{C4E8C6BA-5F6D-4E59-8B1B-B41EBD130942}"/>
                </a:ext>
              </a:extLst>
            </p:cNvPr>
            <p:cNvSpPr/>
            <p:nvPr/>
          </p:nvSpPr>
          <p:spPr>
            <a:xfrm>
              <a:off x="934097" y="1273903"/>
              <a:ext cx="2537874" cy="307777"/>
            </a:xfrm>
            <a:prstGeom prst="rect">
              <a:avLst/>
            </a:prstGeom>
          </p:spPr>
          <p:txBody>
            <a:bodyPr wrap="none">
              <a:spAutoFit/>
            </a:bodyPr>
            <a:lstStyle/>
            <a:p>
              <a:r>
                <a:rPr lang="ko-KR" altLang="en-US"/>
                <a:t>기술통계량</a:t>
              </a:r>
              <a:r>
                <a:rPr lang="en-US" altLang="ko-KR"/>
                <a:t>, </a:t>
              </a:r>
              <a:r>
                <a:rPr lang="ko-KR" altLang="en-US"/>
                <a:t>그룹통계</a:t>
              </a:r>
              <a:r>
                <a:rPr lang="en-US" altLang="ko-KR"/>
                <a:t>, </a:t>
              </a:r>
              <a:r>
                <a:rPr lang="ko-KR" altLang="en-US"/>
                <a:t>시각화</a:t>
              </a:r>
            </a:p>
          </p:txBody>
        </p:sp>
      </p:grpSp>
      <p:grpSp>
        <p:nvGrpSpPr>
          <p:cNvPr id="15" name="그룹 14">
            <a:extLst>
              <a:ext uri="{FF2B5EF4-FFF2-40B4-BE49-F238E27FC236}">
                <a16:creationId xmlns:a16="http://schemas.microsoft.com/office/drawing/2014/main" xmlns="" id="{282DBAF8-33A2-468E-A309-79F93EF6179F}"/>
              </a:ext>
            </a:extLst>
          </p:cNvPr>
          <p:cNvGrpSpPr/>
          <p:nvPr/>
        </p:nvGrpSpPr>
        <p:grpSpPr>
          <a:xfrm>
            <a:off x="1682164" y="1897408"/>
            <a:ext cx="3786509" cy="587768"/>
            <a:chOff x="1682164" y="2000190"/>
            <a:chExt cx="3786509" cy="587768"/>
          </a:xfrm>
        </p:grpSpPr>
        <p:sp>
          <p:nvSpPr>
            <p:cNvPr id="5" name="직사각형 4">
              <a:extLst>
                <a:ext uri="{FF2B5EF4-FFF2-40B4-BE49-F238E27FC236}">
                  <a16:creationId xmlns:a16="http://schemas.microsoft.com/office/drawing/2014/main" xmlns="" id="{353CC540-8740-420B-BC88-EB4B51F46C3B}"/>
                </a:ext>
              </a:extLst>
            </p:cNvPr>
            <p:cNvSpPr/>
            <p:nvPr/>
          </p:nvSpPr>
          <p:spPr>
            <a:xfrm>
              <a:off x="1682164" y="2000190"/>
              <a:ext cx="3405099" cy="307777"/>
            </a:xfrm>
            <a:prstGeom prst="rect">
              <a:avLst/>
            </a:prstGeom>
          </p:spPr>
          <p:txBody>
            <a:bodyPr wrap="none">
              <a:spAutoFit/>
            </a:bodyPr>
            <a:lstStyle/>
            <a:p>
              <a:r>
                <a:rPr lang="en-US" altLang="ko-KR"/>
                <a:t>2. </a:t>
              </a:r>
              <a:r>
                <a:rPr lang="ko-KR" altLang="en-US"/>
                <a:t>적절하게 수집된 데이터인지 확인하기</a:t>
              </a:r>
            </a:p>
          </p:txBody>
        </p:sp>
        <p:sp>
          <p:nvSpPr>
            <p:cNvPr id="10" name="직사각형 9">
              <a:extLst>
                <a:ext uri="{FF2B5EF4-FFF2-40B4-BE49-F238E27FC236}">
                  <a16:creationId xmlns:a16="http://schemas.microsoft.com/office/drawing/2014/main" xmlns="" id="{BAA39477-FA01-48BE-9183-B1A63D08E0B6}"/>
                </a:ext>
              </a:extLst>
            </p:cNvPr>
            <p:cNvSpPr/>
            <p:nvPr/>
          </p:nvSpPr>
          <p:spPr>
            <a:xfrm>
              <a:off x="1983424" y="2280181"/>
              <a:ext cx="3485249" cy="307777"/>
            </a:xfrm>
            <a:prstGeom prst="rect">
              <a:avLst/>
            </a:prstGeom>
          </p:spPr>
          <p:txBody>
            <a:bodyPr wrap="none">
              <a:spAutoFit/>
            </a:bodyPr>
            <a:lstStyle/>
            <a:p>
              <a:r>
                <a:rPr lang="ko-KR" altLang="en-US"/>
                <a:t>데이터는 모든 집단으로 부터 골고루 수집</a:t>
              </a:r>
            </a:p>
          </p:txBody>
        </p:sp>
      </p:grpSp>
      <p:grpSp>
        <p:nvGrpSpPr>
          <p:cNvPr id="14" name="그룹 13">
            <a:extLst>
              <a:ext uri="{FF2B5EF4-FFF2-40B4-BE49-F238E27FC236}">
                <a16:creationId xmlns:a16="http://schemas.microsoft.com/office/drawing/2014/main" xmlns="" id="{2986D5F2-F989-410A-BC89-4A47F9253417}"/>
              </a:ext>
            </a:extLst>
          </p:cNvPr>
          <p:cNvGrpSpPr/>
          <p:nvPr/>
        </p:nvGrpSpPr>
        <p:grpSpPr>
          <a:xfrm>
            <a:off x="2911104" y="2800904"/>
            <a:ext cx="5110590" cy="587768"/>
            <a:chOff x="2911104" y="3006468"/>
            <a:chExt cx="5110590" cy="587768"/>
          </a:xfrm>
        </p:grpSpPr>
        <p:sp>
          <p:nvSpPr>
            <p:cNvPr id="6" name="직사각형 5">
              <a:extLst>
                <a:ext uri="{FF2B5EF4-FFF2-40B4-BE49-F238E27FC236}">
                  <a16:creationId xmlns:a16="http://schemas.microsoft.com/office/drawing/2014/main" xmlns="" id="{5324C775-FC07-4006-8BA2-77A3FBDBD8A5}"/>
                </a:ext>
              </a:extLst>
            </p:cNvPr>
            <p:cNvSpPr/>
            <p:nvPr/>
          </p:nvSpPr>
          <p:spPr>
            <a:xfrm>
              <a:off x="2911104" y="3006468"/>
              <a:ext cx="3321743" cy="307777"/>
            </a:xfrm>
            <a:prstGeom prst="rect">
              <a:avLst/>
            </a:prstGeom>
          </p:spPr>
          <p:txBody>
            <a:bodyPr wrap="none">
              <a:spAutoFit/>
            </a:bodyPr>
            <a:lstStyle/>
            <a:p>
              <a:r>
                <a:rPr lang="en-US" altLang="ko-KR"/>
                <a:t>3. </a:t>
              </a:r>
              <a:r>
                <a:rPr lang="ko-KR" altLang="en-US"/>
                <a:t>학습 데이터 보강</a:t>
              </a:r>
              <a:r>
                <a:rPr lang="en-US" altLang="ko-KR"/>
                <a:t>(Augmentation)</a:t>
              </a:r>
              <a:r>
                <a:rPr lang="ko-KR" altLang="en-US"/>
                <a:t>하기</a:t>
              </a:r>
            </a:p>
          </p:txBody>
        </p:sp>
        <p:sp>
          <p:nvSpPr>
            <p:cNvPr id="11" name="직사각형 10">
              <a:extLst>
                <a:ext uri="{FF2B5EF4-FFF2-40B4-BE49-F238E27FC236}">
                  <a16:creationId xmlns:a16="http://schemas.microsoft.com/office/drawing/2014/main" xmlns="" id="{0E9DECB0-C4BE-40A8-9A46-1DCFD6570641}"/>
                </a:ext>
              </a:extLst>
            </p:cNvPr>
            <p:cNvSpPr/>
            <p:nvPr/>
          </p:nvSpPr>
          <p:spPr>
            <a:xfrm>
              <a:off x="3212364" y="3286459"/>
              <a:ext cx="4809330" cy="307777"/>
            </a:xfrm>
            <a:prstGeom prst="rect">
              <a:avLst/>
            </a:prstGeom>
          </p:spPr>
          <p:txBody>
            <a:bodyPr wrap="none">
              <a:spAutoFit/>
            </a:bodyPr>
            <a:lstStyle/>
            <a:p>
              <a:r>
                <a:rPr lang="ko-KR" altLang="en-US"/>
                <a:t>모두 착한 데이터일 필요는 없다</a:t>
              </a:r>
              <a:r>
                <a:rPr lang="en-US" altLang="ko-KR"/>
                <a:t>. </a:t>
              </a:r>
              <a:r>
                <a:rPr lang="ko-KR" altLang="en-US"/>
                <a:t>찌그러진 이미지</a:t>
              </a:r>
              <a:r>
                <a:rPr lang="en-US" altLang="ko-KR"/>
                <a:t>, </a:t>
              </a:r>
              <a:r>
                <a:rPr lang="ko-KR" altLang="en-US"/>
                <a:t>검은 양</a:t>
              </a:r>
            </a:p>
          </p:txBody>
        </p:sp>
      </p:grpSp>
      <p:grpSp>
        <p:nvGrpSpPr>
          <p:cNvPr id="13" name="그룹 12">
            <a:extLst>
              <a:ext uri="{FF2B5EF4-FFF2-40B4-BE49-F238E27FC236}">
                <a16:creationId xmlns:a16="http://schemas.microsoft.com/office/drawing/2014/main" xmlns="" id="{806DA79A-4E38-4DEC-B141-50CEEE31BB48}"/>
              </a:ext>
            </a:extLst>
          </p:cNvPr>
          <p:cNvGrpSpPr/>
          <p:nvPr/>
        </p:nvGrpSpPr>
        <p:grpSpPr>
          <a:xfrm>
            <a:off x="424269" y="3704399"/>
            <a:ext cx="6606296" cy="587768"/>
            <a:chOff x="424269" y="4012746"/>
            <a:chExt cx="6606296" cy="587768"/>
          </a:xfrm>
        </p:grpSpPr>
        <p:sp>
          <p:nvSpPr>
            <p:cNvPr id="7" name="직사각형 6">
              <a:extLst>
                <a:ext uri="{FF2B5EF4-FFF2-40B4-BE49-F238E27FC236}">
                  <a16:creationId xmlns:a16="http://schemas.microsoft.com/office/drawing/2014/main" xmlns="" id="{6F551C9A-C63C-4277-91E4-3361EBD2B6B9}"/>
                </a:ext>
              </a:extLst>
            </p:cNvPr>
            <p:cNvSpPr/>
            <p:nvPr/>
          </p:nvSpPr>
          <p:spPr>
            <a:xfrm>
              <a:off x="2387748" y="4012746"/>
              <a:ext cx="4368504" cy="307777"/>
            </a:xfrm>
            <a:prstGeom prst="rect">
              <a:avLst/>
            </a:prstGeom>
          </p:spPr>
          <p:txBody>
            <a:bodyPr wrap="none">
              <a:spAutoFit/>
            </a:bodyPr>
            <a:lstStyle/>
            <a:p>
              <a:r>
                <a:rPr lang="en-US" altLang="ko-KR"/>
                <a:t>4. </a:t>
              </a:r>
              <a:r>
                <a:rPr lang="ko-KR" altLang="en-US"/>
                <a:t>학습 데이터에 포함될 특성</a:t>
              </a:r>
              <a:r>
                <a:rPr lang="en-US" altLang="ko-KR"/>
                <a:t>(featureset)</a:t>
              </a:r>
              <a:r>
                <a:rPr lang="ko-KR" altLang="en-US"/>
                <a:t>을 제한하기</a:t>
              </a:r>
            </a:p>
          </p:txBody>
        </p:sp>
        <p:sp>
          <p:nvSpPr>
            <p:cNvPr id="12" name="직사각형 11">
              <a:extLst>
                <a:ext uri="{FF2B5EF4-FFF2-40B4-BE49-F238E27FC236}">
                  <a16:creationId xmlns:a16="http://schemas.microsoft.com/office/drawing/2014/main" xmlns="" id="{D38C6305-4E45-4E74-98FE-FDE3F6218DEE}"/>
                </a:ext>
              </a:extLst>
            </p:cNvPr>
            <p:cNvSpPr/>
            <p:nvPr/>
          </p:nvSpPr>
          <p:spPr>
            <a:xfrm>
              <a:off x="424269" y="4292737"/>
              <a:ext cx="6606296" cy="307777"/>
            </a:xfrm>
            <a:prstGeom prst="rect">
              <a:avLst/>
            </a:prstGeom>
          </p:spPr>
          <p:txBody>
            <a:bodyPr wrap="none">
              <a:spAutoFit/>
            </a:bodyPr>
            <a:lstStyle/>
            <a:p>
              <a:r>
                <a:rPr lang="ko-KR" altLang="en-US"/>
                <a:t>어떤 특성이 모델에 영향을 과도하게 미치는 경우에는 오히려 해당 특성을 제거</a:t>
              </a:r>
            </a:p>
          </p:txBody>
        </p:sp>
      </p:grpSp>
    </p:spTree>
    <p:extLst>
      <p:ext uri="{BB962C8B-B14F-4D97-AF65-F5344CB8AC3E}">
        <p14:creationId xmlns:p14="http://schemas.microsoft.com/office/powerpoint/2010/main" xmlns="" val="37787215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EFD6171-0AE6-4FAB-B58F-A8050195E141}"/>
              </a:ext>
            </a:extLst>
          </p:cNvPr>
          <p:cNvSpPr>
            <a:spLocks noGrp="1"/>
          </p:cNvSpPr>
          <p:nvPr>
            <p:ph type="ctrTitle"/>
          </p:nvPr>
        </p:nvSpPr>
        <p:spPr/>
        <p:txBody>
          <a:bodyPr/>
          <a:lstStyle/>
          <a:p>
            <a:r>
              <a:rPr lang="ko-KR" altLang="en-US"/>
              <a:t>선형회귀 및 로지스틱 회귀</a:t>
            </a:r>
          </a:p>
        </p:txBody>
      </p:sp>
      <p:sp>
        <p:nvSpPr>
          <p:cNvPr id="3" name="부제목 2">
            <a:extLst>
              <a:ext uri="{FF2B5EF4-FFF2-40B4-BE49-F238E27FC236}">
                <a16:creationId xmlns:a16="http://schemas.microsoft.com/office/drawing/2014/main" xmlns="" id="{BAA0EB82-1963-4F56-9472-31D0D63695AC}"/>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xmlns="" val="778944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9C5BB989-A60E-45B2-866B-AF5943A32187}"/>
              </a:ext>
            </a:extLst>
          </p:cNvPr>
          <p:cNvSpPr>
            <a:spLocks noGrp="1"/>
          </p:cNvSpPr>
          <p:nvPr>
            <p:ph type="title"/>
          </p:nvPr>
        </p:nvSpPr>
        <p:spPr/>
        <p:txBody>
          <a:bodyPr/>
          <a:lstStyle/>
          <a:p>
            <a:r>
              <a:rPr lang="ko-KR" altLang="en-US"/>
              <a:t>손실함수</a:t>
            </a:r>
          </a:p>
        </p:txBody>
      </p:sp>
      <p:sp>
        <p:nvSpPr>
          <p:cNvPr id="3" name="부제목 2">
            <a:extLst>
              <a:ext uri="{FF2B5EF4-FFF2-40B4-BE49-F238E27FC236}">
                <a16:creationId xmlns:a16="http://schemas.microsoft.com/office/drawing/2014/main" xmlns="" id="{2BD11BC0-CD85-4EB4-B9DA-8B5647F83BED}"/>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xmlns="" id="{EE942E28-693B-48D1-B8DD-9635122C7B96}"/>
              </a:ext>
            </a:extLst>
          </p:cNvPr>
          <p:cNvPicPr>
            <a:picLocks noChangeAspect="1"/>
          </p:cNvPicPr>
          <p:nvPr/>
        </p:nvPicPr>
        <p:blipFill>
          <a:blip r:embed="rId2"/>
          <a:stretch>
            <a:fillRect/>
          </a:stretch>
        </p:blipFill>
        <p:spPr>
          <a:xfrm>
            <a:off x="1769656" y="914600"/>
            <a:ext cx="5200650" cy="2724150"/>
          </a:xfrm>
          <a:prstGeom prst="rect">
            <a:avLst/>
          </a:prstGeom>
        </p:spPr>
      </p:pic>
      <p:sp>
        <p:nvSpPr>
          <p:cNvPr id="5" name="TextBox 4">
            <a:extLst>
              <a:ext uri="{FF2B5EF4-FFF2-40B4-BE49-F238E27FC236}">
                <a16:creationId xmlns:a16="http://schemas.microsoft.com/office/drawing/2014/main" xmlns="" id="{AE4B0153-E562-4543-A617-C0AC79D79841}"/>
              </a:ext>
            </a:extLst>
          </p:cNvPr>
          <p:cNvSpPr txBox="1"/>
          <p:nvPr/>
        </p:nvSpPr>
        <p:spPr>
          <a:xfrm>
            <a:off x="818706" y="3638750"/>
            <a:ext cx="7989688" cy="523220"/>
          </a:xfrm>
          <a:prstGeom prst="rect">
            <a:avLst/>
          </a:prstGeom>
          <a:noFill/>
        </p:spPr>
        <p:txBody>
          <a:bodyPr wrap="none" rtlCol="0">
            <a:spAutoFit/>
          </a:bodyPr>
          <a:lstStyle/>
          <a:p>
            <a:r>
              <a:rPr lang="ko-KR" altLang="en-US"/>
              <a:t>실제값과 예측값의 차이를 손실</a:t>
            </a:r>
            <a:r>
              <a:rPr lang="en-US" altLang="ko-KR"/>
              <a:t>(Loss), </a:t>
            </a:r>
            <a:r>
              <a:rPr lang="ko-KR" altLang="en-US"/>
              <a:t>이를 측정하는 함수가 손실함수</a:t>
            </a:r>
            <a:r>
              <a:rPr lang="en-US" altLang="ko-KR"/>
              <a:t>(</a:t>
            </a:r>
            <a:r>
              <a:rPr lang="ko-KR" altLang="en-US"/>
              <a:t>앞서 엔트로피도 손실함수</a:t>
            </a:r>
            <a:r>
              <a:rPr lang="en-US" altLang="ko-KR"/>
              <a:t>) </a:t>
            </a:r>
          </a:p>
          <a:p>
            <a:r>
              <a:rPr lang="ko-KR" altLang="en-US"/>
              <a:t>손실이 작다면 예측이 잘되고 있다는 의미</a:t>
            </a:r>
            <a:r>
              <a:rPr lang="en-US" altLang="ko-KR"/>
              <a:t>. </a:t>
            </a:r>
            <a:endParaRPr lang="ko-KR" altLang="en-US"/>
          </a:p>
        </p:txBody>
      </p:sp>
    </p:spTree>
    <p:extLst>
      <p:ext uri="{BB962C8B-B14F-4D97-AF65-F5344CB8AC3E}">
        <p14:creationId xmlns:p14="http://schemas.microsoft.com/office/powerpoint/2010/main" xmlns="" val="24316630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A480D5F-A0EE-4FF8-BAEC-51FCB6A23B05}"/>
              </a:ext>
            </a:extLst>
          </p:cNvPr>
          <p:cNvSpPr>
            <a:spLocks noGrp="1"/>
          </p:cNvSpPr>
          <p:nvPr>
            <p:ph type="title"/>
          </p:nvPr>
        </p:nvSpPr>
        <p:spPr/>
        <p:txBody>
          <a:bodyPr/>
          <a:lstStyle/>
          <a:p>
            <a:r>
              <a:rPr lang="ko-KR" altLang="en-US"/>
              <a:t>손실함수들</a:t>
            </a:r>
          </a:p>
        </p:txBody>
      </p:sp>
      <p:sp>
        <p:nvSpPr>
          <p:cNvPr id="3" name="부제목 2">
            <a:extLst>
              <a:ext uri="{FF2B5EF4-FFF2-40B4-BE49-F238E27FC236}">
                <a16:creationId xmlns:a16="http://schemas.microsoft.com/office/drawing/2014/main" xmlns="" id="{7E4541E1-8B95-4C6C-A06C-E438EDF86C22}"/>
              </a:ext>
            </a:extLst>
          </p:cNvPr>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xmlns="" id="{C0500690-5710-4A9A-8B57-59A33BE4DED2}"/>
              </a:ext>
            </a:extLst>
          </p:cNvPr>
          <p:cNvPicPr>
            <a:picLocks noChangeAspect="1"/>
          </p:cNvPicPr>
          <p:nvPr/>
        </p:nvPicPr>
        <p:blipFill>
          <a:blip r:embed="rId2">
            <a:extLst>
              <a:ext uri="{BEBA8EAE-BF5A-486C-A8C5-ECC9F3942E4B}">
                <a14:imgProps xmlns:a14="http://schemas.microsoft.com/office/drawing/2010/main" xmlns="">
                  <a14:imgLayer r:embed="rId3">
                    <a14:imgEffect>
                      <a14:backgroundRemoval t="3943" b="93907" l="1811" r="98189"/>
                    </a14:imgEffect>
                  </a14:imgLayer>
                </a14:imgProps>
              </a:ext>
            </a:extLst>
          </a:blip>
          <a:stretch>
            <a:fillRect/>
          </a:stretch>
        </p:blipFill>
        <p:spPr>
          <a:xfrm>
            <a:off x="631418" y="914600"/>
            <a:ext cx="4733925" cy="2657475"/>
          </a:xfrm>
          <a:prstGeom prst="rect">
            <a:avLst/>
          </a:prstGeom>
        </p:spPr>
      </p:pic>
      <mc:AlternateContent xmlns:mc="http://schemas.openxmlformats.org/markup-compatibility/2006">
        <mc:Choice xmlns:a14="http://schemas.microsoft.com/office/drawing/2010/main" xmlns="" Requires="a14">
          <p:sp>
            <p:nvSpPr>
              <p:cNvPr id="9" name="TextBox 8">
                <a:extLst>
                  <a:ext uri="{FF2B5EF4-FFF2-40B4-BE49-F238E27FC236}">
                    <a16:creationId xmlns:a16="http://schemas.microsoft.com/office/drawing/2014/main" id="{EF86625E-D0E9-4031-AB56-BF8B301C2CC8}"/>
                  </a:ext>
                </a:extLst>
              </p:cNvPr>
              <p:cNvSpPr txBox="1"/>
              <p:nvPr/>
            </p:nvSpPr>
            <p:spPr>
              <a:xfrm>
                <a:off x="1956391" y="896062"/>
                <a:ext cx="224343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altLang="ko-KR" sz="3200" b="0" i="1" smtClean="0">
                              <a:latin typeface="Cambria Math" panose="02040503050406030204" pitchFamily="18" charset="0"/>
                            </a:rPr>
                          </m:ctrlPr>
                        </m:funcPr>
                        <m:fName>
                          <m:r>
                            <a:rPr lang="en-US" altLang="ko-KR" sz="3200" b="0" i="1" smtClean="0">
                              <a:latin typeface="Cambria Math" panose="02040503050406030204" pitchFamily="18" charset="0"/>
                            </a:rPr>
                            <m:t>𝑚𝑖𝑛</m:t>
                          </m:r>
                        </m:fName>
                        <m:e>
                          <m:r>
                            <a:rPr lang="en-US" altLang="ko-KR" sz="3200" b="0" i="1" smtClean="0">
                              <a:latin typeface="Cambria Math" panose="02040503050406030204" pitchFamily="18" charset="0"/>
                            </a:rPr>
                            <m:t>𝐿</m:t>
                          </m:r>
                          <m:r>
                            <a:rPr lang="en-US" altLang="ko-KR" sz="3200" b="0" i="1" smtClean="0">
                              <a:latin typeface="Cambria Math" panose="02040503050406030204" pitchFamily="18" charset="0"/>
                            </a:rPr>
                            <m:t>(</m:t>
                          </m:r>
                          <m:r>
                            <a:rPr lang="en-US" altLang="ko-KR" sz="3200" b="0" i="1" smtClean="0">
                              <a:latin typeface="Cambria Math" panose="02040503050406030204" pitchFamily="18" charset="0"/>
                            </a:rPr>
                            <m:t>𝑦</m:t>
                          </m:r>
                          <m:r>
                            <a:rPr lang="en-US" altLang="ko-KR" sz="3200" b="0" i="1" smtClean="0">
                              <a:latin typeface="Cambria Math" panose="02040503050406030204" pitchFamily="18" charset="0"/>
                            </a:rPr>
                            <m:t>, </m:t>
                          </m:r>
                          <m:acc>
                            <m:accPr>
                              <m:chr m:val="̂"/>
                              <m:ctrlPr>
                                <a:rPr lang="en-US" altLang="ko-KR" sz="3200" b="0" i="1" smtClean="0">
                                  <a:latin typeface="Cambria Math" panose="02040503050406030204" pitchFamily="18" charset="0"/>
                                </a:rPr>
                              </m:ctrlPr>
                            </m:accPr>
                            <m:e>
                              <m:r>
                                <a:rPr lang="en-US" altLang="ko-KR" sz="3200" b="0" i="1" smtClean="0">
                                  <a:latin typeface="Cambria Math" panose="02040503050406030204" pitchFamily="18" charset="0"/>
                                </a:rPr>
                                <m:t>𝑦</m:t>
                              </m:r>
                            </m:e>
                          </m:acc>
                          <m:r>
                            <a:rPr lang="en-US" altLang="ko-KR" sz="3200" b="0" i="1" smtClean="0">
                              <a:latin typeface="Cambria Math" panose="02040503050406030204" pitchFamily="18" charset="0"/>
                            </a:rPr>
                            <m:t>)</m:t>
                          </m:r>
                        </m:e>
                      </m:func>
                    </m:oMath>
                  </m:oMathPara>
                </a14:m>
                <a:endParaRPr lang="ko-KR" altLang="en-US" sz="3200" i="1">
                  <a:latin typeface="Times New Roman" panose="02020603050405020304" pitchFamily="18" charset="0"/>
                  <a:cs typeface="Times New Roman" panose="02020603050405020304" pitchFamily="18" charset="0"/>
                </a:endParaRPr>
              </a:p>
            </p:txBody>
          </p:sp>
        </mc:Choice>
        <mc:Fallback>
          <p:sp>
            <p:nvSpPr>
              <p:cNvPr id="9" name="TextBox 8">
                <a:extLst>
                  <a:ext uri="{FF2B5EF4-FFF2-40B4-BE49-F238E27FC236}">
                    <a16:creationId xmlns:a16="http://schemas.microsoft.com/office/drawing/2014/main" xmlns="" xmlns:a14="http://schemas.microsoft.com/office/drawing/2010/main" id="{EF86625E-D0E9-4031-AB56-BF8B301C2CC8}"/>
                  </a:ext>
                </a:extLst>
              </p:cNvPr>
              <p:cNvSpPr txBox="1">
                <a:spLocks noRot="1" noChangeAspect="1" noMove="1" noResize="1" noEditPoints="1" noAdjustHandles="1" noChangeArrowheads="1" noChangeShapeType="1" noTextEdit="1"/>
              </p:cNvSpPr>
              <p:nvPr/>
            </p:nvSpPr>
            <p:spPr>
              <a:xfrm>
                <a:off x="1956391" y="896062"/>
                <a:ext cx="2243435" cy="58477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xmlns="" Requires="a14">
          <p:sp>
            <p:nvSpPr>
              <p:cNvPr id="10" name="TextBox 9">
                <a:extLst>
                  <a:ext uri="{FF2B5EF4-FFF2-40B4-BE49-F238E27FC236}">
                    <a16:creationId xmlns:a16="http://schemas.microsoft.com/office/drawing/2014/main" id="{4E4C6729-1F66-4F97-BC57-8292082240CA}"/>
                  </a:ext>
                </a:extLst>
              </p:cNvPr>
              <p:cNvSpPr txBox="1"/>
              <p:nvPr/>
            </p:nvSpPr>
            <p:spPr>
              <a:xfrm>
                <a:off x="5975498" y="640750"/>
                <a:ext cx="2479333"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𝐿</m:t>
                      </m:r>
                      <m:r>
                        <a:rPr lang="en-US" altLang="ko-KR" sz="2400" b="0" i="1" smtClean="0">
                          <a:latin typeface="Cambria Math" panose="02040503050406030204" pitchFamily="18" charset="0"/>
                        </a:rPr>
                        <m:t>=</m:t>
                      </m:r>
                      <m:f>
                        <m:fPr>
                          <m:ctrlPr>
                            <a:rPr lang="en-US" altLang="ko-KR" sz="2400" b="0" i="1" smtClean="0">
                              <a:latin typeface="Cambria Math" panose="02040503050406030204" pitchFamily="18" charset="0"/>
                            </a:rPr>
                          </m:ctrlPr>
                        </m:fPr>
                        <m:num>
                          <m:r>
                            <a:rPr lang="en-US" altLang="ko-KR" sz="2400" b="0" i="1" smtClean="0">
                              <a:latin typeface="Cambria Math" panose="02040503050406030204" pitchFamily="18" charset="0"/>
                            </a:rPr>
                            <m:t>1</m:t>
                          </m:r>
                        </m:num>
                        <m:den>
                          <m:r>
                            <a:rPr lang="en-US" altLang="ko-KR" sz="2400" b="0" i="1" smtClean="0">
                              <a:latin typeface="Cambria Math" panose="02040503050406030204" pitchFamily="18" charset="0"/>
                            </a:rPr>
                            <m:t>𝑛</m:t>
                          </m:r>
                        </m:den>
                      </m:f>
                      <m:nary>
                        <m:naryPr>
                          <m:chr m:val="∑"/>
                          <m:ctrlPr>
                            <a:rPr lang="en-US" altLang="ko-KR" sz="2400" b="0" i="1" smtClean="0">
                              <a:latin typeface="Cambria Math" panose="02040503050406030204" pitchFamily="18" charset="0"/>
                            </a:rPr>
                          </m:ctrlPr>
                        </m:naryPr>
                        <m:sub>
                          <m:r>
                            <m:rPr>
                              <m:brk m:alnAt="23"/>
                            </m:rPr>
                            <a:rPr lang="en-US" altLang="ko-KR" sz="2400" b="0" i="1" smtClean="0">
                              <a:latin typeface="Cambria Math" panose="02040503050406030204" pitchFamily="18" charset="0"/>
                            </a:rPr>
                            <m:t>𝑖</m:t>
                          </m:r>
                          <m:r>
                            <a:rPr lang="en-US" altLang="ko-KR" sz="2400" b="0" i="1" smtClean="0">
                              <a:latin typeface="Cambria Math" panose="02040503050406030204" pitchFamily="18" charset="0"/>
                            </a:rPr>
                            <m:t>=1</m:t>
                          </m:r>
                        </m:sub>
                        <m:sup>
                          <m:r>
                            <a:rPr lang="en-US" altLang="ko-KR" sz="2400" b="0" i="1" smtClean="0">
                              <a:latin typeface="Cambria Math" panose="02040503050406030204" pitchFamily="18" charset="0"/>
                            </a:rPr>
                            <m:t>𝑛</m:t>
                          </m:r>
                        </m:sup>
                        <m:e>
                          <m:d>
                            <m:dPr>
                              <m:begChr m:val="|"/>
                              <m:endChr m:val="|"/>
                              <m:ctrlPr>
                                <a:rPr lang="en-US" altLang="ko-KR" sz="2400" b="0" i="1" smtClean="0">
                                  <a:latin typeface="Cambria Math" panose="02040503050406030204" pitchFamily="18" charset="0"/>
                                </a:rPr>
                              </m:ctrlPr>
                            </m:dPr>
                            <m:e>
                              <m:sSub>
                                <m:sSubPr>
                                  <m:ctrlPr>
                                    <a:rPr lang="en-US" altLang="ko-KR" sz="2400" b="0" i="1" smtClean="0">
                                      <a:latin typeface="Cambria Math" panose="02040503050406030204" pitchFamily="18" charset="0"/>
                                    </a:rPr>
                                  </m:ctrlPr>
                                </m:sSubPr>
                                <m:e>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𝑦</m:t>
                                      </m:r>
                                    </m:e>
                                  </m:acc>
                                </m:e>
                                <m:sub>
                                  <m:r>
                                    <a:rPr lang="en-US" altLang="ko-KR" sz="2400" b="0" i="1" smtClean="0">
                                      <a:latin typeface="Cambria Math" panose="02040503050406030204" pitchFamily="18" charset="0"/>
                                    </a:rPr>
                                    <m:t>𝑖</m:t>
                                  </m:r>
                                </m:sub>
                              </m:sSub>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𝑦</m:t>
                              </m:r>
                            </m:e>
                          </m:d>
                        </m:e>
                      </m:nary>
                    </m:oMath>
                  </m:oMathPara>
                </a14:m>
                <a:endParaRPr lang="ko-KR" altLang="en-US" sz="2400"/>
              </a:p>
            </p:txBody>
          </p:sp>
        </mc:Choice>
        <mc:Fallback>
          <p:sp>
            <p:nvSpPr>
              <p:cNvPr id="10" name="TextBox 9">
                <a:extLst>
                  <a:ext uri="{FF2B5EF4-FFF2-40B4-BE49-F238E27FC236}">
                    <a16:creationId xmlns:a16="http://schemas.microsoft.com/office/drawing/2014/main" xmlns="" xmlns:a14="http://schemas.microsoft.com/office/drawing/2010/main" id="{4E4C6729-1F66-4F97-BC57-8292082240CA}"/>
                  </a:ext>
                </a:extLst>
              </p:cNvPr>
              <p:cNvSpPr txBox="1">
                <a:spLocks noRot="1" noChangeAspect="1" noMove="1" noResize="1" noEditPoints="1" noAdjustHandles="1" noChangeArrowheads="1" noChangeShapeType="1" noTextEdit="1"/>
              </p:cNvSpPr>
              <p:nvPr/>
            </p:nvSpPr>
            <p:spPr>
              <a:xfrm>
                <a:off x="5975498" y="640750"/>
                <a:ext cx="2479333"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xmlns="" Requires="a14">
          <p:sp>
            <p:nvSpPr>
              <p:cNvPr id="11" name="TextBox 10">
                <a:extLst>
                  <a:ext uri="{FF2B5EF4-FFF2-40B4-BE49-F238E27FC236}">
                    <a16:creationId xmlns:a16="http://schemas.microsoft.com/office/drawing/2014/main" id="{38B8EDA9-F64D-4306-BF2E-5F7B53CFDF5F}"/>
                  </a:ext>
                </a:extLst>
              </p:cNvPr>
              <p:cNvSpPr txBox="1"/>
              <p:nvPr/>
            </p:nvSpPr>
            <p:spPr>
              <a:xfrm>
                <a:off x="4571976" y="1905391"/>
                <a:ext cx="2682594"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𝐿</m:t>
                      </m:r>
                      <m:r>
                        <a:rPr lang="en-US" altLang="ko-KR" sz="2400" b="0" i="1" smtClean="0">
                          <a:latin typeface="Cambria Math" panose="02040503050406030204" pitchFamily="18" charset="0"/>
                        </a:rPr>
                        <m:t>=</m:t>
                      </m:r>
                      <m:f>
                        <m:fPr>
                          <m:ctrlPr>
                            <a:rPr lang="en-US" altLang="ko-KR" sz="2400" b="0" i="1" smtClean="0">
                              <a:latin typeface="Cambria Math" panose="02040503050406030204" pitchFamily="18" charset="0"/>
                            </a:rPr>
                          </m:ctrlPr>
                        </m:fPr>
                        <m:num>
                          <m:r>
                            <a:rPr lang="en-US" altLang="ko-KR" sz="2400" b="0" i="1" smtClean="0">
                              <a:latin typeface="Cambria Math" panose="02040503050406030204" pitchFamily="18" charset="0"/>
                            </a:rPr>
                            <m:t>1</m:t>
                          </m:r>
                        </m:num>
                        <m:den>
                          <m:r>
                            <a:rPr lang="en-US" altLang="ko-KR" sz="2400" b="0" i="1" smtClean="0">
                              <a:latin typeface="Cambria Math" panose="02040503050406030204" pitchFamily="18" charset="0"/>
                            </a:rPr>
                            <m:t>𝑛</m:t>
                          </m:r>
                        </m:den>
                      </m:f>
                      <m:nary>
                        <m:naryPr>
                          <m:chr m:val="∑"/>
                          <m:ctrlPr>
                            <a:rPr lang="en-US" altLang="ko-KR" sz="2400" b="0" i="1" smtClean="0">
                              <a:latin typeface="Cambria Math" panose="02040503050406030204" pitchFamily="18" charset="0"/>
                            </a:rPr>
                          </m:ctrlPr>
                        </m:naryPr>
                        <m:sub>
                          <m:r>
                            <m:rPr>
                              <m:brk m:alnAt="23"/>
                            </m:rPr>
                            <a:rPr lang="en-US" altLang="ko-KR" sz="2400" b="0" i="1" smtClean="0">
                              <a:latin typeface="Cambria Math" panose="02040503050406030204" pitchFamily="18" charset="0"/>
                            </a:rPr>
                            <m:t>𝑖</m:t>
                          </m:r>
                          <m:r>
                            <a:rPr lang="en-US" altLang="ko-KR" sz="2400" b="0" i="1" smtClean="0">
                              <a:latin typeface="Cambria Math" panose="02040503050406030204" pitchFamily="18" charset="0"/>
                            </a:rPr>
                            <m:t>=1</m:t>
                          </m:r>
                        </m:sub>
                        <m:sup>
                          <m:r>
                            <a:rPr lang="en-US" altLang="ko-KR" sz="2400" b="0" i="1" smtClean="0">
                              <a:latin typeface="Cambria Math" panose="02040503050406030204" pitchFamily="18" charset="0"/>
                            </a:rPr>
                            <m:t>𝑛</m:t>
                          </m:r>
                        </m:sup>
                        <m:e>
                          <m:sSup>
                            <m:sSupPr>
                              <m:ctrlPr>
                                <a:rPr lang="en-US" altLang="ko-KR" sz="2400" b="0" i="1" smtClean="0">
                                  <a:latin typeface="Cambria Math" panose="02040503050406030204" pitchFamily="18" charset="0"/>
                                </a:rPr>
                              </m:ctrlPr>
                            </m:sSupPr>
                            <m:e>
                              <m:d>
                                <m:dPr>
                                  <m:ctrlPr>
                                    <a:rPr lang="en-US" altLang="ko-KR" sz="2400" i="1">
                                      <a:latin typeface="Cambria Math" panose="02040503050406030204" pitchFamily="18" charset="0"/>
                                    </a:rPr>
                                  </m:ctrlPr>
                                </m:dPr>
                                <m:e>
                                  <m:sSub>
                                    <m:sSubPr>
                                      <m:ctrlPr>
                                        <a:rPr lang="en-US" altLang="ko-KR" sz="2400" i="1">
                                          <a:latin typeface="Cambria Math" panose="02040503050406030204" pitchFamily="18" charset="0"/>
                                        </a:rPr>
                                      </m:ctrlPr>
                                    </m:sSubPr>
                                    <m:e>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𝑦</m:t>
                                          </m:r>
                                        </m:e>
                                      </m:acc>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r>
                                    <a:rPr lang="en-US" altLang="ko-KR" sz="2400" i="1">
                                      <a:latin typeface="Cambria Math" panose="02040503050406030204" pitchFamily="18" charset="0"/>
                                    </a:rPr>
                                    <m:t>𝑦</m:t>
                                  </m:r>
                                </m:e>
                              </m:d>
                            </m:e>
                            <m:sup>
                              <m:r>
                                <a:rPr lang="en-US" altLang="ko-KR" sz="2400" b="0" i="1" smtClean="0">
                                  <a:latin typeface="Cambria Math" panose="02040503050406030204" pitchFamily="18" charset="0"/>
                                </a:rPr>
                                <m:t>2</m:t>
                              </m:r>
                            </m:sup>
                          </m:sSup>
                        </m:e>
                      </m:nary>
                    </m:oMath>
                  </m:oMathPara>
                </a14:m>
                <a:endParaRPr lang="ko-KR" altLang="en-US" sz="2400"/>
              </a:p>
            </p:txBody>
          </p:sp>
        </mc:Choice>
        <mc:Fallback>
          <p:sp>
            <p:nvSpPr>
              <p:cNvPr id="11" name="TextBox 10">
                <a:extLst>
                  <a:ext uri="{FF2B5EF4-FFF2-40B4-BE49-F238E27FC236}">
                    <a16:creationId xmlns:a16="http://schemas.microsoft.com/office/drawing/2014/main" xmlns="" xmlns:a14="http://schemas.microsoft.com/office/drawing/2010/main" id="{38B8EDA9-F64D-4306-BF2E-5F7B53CFDF5F}"/>
                  </a:ext>
                </a:extLst>
              </p:cNvPr>
              <p:cNvSpPr txBox="1">
                <a:spLocks noRot="1" noChangeAspect="1" noMove="1" noResize="1" noEditPoints="1" noAdjustHandles="1" noChangeArrowheads="1" noChangeShapeType="1" noTextEdit="1"/>
              </p:cNvSpPr>
              <p:nvPr/>
            </p:nvSpPr>
            <p:spPr>
              <a:xfrm>
                <a:off x="4571976" y="1905391"/>
                <a:ext cx="2682594" cy="110055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xmlns="" Requires="a14">
          <p:sp>
            <p:nvSpPr>
              <p:cNvPr id="12" name="TextBox 11">
                <a:extLst>
                  <a:ext uri="{FF2B5EF4-FFF2-40B4-BE49-F238E27FC236}">
                    <a16:creationId xmlns:a16="http://schemas.microsoft.com/office/drawing/2014/main" id="{BD3DB380-FD1D-413E-8D58-1A25A06C7F9D}"/>
                  </a:ext>
                </a:extLst>
              </p:cNvPr>
              <p:cNvSpPr txBox="1"/>
              <p:nvPr/>
            </p:nvSpPr>
            <p:spPr>
              <a:xfrm>
                <a:off x="3068869" y="3170032"/>
                <a:ext cx="581325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𝐿</m:t>
                      </m:r>
                      <m:r>
                        <a:rPr lang="en-US" altLang="ko-KR" sz="2400" b="0" i="1" smtClean="0">
                          <a:latin typeface="Cambria Math" panose="02040503050406030204" pitchFamily="18" charset="0"/>
                        </a:rPr>
                        <m:t>=</m:t>
                      </m:r>
                      <m:f>
                        <m:fPr>
                          <m:ctrlPr>
                            <a:rPr lang="en-US" altLang="ko-KR" sz="2400" b="0" i="1" smtClean="0">
                              <a:latin typeface="Cambria Math" panose="02040503050406030204" pitchFamily="18" charset="0"/>
                            </a:rPr>
                          </m:ctrlPr>
                        </m:fPr>
                        <m:num>
                          <m:r>
                            <a:rPr lang="en-US" altLang="ko-KR" sz="2400" b="0" i="1" smtClean="0">
                              <a:latin typeface="Cambria Math" panose="02040503050406030204" pitchFamily="18" charset="0"/>
                            </a:rPr>
                            <m:t>1</m:t>
                          </m:r>
                        </m:num>
                        <m:den>
                          <m:r>
                            <a:rPr lang="en-US" altLang="ko-KR" sz="2400" b="0" i="1" smtClean="0">
                              <a:latin typeface="Cambria Math" panose="02040503050406030204" pitchFamily="18" charset="0"/>
                            </a:rPr>
                            <m:t>𝑛</m:t>
                          </m:r>
                        </m:den>
                      </m:f>
                      <m:nary>
                        <m:naryPr>
                          <m:chr m:val="∑"/>
                          <m:ctrlPr>
                            <a:rPr lang="en-US" altLang="ko-KR" sz="2400" b="0" i="1" smtClean="0">
                              <a:latin typeface="Cambria Math" panose="02040503050406030204" pitchFamily="18" charset="0"/>
                            </a:rPr>
                          </m:ctrlPr>
                        </m:naryPr>
                        <m:sub>
                          <m:r>
                            <m:rPr>
                              <m:brk m:alnAt="23"/>
                            </m:rPr>
                            <a:rPr lang="en-US" altLang="ko-KR" sz="2400" b="0" i="1" smtClean="0">
                              <a:latin typeface="Cambria Math" panose="02040503050406030204" pitchFamily="18" charset="0"/>
                            </a:rPr>
                            <m:t>𝑖</m:t>
                          </m:r>
                          <m:r>
                            <a:rPr lang="en-US" altLang="ko-KR" sz="2400" b="0" i="1" smtClean="0">
                              <a:latin typeface="Cambria Math" panose="02040503050406030204" pitchFamily="18" charset="0"/>
                            </a:rPr>
                            <m:t>=1</m:t>
                          </m:r>
                        </m:sub>
                        <m:sup>
                          <m:r>
                            <a:rPr lang="en-US" altLang="ko-KR" sz="2400" b="0" i="1" smtClean="0">
                              <a:latin typeface="Cambria Math" panose="02040503050406030204" pitchFamily="18" charset="0"/>
                            </a:rPr>
                            <m:t>𝑛</m:t>
                          </m:r>
                        </m:sup>
                        <m:e>
                          <m:d>
                            <m:dPr>
                              <m:ctrlPr>
                                <a:rPr lang="en-US" altLang="ko-KR" sz="2400" b="0" i="1" smtClean="0">
                                  <a:latin typeface="Cambria Math" panose="02040503050406030204" pitchFamily="18" charset="0"/>
                                </a:rPr>
                              </m:ctrlPr>
                            </m:dPr>
                            <m:e>
                              <m:r>
                                <a:rPr lang="en-US" altLang="ko-KR" sz="2400" b="0" i="1" smtClean="0">
                                  <a:latin typeface="Cambria Math" panose="02040503050406030204" pitchFamily="18" charset="0"/>
                                </a:rPr>
                                <m:t>−</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𝑦</m:t>
                                  </m:r>
                                </m:e>
                                <m:sub>
                                  <m:r>
                                    <a:rPr lang="en-US" altLang="ko-KR" sz="2400" b="0" i="1" smtClean="0">
                                      <a:latin typeface="Cambria Math" panose="02040503050406030204" pitchFamily="18" charset="0"/>
                                    </a:rPr>
                                    <m:t>𝑖</m:t>
                                  </m:r>
                                </m:sub>
                              </m:sSub>
                              <m:r>
                                <a:rPr lang="en-US" altLang="ko-KR" sz="2400" b="0" i="1" smtClean="0">
                                  <a:latin typeface="Cambria Math" panose="02040503050406030204" pitchFamily="18" charset="0"/>
                                </a:rPr>
                                <m:t>𝑙𝑜𝑔</m:t>
                              </m:r>
                              <m:sSub>
                                <m:sSubPr>
                                  <m:ctrlPr>
                                    <a:rPr lang="en-US" altLang="ko-KR" sz="2400" i="1">
                                      <a:latin typeface="Cambria Math" panose="02040503050406030204" pitchFamily="18" charset="0"/>
                                    </a:rPr>
                                  </m:ctrlPr>
                                </m:sSubPr>
                                <m:e>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𝑦</m:t>
                                      </m:r>
                                    </m:e>
                                  </m:acc>
                                </m:e>
                                <m:sub>
                                  <m:r>
                                    <a:rPr lang="en-US" altLang="ko-KR" sz="2400" i="1">
                                      <a:latin typeface="Cambria Math" panose="02040503050406030204" pitchFamily="18" charset="0"/>
                                    </a:rPr>
                                    <m:t>𝑖</m:t>
                                  </m:r>
                                </m:sub>
                              </m:sSub>
                              <m:r>
                                <a:rPr lang="en-US" altLang="ko-KR" sz="2400" b="0" i="1" smtClean="0">
                                  <a:latin typeface="Cambria Math" panose="02040503050406030204" pitchFamily="18" charset="0"/>
                                </a:rPr>
                                <m:t>−</m:t>
                              </m:r>
                              <m:d>
                                <m:dPr>
                                  <m:ctrlPr>
                                    <a:rPr lang="en-US" altLang="ko-KR" sz="2400" b="0" i="1" smtClean="0">
                                      <a:latin typeface="Cambria Math" panose="02040503050406030204" pitchFamily="18" charset="0"/>
                                    </a:rPr>
                                  </m:ctrlPr>
                                </m:dPr>
                                <m:e>
                                  <m:r>
                                    <a:rPr lang="en-US" altLang="ko-KR" sz="2400" b="0" i="1" smtClean="0">
                                      <a:latin typeface="Cambria Math" panose="02040503050406030204" pitchFamily="18" charset="0"/>
                                    </a:rPr>
                                    <m:t>1−</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𝑦</m:t>
                                      </m:r>
                                    </m:e>
                                    <m:sub>
                                      <m:r>
                                        <a:rPr lang="en-US" altLang="ko-KR" sz="2400" b="0" i="1" smtClean="0">
                                          <a:latin typeface="Cambria Math" panose="02040503050406030204" pitchFamily="18" charset="0"/>
                                        </a:rPr>
                                        <m:t>𝑖</m:t>
                                      </m:r>
                                    </m:sub>
                                  </m:sSub>
                                </m:e>
                              </m:d>
                              <m:r>
                                <m:rPr>
                                  <m:sty m:val="p"/>
                                </m:rPr>
                                <a:rPr lang="en-US" altLang="ko-KR" sz="2400" b="0" i="0" smtClean="0">
                                  <a:latin typeface="Cambria Math" panose="02040503050406030204" pitchFamily="18" charset="0"/>
                                </a:rPr>
                                <m:t>log</m:t>
                              </m:r>
                              <m:r>
                                <a:rPr lang="en-US" altLang="ko-KR" sz="2400" b="0" i="1" smtClean="0">
                                  <a:latin typeface="Cambria Math" panose="02040503050406030204" pitchFamily="18" charset="0"/>
                                </a:rPr>
                                <m:t>⁡(1−</m:t>
                              </m:r>
                              <m:sSub>
                                <m:sSubPr>
                                  <m:ctrlPr>
                                    <a:rPr lang="en-US" altLang="ko-KR" sz="2400" i="1">
                                      <a:latin typeface="Cambria Math" panose="02040503050406030204" pitchFamily="18" charset="0"/>
                                    </a:rPr>
                                  </m:ctrlPr>
                                </m:sSubPr>
                                <m:e>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𝑦</m:t>
                                      </m:r>
                                    </m:e>
                                  </m:acc>
                                </m:e>
                                <m:sub>
                                  <m:r>
                                    <a:rPr lang="en-US" altLang="ko-KR" sz="2400" i="1">
                                      <a:latin typeface="Cambria Math" panose="02040503050406030204" pitchFamily="18" charset="0"/>
                                    </a:rPr>
                                    <m:t>𝑖</m:t>
                                  </m:r>
                                </m:sub>
                              </m:sSub>
                              <m:r>
                                <a:rPr lang="en-US" altLang="ko-KR" sz="2400" b="0" i="1" smtClean="0">
                                  <a:latin typeface="Cambria Math" panose="02040503050406030204" pitchFamily="18" charset="0"/>
                                </a:rPr>
                                <m:t>)</m:t>
                              </m:r>
                            </m:e>
                          </m:d>
                        </m:e>
                      </m:nary>
                    </m:oMath>
                  </m:oMathPara>
                </a14:m>
                <a:endParaRPr lang="ko-KR" altLang="en-US" sz="2400"/>
              </a:p>
            </p:txBody>
          </p:sp>
        </mc:Choice>
        <mc:Fallback>
          <p:sp>
            <p:nvSpPr>
              <p:cNvPr id="12" name="TextBox 11">
                <a:extLst>
                  <a:ext uri="{FF2B5EF4-FFF2-40B4-BE49-F238E27FC236}">
                    <a16:creationId xmlns:a16="http://schemas.microsoft.com/office/drawing/2014/main" xmlns="" xmlns:a14="http://schemas.microsoft.com/office/drawing/2010/main" id="{BD3DB380-FD1D-413E-8D58-1A25A06C7F9D}"/>
                  </a:ext>
                </a:extLst>
              </p:cNvPr>
              <p:cNvSpPr txBox="1">
                <a:spLocks noRot="1" noChangeAspect="1" noMove="1" noResize="1" noEditPoints="1" noAdjustHandles="1" noChangeArrowheads="1" noChangeShapeType="1" noTextEdit="1"/>
              </p:cNvSpPr>
              <p:nvPr/>
            </p:nvSpPr>
            <p:spPr>
              <a:xfrm>
                <a:off x="3068869" y="3170032"/>
                <a:ext cx="5813258" cy="1100558"/>
              </a:xfrm>
              <a:prstGeom prst="rect">
                <a:avLst/>
              </a:prstGeom>
              <a:blipFill>
                <a:blip r:embed="rId7"/>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xmlns="" id="{204101A9-4F5B-4F4E-A8A8-6202F24D4A1E}"/>
              </a:ext>
            </a:extLst>
          </p:cNvPr>
          <p:cNvSpPr txBox="1"/>
          <p:nvPr/>
        </p:nvSpPr>
        <p:spPr>
          <a:xfrm>
            <a:off x="1401374" y="3572075"/>
            <a:ext cx="1850186" cy="307777"/>
          </a:xfrm>
          <a:prstGeom prst="rect">
            <a:avLst/>
          </a:prstGeom>
          <a:noFill/>
        </p:spPr>
        <p:txBody>
          <a:bodyPr wrap="none" rtlCol="0">
            <a:spAutoFit/>
          </a:bodyPr>
          <a:lstStyle/>
          <a:p>
            <a:r>
              <a:rPr lang="ko-KR" altLang="en-US"/>
              <a:t>크로스엔트로피 함수</a:t>
            </a:r>
          </a:p>
        </p:txBody>
      </p:sp>
      <p:sp>
        <p:nvSpPr>
          <p:cNvPr id="14" name="TextBox 13">
            <a:extLst>
              <a:ext uri="{FF2B5EF4-FFF2-40B4-BE49-F238E27FC236}">
                <a16:creationId xmlns:a16="http://schemas.microsoft.com/office/drawing/2014/main" xmlns="" id="{E2F1ADB9-0C98-4084-BE45-6D7C59CF4982}"/>
              </a:ext>
            </a:extLst>
          </p:cNvPr>
          <p:cNvSpPr txBox="1"/>
          <p:nvPr/>
        </p:nvSpPr>
        <p:spPr>
          <a:xfrm>
            <a:off x="3398259" y="2263973"/>
            <a:ext cx="1311578" cy="307777"/>
          </a:xfrm>
          <a:prstGeom prst="rect">
            <a:avLst/>
          </a:prstGeom>
          <a:noFill/>
        </p:spPr>
        <p:txBody>
          <a:bodyPr wrap="none" rtlCol="0">
            <a:spAutoFit/>
          </a:bodyPr>
          <a:lstStyle/>
          <a:p>
            <a:r>
              <a:rPr lang="ko-KR" altLang="en-US"/>
              <a:t>평균제곱 함수</a:t>
            </a:r>
          </a:p>
        </p:txBody>
      </p:sp>
      <p:sp>
        <p:nvSpPr>
          <p:cNvPr id="15" name="TextBox 14">
            <a:extLst>
              <a:ext uri="{FF2B5EF4-FFF2-40B4-BE49-F238E27FC236}">
                <a16:creationId xmlns:a16="http://schemas.microsoft.com/office/drawing/2014/main" xmlns="" id="{6C878CF9-9BFD-4F8A-98C0-9E48C0E73623}"/>
              </a:ext>
            </a:extLst>
          </p:cNvPr>
          <p:cNvSpPr txBox="1"/>
          <p:nvPr/>
        </p:nvSpPr>
        <p:spPr>
          <a:xfrm>
            <a:off x="4636524" y="1037140"/>
            <a:ext cx="1311578" cy="307777"/>
          </a:xfrm>
          <a:prstGeom prst="rect">
            <a:avLst/>
          </a:prstGeom>
          <a:noFill/>
        </p:spPr>
        <p:txBody>
          <a:bodyPr wrap="none" rtlCol="0">
            <a:spAutoFit/>
          </a:bodyPr>
          <a:lstStyle/>
          <a:p>
            <a:r>
              <a:rPr lang="ko-KR" altLang="en-US"/>
              <a:t>절대오차 함수</a:t>
            </a:r>
          </a:p>
        </p:txBody>
      </p:sp>
    </p:spTree>
    <p:extLst>
      <p:ext uri="{BB962C8B-B14F-4D97-AF65-F5344CB8AC3E}">
        <p14:creationId xmlns:p14="http://schemas.microsoft.com/office/powerpoint/2010/main" xmlns="" val="4743108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668E8B91-99F4-461F-8702-E4AF98940B8B}"/>
              </a:ext>
            </a:extLst>
          </p:cNvPr>
          <p:cNvSpPr>
            <a:spLocks noGrp="1"/>
          </p:cNvSpPr>
          <p:nvPr>
            <p:ph type="title"/>
          </p:nvPr>
        </p:nvSpPr>
        <p:spPr/>
        <p:txBody>
          <a:bodyPr/>
          <a:lstStyle/>
          <a:p>
            <a:r>
              <a:rPr lang="ko-KR" altLang="en-US"/>
              <a:t>실습</a:t>
            </a:r>
          </a:p>
        </p:txBody>
      </p:sp>
      <p:sp>
        <p:nvSpPr>
          <p:cNvPr id="3" name="텍스트 개체 틀 2">
            <a:extLst>
              <a:ext uri="{FF2B5EF4-FFF2-40B4-BE49-F238E27FC236}">
                <a16:creationId xmlns:a16="http://schemas.microsoft.com/office/drawing/2014/main" xmlns="" id="{899BA4A4-8FFB-4594-8A8B-9615DB0BEF89}"/>
              </a:ext>
            </a:extLst>
          </p:cNvPr>
          <p:cNvSpPr>
            <a:spLocks noGrp="1"/>
          </p:cNvSpPr>
          <p:nvPr>
            <p:ph type="body" idx="1"/>
          </p:nvPr>
        </p:nvSpPr>
        <p:spPr>
          <a:xfrm>
            <a:off x="628652" y="976121"/>
            <a:ext cx="7886700" cy="2543256"/>
          </a:xfrm>
        </p:spPr>
        <p:txBody>
          <a:bodyPr/>
          <a:lstStyle/>
          <a:p>
            <a:pPr marL="114302" indent="0">
              <a:lnSpc>
                <a:spcPct val="130000"/>
              </a:lnSpc>
              <a:buNone/>
            </a:pPr>
            <a:r>
              <a:rPr lang="ko-KR" altLang="en-US"/>
              <a:t>앞서의 손실함수 </a:t>
            </a:r>
            <a:r>
              <a:rPr lang="en-US" altLang="ko-KR"/>
              <a:t>3</a:t>
            </a:r>
            <a:r>
              <a:rPr lang="ko-KR" altLang="en-US"/>
              <a:t>개를 만들고 다음과 같은 목표값</a:t>
            </a:r>
            <a:r>
              <a:rPr lang="en-US" altLang="ko-KR"/>
              <a:t>(t)</a:t>
            </a:r>
            <a:r>
              <a:rPr lang="ko-KR" altLang="en-US"/>
              <a:t>과 예측값</a:t>
            </a:r>
            <a:r>
              <a:rPr lang="en-US" altLang="ko-KR"/>
              <a:t>(y1, y2)</a:t>
            </a:r>
            <a:r>
              <a:rPr lang="ko-KR" altLang="en-US"/>
              <a:t>을 가지고 </a:t>
            </a:r>
            <a:endParaRPr lang="en-US" altLang="ko-KR"/>
          </a:p>
          <a:p>
            <a:pPr marL="114302" indent="0">
              <a:lnSpc>
                <a:spcPct val="130000"/>
              </a:lnSpc>
              <a:buNone/>
            </a:pPr>
            <a:r>
              <a:rPr lang="ko-KR" altLang="en-US"/>
              <a:t>손실함수를 사용하여 계산하시요 </a:t>
            </a:r>
            <a:endParaRPr lang="en-US" altLang="ko-KR"/>
          </a:p>
          <a:p>
            <a:pPr marL="114302" indent="0">
              <a:lnSpc>
                <a:spcPct val="130000"/>
              </a:lnSpc>
              <a:buNone/>
            </a:pPr>
            <a:r>
              <a:rPr lang="fr-FR" altLang="ko-KR"/>
              <a:t>	t = [0,0,1,0,0,0,0,0,0,0]</a:t>
            </a:r>
          </a:p>
          <a:p>
            <a:pPr marL="114302" indent="0">
              <a:lnSpc>
                <a:spcPct val="130000"/>
              </a:lnSpc>
              <a:buNone/>
            </a:pPr>
            <a:r>
              <a:rPr lang="fr-FR" altLang="ko-KR"/>
              <a:t>	y1 = [0.1, 0.05, 0.6, 0.0, 0.05, 0.1, 0.0, 0.1, 0.0, 0.0]</a:t>
            </a:r>
          </a:p>
          <a:p>
            <a:pPr marL="114302" indent="0">
              <a:lnSpc>
                <a:spcPct val="130000"/>
              </a:lnSpc>
              <a:buNone/>
            </a:pPr>
            <a:r>
              <a:rPr lang="es-ES" altLang="ko-KR"/>
              <a:t>	y2 = [0.1, 0.05, 0.1, 0.0, 0.05, 0.1, 0.0, 0.6, 0.0, 0.0]</a:t>
            </a:r>
          </a:p>
          <a:p>
            <a:pPr marL="114302" indent="0">
              <a:lnSpc>
                <a:spcPct val="130000"/>
              </a:lnSpc>
              <a:buNone/>
            </a:pPr>
            <a:r>
              <a:rPr lang="ko-KR" altLang="en-US"/>
              <a:t>단</a:t>
            </a:r>
            <a:r>
              <a:rPr lang="en-US" altLang="ko-KR"/>
              <a:t>,</a:t>
            </a:r>
            <a:r>
              <a:rPr lang="ko-KR" altLang="en-US"/>
              <a:t>  크로스엔트로피 함수에서  </a:t>
            </a:r>
            <a:r>
              <a:rPr lang="en-US" altLang="ko-KR"/>
              <a:t>y</a:t>
            </a:r>
            <a:r>
              <a:rPr lang="ko-KR" altLang="en-US"/>
              <a:t>가 </a:t>
            </a:r>
            <a:r>
              <a:rPr lang="en-US" altLang="ko-KR"/>
              <a:t>0</a:t>
            </a:r>
            <a:r>
              <a:rPr lang="ko-KR" altLang="en-US"/>
              <a:t>일 때는 </a:t>
            </a:r>
            <a:r>
              <a:rPr lang="en-US" altLang="ko-KR"/>
              <a:t>log(0)</a:t>
            </a:r>
            <a:r>
              <a:rPr lang="ko-KR" altLang="en-US"/>
              <a:t>은 </a:t>
            </a:r>
            <a:r>
              <a:rPr lang="en-US" altLang="ko-KR"/>
              <a:t>infinite </a:t>
            </a:r>
            <a:r>
              <a:rPr lang="ko-KR" altLang="en-US"/>
              <a:t>값을 반환하므로 계산이 안된다</a:t>
            </a:r>
            <a:r>
              <a:rPr lang="en-US" altLang="ko-KR"/>
              <a:t>.</a:t>
            </a:r>
          </a:p>
          <a:p>
            <a:pPr marL="114302" indent="0">
              <a:lnSpc>
                <a:spcPct val="130000"/>
              </a:lnSpc>
              <a:buNone/>
            </a:pPr>
            <a:r>
              <a:rPr lang="ko-KR" altLang="en-US"/>
              <a:t>그러므로  </a:t>
            </a:r>
            <a:r>
              <a:rPr lang="en-US" altLang="ko-KR" b="1"/>
              <a:t>delta = 1e-7</a:t>
            </a:r>
            <a:r>
              <a:rPr lang="en-US" altLang="ko-KR"/>
              <a:t> </a:t>
            </a:r>
            <a:r>
              <a:rPr lang="ko-KR" altLang="en-US"/>
              <a:t>처럼 아주 작은 값을</a:t>
            </a:r>
            <a:r>
              <a:rPr lang="en-US" altLang="ko-KR"/>
              <a:t> y</a:t>
            </a:r>
            <a:r>
              <a:rPr lang="ko-KR" altLang="en-US"/>
              <a:t>에 더하여 이를 방지해야 한다</a:t>
            </a:r>
            <a:endParaRPr lang="en-US" altLang="ko-KR"/>
          </a:p>
        </p:txBody>
      </p:sp>
      <p:sp>
        <p:nvSpPr>
          <p:cNvPr id="4" name="부제목 3">
            <a:extLst>
              <a:ext uri="{FF2B5EF4-FFF2-40B4-BE49-F238E27FC236}">
                <a16:creationId xmlns:a16="http://schemas.microsoft.com/office/drawing/2014/main" xmlns="" id="{9359B21C-452C-47E4-A23C-7E1833BACDA9}"/>
              </a:ext>
            </a:extLst>
          </p:cNvPr>
          <p:cNvSpPr>
            <a:spLocks noGrp="1"/>
          </p:cNvSpPr>
          <p:nvPr>
            <p:ph type="subTitle" idx="2"/>
          </p:nvPr>
        </p:nvSpPr>
        <p:spPr>
          <a:solidFill>
            <a:srgbClr val="FF0000"/>
          </a:solidFill>
        </p:spPr>
        <p:txBody>
          <a:bodyPr/>
          <a:lstStyle/>
          <a:p>
            <a:endParaRPr lang="ko-KR" altLang="en-US"/>
          </a:p>
        </p:txBody>
      </p:sp>
    </p:spTree>
    <p:extLst>
      <p:ext uri="{BB962C8B-B14F-4D97-AF65-F5344CB8AC3E}">
        <p14:creationId xmlns:p14="http://schemas.microsoft.com/office/powerpoint/2010/main" xmlns="" val="27699126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A54FC725-B62A-4BBB-917C-5CECF8DE95CA}"/>
              </a:ext>
            </a:extLst>
          </p:cNvPr>
          <p:cNvSpPr>
            <a:spLocks noGrp="1"/>
          </p:cNvSpPr>
          <p:nvPr>
            <p:ph type="ctrTitle"/>
          </p:nvPr>
        </p:nvSpPr>
        <p:spPr/>
        <p:txBody>
          <a:bodyPr/>
          <a:lstStyle/>
          <a:p>
            <a:r>
              <a:rPr lang="ko-KR" altLang="en-US"/>
              <a:t>선형회귀</a:t>
            </a:r>
          </a:p>
        </p:txBody>
      </p:sp>
      <p:sp>
        <p:nvSpPr>
          <p:cNvPr id="3" name="부제목 2">
            <a:extLst>
              <a:ext uri="{FF2B5EF4-FFF2-40B4-BE49-F238E27FC236}">
                <a16:creationId xmlns:a16="http://schemas.microsoft.com/office/drawing/2014/main" xmlns="" id="{8B5449ED-92C0-4FC7-BB26-91FF002CF742}"/>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xmlns="" val="10379913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4E12EB53-F55B-4042-9F51-E629F6A9A674}"/>
              </a:ext>
            </a:extLst>
          </p:cNvPr>
          <p:cNvSpPr>
            <a:spLocks noGrp="1"/>
          </p:cNvSpPr>
          <p:nvPr>
            <p:ph type="title"/>
          </p:nvPr>
        </p:nvSpPr>
        <p:spPr/>
        <p:txBody>
          <a:bodyPr/>
          <a:lstStyle/>
          <a:p>
            <a:r>
              <a:rPr lang="ko-KR" altLang="en-US"/>
              <a:t>선형회귀</a:t>
            </a:r>
            <a:r>
              <a:rPr lang="en-US" altLang="ko-KR"/>
              <a:t>(Linear Regression)</a:t>
            </a:r>
            <a:endParaRPr lang="ko-KR" altLang="en-US"/>
          </a:p>
        </p:txBody>
      </p:sp>
      <p:sp>
        <p:nvSpPr>
          <p:cNvPr id="4" name="부제목 3">
            <a:extLst>
              <a:ext uri="{FF2B5EF4-FFF2-40B4-BE49-F238E27FC236}">
                <a16:creationId xmlns:a16="http://schemas.microsoft.com/office/drawing/2014/main" xmlns="" id="{35FB473E-73EF-44FA-B590-A86EF988BB03}"/>
              </a:ext>
            </a:extLst>
          </p:cNvPr>
          <p:cNvSpPr>
            <a:spLocks noGrp="1"/>
          </p:cNvSpPr>
          <p:nvPr>
            <p:ph type="subTitle" idx="2"/>
          </p:nvPr>
        </p:nvSpPr>
        <p:spPr/>
        <p:txBody>
          <a:bodyPr/>
          <a:lstStyle/>
          <a:p>
            <a:endParaRPr lang="ko-KR" altLang="en-US"/>
          </a:p>
        </p:txBody>
      </p:sp>
      <p:sp>
        <p:nvSpPr>
          <p:cNvPr id="5" name="직사각형 4">
            <a:extLst>
              <a:ext uri="{FF2B5EF4-FFF2-40B4-BE49-F238E27FC236}">
                <a16:creationId xmlns:a16="http://schemas.microsoft.com/office/drawing/2014/main" xmlns="" id="{7F7B860B-3684-43BD-B61B-72000A32A98A}"/>
              </a:ext>
            </a:extLst>
          </p:cNvPr>
          <p:cNvSpPr/>
          <p:nvPr/>
        </p:nvSpPr>
        <p:spPr>
          <a:xfrm>
            <a:off x="478465" y="845096"/>
            <a:ext cx="8070112" cy="2303451"/>
          </a:xfrm>
          <a:prstGeom prst="rect">
            <a:avLst/>
          </a:prstGeom>
        </p:spPr>
        <p:txBody>
          <a:bodyPr wrap="square">
            <a:spAutoFit/>
          </a:bodyPr>
          <a:lstStyle/>
          <a:p>
            <a:pPr>
              <a:lnSpc>
                <a:spcPct val="130000"/>
              </a:lnSpc>
            </a:pPr>
            <a:r>
              <a:rPr lang="ko-KR" altLang="en-US"/>
              <a:t>머신 러닝의 가장 큰 목적은 실제 데이터를 바탕으로 모델을 생성해서 만약 다른 입력 값을 넣었을 때 발생할 아웃풋을 예측하는 데에 있다</a:t>
            </a:r>
            <a:r>
              <a:rPr lang="en-US" altLang="ko-KR"/>
              <a:t>.</a:t>
            </a:r>
          </a:p>
          <a:p>
            <a:pPr>
              <a:lnSpc>
                <a:spcPct val="130000"/>
              </a:lnSpc>
            </a:pPr>
            <a:endParaRPr lang="en-US" altLang="ko-KR"/>
          </a:p>
          <a:p>
            <a:pPr>
              <a:lnSpc>
                <a:spcPct val="130000"/>
              </a:lnSpc>
            </a:pPr>
            <a:r>
              <a:rPr lang="ko-KR" altLang="en-US"/>
              <a:t>이때 우리가 찾아낼 수 있는 가장 직관적이고 간단한 모델은 선</a:t>
            </a:r>
            <a:r>
              <a:rPr lang="en-US" altLang="ko-KR"/>
              <a:t>(line)</a:t>
            </a:r>
            <a:r>
              <a:rPr lang="ko-KR" altLang="en-US"/>
              <a:t>이다</a:t>
            </a:r>
            <a:r>
              <a:rPr lang="en-US" altLang="ko-KR"/>
              <a:t>. </a:t>
            </a:r>
            <a:r>
              <a:rPr lang="ko-KR" altLang="en-US"/>
              <a:t>그래서 데이터를 놓고 그걸 가장 잘 설명할 수 있는 선을 찾는 분석하는 방법을 선형 회귀</a:t>
            </a:r>
            <a:r>
              <a:rPr lang="en-US" altLang="ko-KR"/>
              <a:t>(Linear Regression) </a:t>
            </a:r>
            <a:r>
              <a:rPr lang="ko-KR" altLang="en-US"/>
              <a:t>분석이라 부른다</a:t>
            </a:r>
            <a:r>
              <a:rPr lang="en-US" altLang="ko-KR"/>
              <a:t>.</a:t>
            </a:r>
          </a:p>
          <a:p>
            <a:pPr>
              <a:lnSpc>
                <a:spcPct val="130000"/>
              </a:lnSpc>
            </a:pPr>
            <a:endParaRPr lang="en-US" altLang="ko-KR"/>
          </a:p>
          <a:p>
            <a:pPr>
              <a:lnSpc>
                <a:spcPct val="130000"/>
              </a:lnSpc>
            </a:pPr>
            <a:r>
              <a:rPr lang="ko-KR" altLang="en-US"/>
              <a:t>단순 선형 회귀는 단 하나의 특성</a:t>
            </a:r>
            <a:r>
              <a:rPr lang="en-US" altLang="ko-KR"/>
              <a:t>(feature)</a:t>
            </a:r>
            <a:r>
              <a:rPr lang="ko-KR" altLang="en-US"/>
              <a:t>을 가지고 타깃을 예측하기 위한 회귀 모델을 찾는 것이다</a:t>
            </a:r>
          </a:p>
          <a:p>
            <a:pPr>
              <a:lnSpc>
                <a:spcPct val="130000"/>
              </a:lnSpc>
            </a:pPr>
            <a:r>
              <a:rPr lang="ko-KR" altLang="en-US"/>
              <a:t>둘 이상의 특성이 사용된다면 다중 선형 회귀 라고 한다</a:t>
            </a:r>
            <a:r>
              <a:rPr lang="en-US" altLang="ko-KR"/>
              <a:t>.</a:t>
            </a:r>
            <a:endParaRPr lang="ko-KR" altLang="en-US"/>
          </a:p>
        </p:txBody>
      </p:sp>
    </p:spTree>
    <p:extLst>
      <p:ext uri="{BB962C8B-B14F-4D97-AF65-F5344CB8AC3E}">
        <p14:creationId xmlns:p14="http://schemas.microsoft.com/office/powerpoint/2010/main" xmlns="" val="23138746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613E186C-4E14-4EA5-9993-79F513C957F7}"/>
              </a:ext>
            </a:extLst>
          </p:cNvPr>
          <p:cNvSpPr>
            <a:spLocks noGrp="1"/>
          </p:cNvSpPr>
          <p:nvPr>
            <p:ph type="title"/>
          </p:nvPr>
        </p:nvSpPr>
        <p:spPr/>
        <p:txBody>
          <a:bodyPr/>
          <a:lstStyle/>
          <a:p>
            <a:r>
              <a:rPr lang="ko-KR" altLang="en-US"/>
              <a:t>선형 회귀에서 발생하는 오차</a:t>
            </a:r>
            <a:r>
              <a:rPr lang="en-US" altLang="ko-KR"/>
              <a:t>, </a:t>
            </a:r>
            <a:r>
              <a:rPr lang="ko-KR" altLang="en-US"/>
              <a:t>손실 </a:t>
            </a:r>
            <a:r>
              <a:rPr lang="en-US" altLang="ko-KR"/>
              <a:t>(Loss)</a:t>
            </a:r>
            <a:endParaRPr lang="ko-KR" altLang="en-US"/>
          </a:p>
        </p:txBody>
      </p:sp>
      <p:sp>
        <p:nvSpPr>
          <p:cNvPr id="3" name="부제목 2">
            <a:extLst>
              <a:ext uri="{FF2B5EF4-FFF2-40B4-BE49-F238E27FC236}">
                <a16:creationId xmlns:a16="http://schemas.microsoft.com/office/drawing/2014/main" xmlns="" id="{0291934A-EFAF-46DE-9291-7FF2552DD091}"/>
              </a:ext>
            </a:extLst>
          </p:cNvPr>
          <p:cNvSpPr>
            <a:spLocks noGrp="1"/>
          </p:cNvSpPr>
          <p:nvPr>
            <p:ph type="subTitle" idx="1"/>
          </p:nvPr>
        </p:nvSpPr>
        <p:spPr/>
        <p:txBody>
          <a:bodyPr/>
          <a:lstStyle/>
          <a:p>
            <a:endParaRPr lang="ko-KR" altLang="en-US"/>
          </a:p>
        </p:txBody>
      </p:sp>
      <p:pic>
        <p:nvPicPr>
          <p:cNvPr id="61442" name="Picture 2">
            <a:extLst>
              <a:ext uri="{FF2B5EF4-FFF2-40B4-BE49-F238E27FC236}">
                <a16:creationId xmlns:a16="http://schemas.microsoft.com/office/drawing/2014/main" xmlns="" id="{DAB97A48-30B7-4264-AD22-A8BCFF3A3590}"/>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38235" b="38332"/>
          <a:stretch/>
        </p:blipFill>
        <p:spPr bwMode="auto">
          <a:xfrm>
            <a:off x="3476846" y="1513700"/>
            <a:ext cx="2400300" cy="2367184"/>
          </a:xfrm>
          <a:prstGeom prst="rect">
            <a:avLst/>
          </a:prstGeom>
          <a:noFill/>
          <a:extLst>
            <a:ext uri="{909E8E84-426E-40DD-AFC4-6F175D3DCCD1}">
              <a14:hiddenFill xmlns:a14="http://schemas.microsoft.com/office/drawing/2010/main" xmlns="">
                <a:solidFill>
                  <a:srgbClr val="FFFFFF"/>
                </a:solidFill>
              </a14:hiddenFill>
            </a:ext>
          </a:extLst>
        </p:spPr>
      </p:pic>
      <p:sp>
        <p:nvSpPr>
          <p:cNvPr id="4" name="직사각형 3">
            <a:extLst>
              <a:ext uri="{FF2B5EF4-FFF2-40B4-BE49-F238E27FC236}">
                <a16:creationId xmlns:a16="http://schemas.microsoft.com/office/drawing/2014/main" xmlns="" id="{0ABC7797-222A-43C9-8603-017DAEF5B136}"/>
              </a:ext>
            </a:extLst>
          </p:cNvPr>
          <p:cNvSpPr/>
          <p:nvPr/>
        </p:nvSpPr>
        <p:spPr>
          <a:xfrm>
            <a:off x="616688" y="840169"/>
            <a:ext cx="7953154" cy="903068"/>
          </a:xfrm>
          <a:prstGeom prst="rect">
            <a:avLst/>
          </a:prstGeom>
        </p:spPr>
        <p:txBody>
          <a:bodyPr wrap="square">
            <a:spAutoFit/>
          </a:bodyPr>
          <a:lstStyle/>
          <a:p>
            <a:pPr>
              <a:lnSpc>
                <a:spcPct val="130000"/>
              </a:lnSpc>
            </a:pPr>
            <a:r>
              <a:rPr lang="ko-KR" altLang="en-US"/>
              <a:t>선은 실제 데이터와 약간의 차이가 발생한다</a:t>
            </a:r>
            <a:r>
              <a:rPr lang="en-US" altLang="ko-KR"/>
              <a:t>. </a:t>
            </a:r>
            <a:r>
              <a:rPr lang="ko-KR" altLang="en-US"/>
              <a:t>일종의 오차라 할 수 있는데</a:t>
            </a:r>
            <a:r>
              <a:rPr lang="en-US" altLang="ko-KR"/>
              <a:t>, </a:t>
            </a:r>
            <a:r>
              <a:rPr lang="ko-KR" altLang="en-US"/>
              <a:t>손실</a:t>
            </a:r>
            <a:r>
              <a:rPr lang="en-US" altLang="ko-KR"/>
              <a:t>(Loss)</a:t>
            </a:r>
            <a:r>
              <a:rPr lang="ko-KR" altLang="en-US"/>
              <a:t>이라고 한다</a:t>
            </a:r>
            <a:r>
              <a:rPr lang="en-US" altLang="ko-KR"/>
              <a:t>.</a:t>
            </a:r>
          </a:p>
          <a:p>
            <a:pPr>
              <a:lnSpc>
                <a:spcPct val="130000"/>
              </a:lnSpc>
            </a:pPr>
            <a:r>
              <a:rPr lang="ko-KR" altLang="en-US"/>
              <a:t>손실을 구하는 걸 평균 제곱 오차</a:t>
            </a:r>
            <a:r>
              <a:rPr lang="en-US" altLang="ko-KR"/>
              <a:t>(mean squared error, </a:t>
            </a:r>
            <a:r>
              <a:rPr lang="ko-KR" altLang="en-US"/>
              <a:t>이하 </a:t>
            </a:r>
            <a:r>
              <a:rPr lang="en-US" altLang="ko-KR"/>
              <a:t>MSE)</a:t>
            </a:r>
            <a:r>
              <a:rPr lang="ko-KR" altLang="en-US"/>
              <a:t>라고 부른다</a:t>
            </a:r>
            <a:r>
              <a:rPr lang="en-US" altLang="ko-KR"/>
              <a:t>. </a:t>
            </a:r>
            <a:r>
              <a:rPr lang="ko-KR" altLang="en-US"/>
              <a:t>손실을 구할 때 가장 널리 쓰이는 방법이다</a:t>
            </a:r>
            <a:r>
              <a:rPr lang="en-US" altLang="ko-KR"/>
              <a:t>.</a:t>
            </a:r>
            <a:endParaRPr lang="ko-KR" altLang="en-US"/>
          </a:p>
        </p:txBody>
      </p:sp>
      <p:sp>
        <p:nvSpPr>
          <p:cNvPr id="6" name="직사각형 5">
            <a:extLst>
              <a:ext uri="{FF2B5EF4-FFF2-40B4-BE49-F238E27FC236}">
                <a16:creationId xmlns:a16="http://schemas.microsoft.com/office/drawing/2014/main" xmlns="" id="{283ABB42-FCD6-445C-BC8C-E921C3B40183}"/>
              </a:ext>
            </a:extLst>
          </p:cNvPr>
          <p:cNvSpPr/>
          <p:nvPr/>
        </p:nvSpPr>
        <p:spPr>
          <a:xfrm>
            <a:off x="616687" y="3967424"/>
            <a:ext cx="7953153" cy="622991"/>
          </a:xfrm>
          <a:prstGeom prst="rect">
            <a:avLst/>
          </a:prstGeom>
        </p:spPr>
        <p:txBody>
          <a:bodyPr wrap="square">
            <a:spAutoFit/>
          </a:bodyPr>
          <a:lstStyle/>
          <a:p>
            <a:pPr>
              <a:lnSpc>
                <a:spcPct val="130000"/>
              </a:lnSpc>
            </a:pPr>
            <a:r>
              <a:rPr lang="ko-KR" altLang="en-US"/>
              <a:t>선형 회귀 모델의 목표는 모든 데이터로부터 나타나는 오차의 평균을 최소화할 수 있는 최적의 기울기와 절편을 찾는 것이다</a:t>
            </a:r>
            <a:r>
              <a:rPr lang="en-US" altLang="ko-KR"/>
              <a:t>.</a:t>
            </a:r>
            <a:endParaRPr lang="ko-KR" altLang="en-US"/>
          </a:p>
        </p:txBody>
      </p:sp>
    </p:spTree>
    <p:extLst>
      <p:ext uri="{BB962C8B-B14F-4D97-AF65-F5344CB8AC3E}">
        <p14:creationId xmlns:p14="http://schemas.microsoft.com/office/powerpoint/2010/main" xmlns="" val="27778991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78172CC8-439A-4447-84A3-30B6072520A5}"/>
              </a:ext>
            </a:extLst>
          </p:cNvPr>
          <p:cNvSpPr>
            <a:spLocks noGrp="1"/>
          </p:cNvSpPr>
          <p:nvPr>
            <p:ph type="title"/>
          </p:nvPr>
        </p:nvSpPr>
        <p:spPr/>
        <p:txBody>
          <a:bodyPr/>
          <a:lstStyle/>
          <a:p>
            <a:r>
              <a:rPr lang="ko-KR" altLang="en-US"/>
              <a:t>손실최소화</a:t>
            </a:r>
            <a:r>
              <a:rPr lang="en-US" altLang="ko-KR"/>
              <a:t>,</a:t>
            </a:r>
            <a:r>
              <a:rPr lang="ko-KR" altLang="en-US"/>
              <a:t> </a:t>
            </a:r>
            <a:r>
              <a:rPr lang="en-US" altLang="ko-KR"/>
              <a:t> </a:t>
            </a:r>
            <a:r>
              <a:rPr lang="ko-KR" altLang="en-US"/>
              <a:t>경사하강법</a:t>
            </a:r>
            <a:r>
              <a:rPr lang="en-US" altLang="ko-KR"/>
              <a:t>(Gradient Descent)</a:t>
            </a:r>
            <a:endParaRPr lang="ko-KR" altLang="en-US"/>
          </a:p>
        </p:txBody>
      </p:sp>
      <p:sp>
        <p:nvSpPr>
          <p:cNvPr id="3" name="부제목 2">
            <a:extLst>
              <a:ext uri="{FF2B5EF4-FFF2-40B4-BE49-F238E27FC236}">
                <a16:creationId xmlns:a16="http://schemas.microsoft.com/office/drawing/2014/main" xmlns="" id="{F6F074A2-9987-47E4-BE0F-94849B02543B}"/>
              </a:ext>
            </a:extLst>
          </p:cNvPr>
          <p:cNvSpPr>
            <a:spLocks noGrp="1"/>
          </p:cNvSpPr>
          <p:nvPr>
            <p:ph type="subTitle" idx="1"/>
          </p:nvPr>
        </p:nvSpPr>
        <p:spPr/>
        <p:txBody>
          <a:bodyPr/>
          <a:lstStyle/>
          <a:p>
            <a:endParaRPr lang="ko-KR" altLang="en-US"/>
          </a:p>
        </p:txBody>
      </p:sp>
      <p:pic>
        <p:nvPicPr>
          <p:cNvPr id="63490" name="Picture 2">
            <a:extLst>
              <a:ext uri="{FF2B5EF4-FFF2-40B4-BE49-F238E27FC236}">
                <a16:creationId xmlns:a16="http://schemas.microsoft.com/office/drawing/2014/main" xmlns="" id="{B4C33951-3113-402F-B85E-157177A6AD2A}"/>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1716" y="972608"/>
            <a:ext cx="4110260" cy="301061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직사각형 3">
            <a:extLst>
              <a:ext uri="{FF2B5EF4-FFF2-40B4-BE49-F238E27FC236}">
                <a16:creationId xmlns:a16="http://schemas.microsoft.com/office/drawing/2014/main" xmlns="" id="{9DF57BA5-48E4-47BA-9A23-37E11859F1CC}"/>
              </a:ext>
            </a:extLst>
          </p:cNvPr>
          <p:cNvSpPr/>
          <p:nvPr/>
        </p:nvSpPr>
        <p:spPr>
          <a:xfrm>
            <a:off x="4756854" y="914600"/>
            <a:ext cx="3866151" cy="1743298"/>
          </a:xfrm>
          <a:prstGeom prst="rect">
            <a:avLst/>
          </a:prstGeom>
        </p:spPr>
        <p:txBody>
          <a:bodyPr wrap="square">
            <a:spAutoFit/>
          </a:bodyPr>
          <a:lstStyle/>
          <a:p>
            <a:pPr>
              <a:lnSpc>
                <a:spcPct val="130000"/>
              </a:lnSpc>
            </a:pPr>
            <a:r>
              <a:rPr lang="ko-KR" altLang="en-US"/>
              <a:t>일단 </a:t>
            </a:r>
            <a:r>
              <a:rPr lang="en-US" altLang="ko-KR"/>
              <a:t>X</a:t>
            </a:r>
            <a:r>
              <a:rPr lang="ko-KR" altLang="en-US"/>
              <a:t>를 임의로 정한 다음에 조금씩 변화시켜가며 손실을 점점 줄여가는 방법으로 최적의 </a:t>
            </a:r>
            <a:r>
              <a:rPr lang="en-US" altLang="ko-KR"/>
              <a:t>X</a:t>
            </a:r>
            <a:r>
              <a:rPr lang="ko-KR" altLang="en-US"/>
              <a:t>를 찾아간다</a:t>
            </a:r>
            <a:r>
              <a:rPr lang="en-US" altLang="ko-KR"/>
              <a:t>(</a:t>
            </a:r>
            <a:r>
              <a:rPr lang="ko-KR" altLang="en-US"/>
              <a:t>이 때 미분이 사용되는데 당연히 직접 할 필요 없다</a:t>
            </a:r>
            <a:r>
              <a:rPr lang="en-US" altLang="ko-KR"/>
              <a:t>)</a:t>
            </a:r>
          </a:p>
          <a:p>
            <a:pPr>
              <a:lnSpc>
                <a:spcPct val="130000"/>
              </a:lnSpc>
            </a:pPr>
            <a:r>
              <a:rPr lang="ko-KR" altLang="en-US"/>
              <a:t>이런 방법을 경사하강법</a:t>
            </a:r>
            <a:r>
              <a:rPr lang="en-US" altLang="ko-KR"/>
              <a:t>(Gradient Descent)</a:t>
            </a:r>
            <a:r>
              <a:rPr lang="ko-KR" altLang="en-US"/>
              <a:t>이라 부른다</a:t>
            </a:r>
            <a:r>
              <a:rPr lang="en-US" altLang="ko-KR"/>
              <a:t>.</a:t>
            </a:r>
            <a:endParaRPr lang="ko-KR" altLang="en-US"/>
          </a:p>
        </p:txBody>
      </p:sp>
    </p:spTree>
    <p:extLst>
      <p:ext uri="{BB962C8B-B14F-4D97-AF65-F5344CB8AC3E}">
        <p14:creationId xmlns:p14="http://schemas.microsoft.com/office/powerpoint/2010/main" xmlns="" val="3692268532"/>
      </p:ext>
    </p:extLst>
  </p:cSld>
  <p:clrMapOvr>
    <a:masterClrMapping/>
  </p:clrMapOvr>
</p:sld>
</file>

<file path=ppt/theme/theme1.xml><?xml version="1.0" encoding="utf-8"?>
<a:theme xmlns:a="http://schemas.openxmlformats.org/drawingml/2006/main" name="Default Theme">
  <a:themeElements>
    <a:clrScheme name="Office 테마">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Office 테마">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B2C5A5F-5C2A-4648-A45C-F7FE43C175A8}">
  <we:reference id="wa104380907" version="1.0.0.0" store="ko-KR" storeType="OMEX"/>
  <we:alternateReferences>
    <we:reference id="wa104380907" version="1.0.0.0" store="WA10438090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5036</TotalTime>
  <Words>8581</Words>
  <Application>Microsoft Office PowerPoint</Application>
  <PresentationFormat>화면 슬라이드 쇼(16:9)</PresentationFormat>
  <Paragraphs>1036</Paragraphs>
  <Slides>155</Slides>
  <Notes>7</Notes>
  <HiddenSlides>0</HiddenSlides>
  <MMClips>0</MMClips>
  <ScaleCrop>false</ScaleCrop>
  <HeadingPairs>
    <vt:vector size="6" baseType="variant">
      <vt:variant>
        <vt:lpstr>사용한 글꼴</vt:lpstr>
      </vt:variant>
      <vt:variant>
        <vt:i4>14</vt:i4>
      </vt:variant>
      <vt:variant>
        <vt:lpstr>테마</vt:lpstr>
      </vt:variant>
      <vt:variant>
        <vt:i4>2</vt:i4>
      </vt:variant>
      <vt:variant>
        <vt:lpstr>슬라이드 제목</vt:lpstr>
      </vt:variant>
      <vt:variant>
        <vt:i4>155</vt:i4>
      </vt:variant>
    </vt:vector>
  </HeadingPairs>
  <TitlesOfParts>
    <vt:vector size="171" baseType="lpstr">
      <vt:lpstr>굴림</vt:lpstr>
      <vt:lpstr>Arial</vt:lpstr>
      <vt:lpstr>Nanum Gothic</vt:lpstr>
      <vt:lpstr>맑은 고딕</vt:lpstr>
      <vt:lpstr>Rubik</vt:lpstr>
      <vt:lpstr>Webdings</vt:lpstr>
      <vt:lpstr>Lato</vt:lpstr>
      <vt:lpstr>Calibri</vt:lpstr>
      <vt:lpstr>Times New Roman</vt:lpstr>
      <vt:lpstr>Abadi</vt:lpstr>
      <vt:lpstr>나눔고딕코딩</vt:lpstr>
      <vt:lpstr>Verdana</vt:lpstr>
      <vt:lpstr>Lato Light</vt:lpstr>
      <vt:lpstr>Lato Hairline</vt:lpstr>
      <vt:lpstr>Default Theme</vt:lpstr>
      <vt:lpstr>Default Theme</vt:lpstr>
      <vt:lpstr>Machine Learning</vt:lpstr>
      <vt:lpstr>인공지능,머신러닝,딥러닝</vt:lpstr>
      <vt:lpstr>머신러닝의 세 가지 구성요소</vt:lpstr>
      <vt:lpstr>머신러닝의 세계</vt:lpstr>
      <vt:lpstr>머신러닝의 타입</vt:lpstr>
      <vt:lpstr>머신러닝 알고리즘</vt:lpstr>
      <vt:lpstr>지도학습</vt:lpstr>
      <vt:lpstr>분류(Classification)</vt:lpstr>
      <vt:lpstr>Naïve Bayes</vt:lpstr>
      <vt:lpstr>Decision Tree</vt:lpstr>
      <vt:lpstr>SVM</vt:lpstr>
      <vt:lpstr>회귀(Regression)</vt:lpstr>
      <vt:lpstr>Linear and Polynomial regressions </vt:lpstr>
      <vt:lpstr>비지도학습(Unsupervised learning)</vt:lpstr>
      <vt:lpstr>클러스터링(Clustering)</vt:lpstr>
      <vt:lpstr>k-Means</vt:lpstr>
      <vt:lpstr>차원축소Dimensionality Reduction(Generalization)</vt:lpstr>
      <vt:lpstr>머신러닝과 딥러닝 차이</vt:lpstr>
      <vt:lpstr>선형이란</vt:lpstr>
      <vt:lpstr>선형이란</vt:lpstr>
      <vt:lpstr>선형이란</vt:lpstr>
      <vt:lpstr>선형이란?</vt:lpstr>
      <vt:lpstr>구글 코랩</vt:lpstr>
      <vt:lpstr>구글 코랩 시작하기</vt:lpstr>
      <vt:lpstr>구글 코랩 시작하기</vt:lpstr>
      <vt:lpstr>구글 코랩 시작하기</vt:lpstr>
      <vt:lpstr>구글 코랩 시작하기</vt:lpstr>
      <vt:lpstr>구글 코랩 시작하기</vt:lpstr>
      <vt:lpstr>구글 코랩 시작하기</vt:lpstr>
      <vt:lpstr>구글 코랩 시작하기</vt:lpstr>
      <vt:lpstr>구글 코랩 시작하기</vt:lpstr>
      <vt:lpstr>구글 코랩 시작하기</vt:lpstr>
      <vt:lpstr>코랩 단축 키</vt:lpstr>
      <vt:lpstr>외부명령어 실행</vt:lpstr>
      <vt:lpstr>외부명령어 실행</vt:lpstr>
      <vt:lpstr>머신러닝과 딥러닝에 필요한 잡지식1</vt:lpstr>
      <vt:lpstr>scikit-learn</vt:lpstr>
      <vt:lpstr>scikit-learn</vt:lpstr>
      <vt:lpstr>기대값</vt:lpstr>
      <vt:lpstr>기대값</vt:lpstr>
      <vt:lpstr>기대값</vt:lpstr>
      <vt:lpstr>엔트로피</vt:lpstr>
      <vt:lpstr>엔트로피 공식(Shannon's basic entropy (H) equation )</vt:lpstr>
      <vt:lpstr>엔트로피 계산</vt:lpstr>
      <vt:lpstr>실습-엔트로피 함수</vt:lpstr>
      <vt:lpstr>엔트로피 응용: 의사결정트리</vt:lpstr>
      <vt:lpstr>엔트로피 응용: 의사결정트리</vt:lpstr>
      <vt:lpstr>학습세트, 평가세트</vt:lpstr>
      <vt:lpstr>어떻게 데이터 세트를 나눌 것인가</vt:lpstr>
      <vt:lpstr>교차 검증 (N-Fold Cross-Validation)</vt:lpstr>
      <vt:lpstr>두 점 사이의 거리 구하기</vt:lpstr>
      <vt:lpstr>1. 유클리드 거리 (Euclidean Distance)</vt:lpstr>
      <vt:lpstr>1. 유클리드 거리(Euclidean Distance)</vt:lpstr>
      <vt:lpstr>2. 맨하탄 거리(Manhattan Distance)</vt:lpstr>
      <vt:lpstr>2. 맨하탄 거리(Manhattan Distance)</vt:lpstr>
      <vt:lpstr>3. 해밍 거리 (Hamming Distance)</vt:lpstr>
      <vt:lpstr>4. SciPy를 통해 거리 구하기</vt:lpstr>
      <vt:lpstr>정규화</vt:lpstr>
      <vt:lpstr>정규화(Normalization)</vt:lpstr>
      <vt:lpstr>1. Min-Max Normalization (최소-최대 정규화)</vt:lpstr>
      <vt:lpstr>1. Min-Max Normalization (최소-최대 정규화)</vt:lpstr>
      <vt:lpstr>2. Z-Score Normalization (Z-점수 정규화)</vt:lpstr>
      <vt:lpstr>2. Z-Score Normalization (Z-점수 정규화)</vt:lpstr>
      <vt:lpstr>sklearn.preprocessing를 이용한 정규화</vt:lpstr>
      <vt:lpstr>머신러닝 알고리즘</vt:lpstr>
      <vt:lpstr>K-최근접 이웃(K-Nearest Neighbor)</vt:lpstr>
      <vt:lpstr>K-최근접 이웃(K-Nearest Neighbor)</vt:lpstr>
      <vt:lpstr>K-최근접 이웃(K-Nearest Neighbor)</vt:lpstr>
      <vt:lpstr>K-최근접 이웃(K-Nearest Neighbor)</vt:lpstr>
      <vt:lpstr>실습</vt:lpstr>
      <vt:lpstr>실습1 : 거리 계산하기 </vt:lpstr>
      <vt:lpstr>실습2 : 가장 근처에 있는 요소 뽑기 </vt:lpstr>
      <vt:lpstr>실습3 : 예측하기 </vt:lpstr>
      <vt:lpstr>K-최근접 이웃(K-Nearest Neighbor)</vt:lpstr>
      <vt:lpstr>K-최근접 이웃(K-Nearest Neighbor)</vt:lpstr>
      <vt:lpstr>K-최근접 이웃(K-Nearest Neighbor)</vt:lpstr>
      <vt:lpstr>K-최근접 이웃(K-Nearest Neighbors)을 활용한 회귀</vt:lpstr>
      <vt:lpstr>K-최근접 이웃(K-Nearest Neighbors)을 활용한 회귀</vt:lpstr>
      <vt:lpstr>가중 회귀(Weighted Regression)</vt:lpstr>
      <vt:lpstr>실습</vt:lpstr>
      <vt:lpstr>머신러닝을 위한 잡지식2</vt:lpstr>
      <vt:lpstr>머신러닝 분류 모델의 성능 평가 지표</vt:lpstr>
      <vt:lpstr>1종 오류, 2종 오류의 개념</vt:lpstr>
      <vt:lpstr>오류 평가 실습</vt:lpstr>
      <vt:lpstr>1. Accuracy (정확도)</vt:lpstr>
      <vt:lpstr>2. Recall (재현율)</vt:lpstr>
      <vt:lpstr>3. Precision (정밀도)</vt:lpstr>
      <vt:lpstr>4. F1 Score</vt:lpstr>
      <vt:lpstr>머신러닝 분류 모델의 성능 평가 지표</vt:lpstr>
      <vt:lpstr>너무 잘 맞춰서 문제야? 머신러닝 오버피팅</vt:lpstr>
      <vt:lpstr>Overfitting 문제를 해결하는 방법</vt:lpstr>
      <vt:lpstr>선형회귀 및 로지스틱 회귀</vt:lpstr>
      <vt:lpstr>손실함수</vt:lpstr>
      <vt:lpstr>손실함수들</vt:lpstr>
      <vt:lpstr>실습</vt:lpstr>
      <vt:lpstr>선형회귀</vt:lpstr>
      <vt:lpstr>선형회귀(Linear Regression)</vt:lpstr>
      <vt:lpstr>선형 회귀에서 발생하는 오차, 손실 (Loss)</vt:lpstr>
      <vt:lpstr>손실최소화,  경사하강법(Gradient Descent)</vt:lpstr>
      <vt:lpstr>학습률 (Learning Rate)</vt:lpstr>
      <vt:lpstr>단순 선형 회귀</vt:lpstr>
      <vt:lpstr>예측 함수</vt:lpstr>
      <vt:lpstr>평균 제곱 오차 (Mean Square Error)</vt:lpstr>
      <vt:lpstr>실습</vt:lpstr>
      <vt:lpstr>실습</vt:lpstr>
      <vt:lpstr>코드</vt:lpstr>
      <vt:lpstr>코드</vt:lpstr>
      <vt:lpstr>슬라이드 108</vt:lpstr>
      <vt:lpstr>로지스틱 회귀</vt:lpstr>
      <vt:lpstr>로지스틱회귀(Logistic Regression)</vt:lpstr>
      <vt:lpstr>로지스틱회귀(Logistic Regression)</vt:lpstr>
      <vt:lpstr>Log-Odds</vt:lpstr>
      <vt:lpstr>내적계산(dot product)</vt:lpstr>
      <vt:lpstr>내적곱연산</vt:lpstr>
      <vt:lpstr>내적곱연산</vt:lpstr>
      <vt:lpstr>내적곱연산</vt:lpstr>
      <vt:lpstr>내적 계산</vt:lpstr>
      <vt:lpstr>Sigmoid Function</vt:lpstr>
      <vt:lpstr>실습</vt:lpstr>
      <vt:lpstr>Log Loss(로그 손실)</vt:lpstr>
      <vt:lpstr>Classification Threshold (임계값)</vt:lpstr>
      <vt:lpstr>슬라이드 122</vt:lpstr>
      <vt:lpstr>정리</vt:lpstr>
      <vt:lpstr>서포트 벡터 머신(Support Vector Machine)</vt:lpstr>
      <vt:lpstr>서포트 벡터 머신(Support Vector Machine)</vt:lpstr>
      <vt:lpstr>서포트 벡터 머신(Support Vector Machine)</vt:lpstr>
      <vt:lpstr>최적의 결정 경계(Decision Boundary)</vt:lpstr>
      <vt:lpstr>마진(Margin)</vt:lpstr>
      <vt:lpstr>실습</vt:lpstr>
      <vt:lpstr>이상치(Outlier)를 얼마나 허용할 것인가</vt:lpstr>
      <vt:lpstr>커널(kernel)</vt:lpstr>
      <vt:lpstr>Nonlinear 할때 SVM은?</vt:lpstr>
      <vt:lpstr>슬라이드 133</vt:lpstr>
      <vt:lpstr>정리</vt:lpstr>
      <vt:lpstr>정리</vt:lpstr>
      <vt:lpstr>정리</vt:lpstr>
      <vt:lpstr>의사결정 트리(Decision Tree)</vt:lpstr>
      <vt:lpstr>의사결정 트리(Decision Tree)</vt:lpstr>
      <vt:lpstr>의사결정 트리(Decision Tree)</vt:lpstr>
      <vt:lpstr>쉽지만 쉽지 않은 매커니즘</vt:lpstr>
      <vt:lpstr>정보 획득량 (Information Gain)</vt:lpstr>
      <vt:lpstr>불순도 (Impurity)</vt:lpstr>
      <vt:lpstr>지니 불순도 (Gini Impurity)</vt:lpstr>
      <vt:lpstr>정보이득과 데이터 불순도 계산</vt:lpstr>
      <vt:lpstr>슬라이드 145</vt:lpstr>
      <vt:lpstr>정리</vt:lpstr>
      <vt:lpstr>랜덤 포레스트(Random Forest)</vt:lpstr>
      <vt:lpstr>K-Means 클러스터링</vt:lpstr>
      <vt:lpstr>클러스터링, 군집화란 무엇인가</vt:lpstr>
      <vt:lpstr>군집화의 목표</vt:lpstr>
      <vt:lpstr>군집화의 목표</vt:lpstr>
      <vt:lpstr>K-Means 군집화의 원리</vt:lpstr>
      <vt:lpstr>K-Means 군집화의 원리</vt:lpstr>
      <vt:lpstr>k 값</vt:lpstr>
      <vt:lpstr>scikit-learn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ㅇㅇㅇ</dc:title>
  <dc:creator>user</dc:creator>
  <cp:lastModifiedBy>user</cp:lastModifiedBy>
  <cp:revision>142</cp:revision>
  <dcterms:modified xsi:type="dcterms:W3CDTF">2020-06-12T08:12:46Z</dcterms:modified>
</cp:coreProperties>
</file>